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7"/>
  </p:notesMasterIdLst>
  <p:sldIdLst>
    <p:sldId id="320" r:id="rId4"/>
    <p:sldId id="319" r:id="rId5"/>
    <p:sldId id="315" r:id="rId6"/>
    <p:sldId id="322" r:id="rId7"/>
    <p:sldId id="325" r:id="rId8"/>
    <p:sldId id="326" r:id="rId9"/>
    <p:sldId id="327" r:id="rId10"/>
    <p:sldId id="324" r:id="rId11"/>
    <p:sldId id="328" r:id="rId12"/>
    <p:sldId id="329" r:id="rId13"/>
    <p:sldId id="330" r:id="rId14"/>
    <p:sldId id="331" r:id="rId15"/>
    <p:sldId id="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F3BE7-2218-4734-B3A6-CBD4FEF21DE9}"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E58C2-7ADF-47CC-899C-A257AF95A979}" type="slidenum">
              <a:rPr lang="en-US" smtClean="0"/>
              <a:t>‹#›</a:t>
            </a:fld>
            <a:endParaRPr lang="en-US"/>
          </a:p>
        </p:txBody>
      </p:sp>
    </p:spTree>
    <p:extLst>
      <p:ext uri="{BB962C8B-B14F-4D97-AF65-F5344CB8AC3E}">
        <p14:creationId xmlns:p14="http://schemas.microsoft.com/office/powerpoint/2010/main" val="11183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chậu</a:t>
            </a:r>
            <a:r>
              <a:rPr lang="en-US" baseline="0" dirty="0"/>
              <a:t> </a:t>
            </a:r>
            <a:r>
              <a:rPr lang="en-US" baseline="0" dirty="0" err="1"/>
              <a:t>cây</a:t>
            </a:r>
            <a:r>
              <a:rPr lang="en-US" baseline="0" dirty="0"/>
              <a:t> </a:t>
            </a:r>
            <a:r>
              <a:rPr lang="en-US" baseline="0" dirty="0" err="1"/>
              <a:t>đê</a:t>
            </a:r>
            <a:r>
              <a:rPr lang="en-US" baseline="0" dirty="0"/>
              <a:t>̉ </a:t>
            </a:r>
            <a:r>
              <a:rPr lang="en-US" baseline="0" dirty="0" err="1"/>
              <a:t>nhận</a:t>
            </a:r>
            <a:r>
              <a:rPr lang="en-US" baseline="0" dirty="0"/>
              <a:t> </a:t>
            </a:r>
            <a:r>
              <a:rPr lang="en-US" baseline="0" dirty="0" err="1"/>
              <a:t>câu</a:t>
            </a:r>
            <a:r>
              <a:rPr lang="en-US" baseline="0" dirty="0"/>
              <a:t> </a:t>
            </a:r>
            <a:r>
              <a:rPr lang="en-US" baseline="0" dirty="0" err="1"/>
              <a:t>hỏi</a:t>
            </a:r>
            <a:endParaRPr lang="en-US" baseline="0" dirty="0"/>
          </a:p>
          <a:p>
            <a:r>
              <a:rPr lang="en-US" baseline="0" dirty="0" err="1"/>
              <a:t>Nhấn</a:t>
            </a:r>
            <a:r>
              <a:rPr lang="en-US" baseline="0" dirty="0"/>
              <a:t> </a:t>
            </a:r>
            <a:r>
              <a:rPr lang="en-US" baseline="0" dirty="0" err="1"/>
              <a:t>vào</a:t>
            </a:r>
            <a:r>
              <a:rPr lang="en-US" baseline="0" dirty="0"/>
              <a:t> </a:t>
            </a:r>
            <a:r>
              <a:rPr lang="en-US" baseline="0" dirty="0" err="1"/>
              <a:t>tập</a:t>
            </a:r>
            <a:r>
              <a:rPr lang="en-US" baseline="0" dirty="0"/>
              <a:t> </a:t>
            </a:r>
            <a:r>
              <a:rPr lang="en-US" baseline="0" dirty="0" err="1"/>
              <a:t>vơ</a:t>
            </a:r>
            <a:r>
              <a:rPr lang="en-US" baseline="0" dirty="0"/>
              <a:t>̉ </a:t>
            </a:r>
            <a:r>
              <a:rPr lang="en-US" baseline="0" dirty="0" err="1"/>
              <a:t>đê</a:t>
            </a:r>
            <a:r>
              <a:rPr lang="en-US" baseline="0" dirty="0"/>
              <a:t>̉ </a:t>
            </a:r>
            <a:r>
              <a:rPr lang="en-US" baseline="0" dirty="0" err="1"/>
              <a:t>đi</a:t>
            </a:r>
            <a:r>
              <a:rPr lang="en-US" baseline="0" dirty="0"/>
              <a:t> </a:t>
            </a:r>
            <a:r>
              <a:rPr lang="en-US" baseline="0" dirty="0" err="1"/>
              <a:t>đến</a:t>
            </a:r>
            <a:r>
              <a:rPr lang="en-US" baseline="0" dirty="0"/>
              <a:t> </a:t>
            </a:r>
            <a:r>
              <a:rPr lang="en-US" baseline="0" dirty="0" err="1"/>
              <a:t>dặn</a:t>
            </a:r>
            <a:r>
              <a:rPr lang="en-US" baseline="0" dirty="0"/>
              <a:t> dò</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50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chiếc</a:t>
            </a:r>
            <a:r>
              <a:rPr lang="en-US" baseline="0" dirty="0"/>
              <a:t> </a:t>
            </a:r>
            <a:r>
              <a:rPr lang="en-US" baseline="0" dirty="0" err="1"/>
              <a:t>nấm</a:t>
            </a:r>
            <a:r>
              <a:rPr lang="en-US" baseline="0" dirty="0"/>
              <a:t> </a:t>
            </a:r>
            <a:r>
              <a:rPr lang="en-US" baseline="0" dirty="0" err="1"/>
              <a:t>đê</a:t>
            </a:r>
            <a:r>
              <a:rPr lang="en-US" baseline="0" dirty="0"/>
              <a:t>̉ quay </a:t>
            </a:r>
            <a:r>
              <a:rPr lang="en-US" baseline="0" dirty="0" err="1"/>
              <a:t>lại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31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chiếc</a:t>
            </a:r>
            <a:r>
              <a:rPr lang="en-US" baseline="0" dirty="0"/>
              <a:t> </a:t>
            </a:r>
            <a:r>
              <a:rPr lang="en-US" baseline="0" dirty="0" err="1"/>
              <a:t>nấm</a:t>
            </a:r>
            <a:r>
              <a:rPr lang="en-US" baseline="0" dirty="0"/>
              <a:t> </a:t>
            </a:r>
            <a:r>
              <a:rPr lang="en-US" baseline="0" dirty="0" err="1"/>
              <a:t>đê</a:t>
            </a:r>
            <a:r>
              <a:rPr lang="en-US" baseline="0" dirty="0"/>
              <a:t>̉ quay </a:t>
            </a:r>
            <a:r>
              <a:rPr lang="en-US" baseline="0" dirty="0" err="1"/>
              <a:t>lại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346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chiếc</a:t>
            </a:r>
            <a:r>
              <a:rPr lang="en-US" baseline="0" dirty="0"/>
              <a:t> </a:t>
            </a:r>
            <a:r>
              <a:rPr lang="en-US" baseline="0" dirty="0" err="1"/>
              <a:t>nấm</a:t>
            </a:r>
            <a:r>
              <a:rPr lang="en-US" baseline="0" dirty="0"/>
              <a:t> </a:t>
            </a:r>
            <a:r>
              <a:rPr lang="en-US" baseline="0" dirty="0" err="1"/>
              <a:t>đê</a:t>
            </a:r>
            <a:r>
              <a:rPr lang="en-US" baseline="0" dirty="0"/>
              <a:t>̉ quay </a:t>
            </a:r>
            <a:r>
              <a:rPr lang="en-US" baseline="0" dirty="0" err="1"/>
              <a:t>lại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78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0236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9341F-BC20-4D75-B5DC-1F7C17988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166158-BA18-4E92-917A-11C3B01B1E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0744C76-7DCC-4010-B3E6-1F24869DAB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0F18D1-D802-4ACC-9F07-48DC1292A8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AB6BC1E0-E999-4F40-B5DC-E3C2D6C78D0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661F03CD-48F1-40DE-B84A-EBA44C3B24A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7562523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4EAC8-4BA7-400C-AF05-FB44C4B8B9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61D317-6887-478C-9C22-A8893A42DC7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52E2C8-0BC2-4428-B87F-CAE62D24CD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F36DA95-492B-4B58-BC8B-C4A9E66E5D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E7A2E644-4611-4026-8D9F-E5FB5E158A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3970095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95D849-4067-46BC-BDBF-7DAE9D4DE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152E9A-DEF2-4F98-8BE3-544845A1AD9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10C62B-3612-444E-BF93-B496D3C360A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F96CF058-403E-4A87-A8D1-1B4558B7957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B3B2CF62-0FD9-4C35-95A8-7BCD271C26A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83187428"/>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CFA92-4A2A-4955-9877-FE71804986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CC105D-BE4D-49D5-AB3C-91BA4925953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6FEC97-1389-42A0-89B5-4F932A4A7E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09FAB89-670F-4C9C-BE31-703288A2A80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AAEB3DB9-1814-4EC3-89C6-F00C9328AE8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1788927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B07DA-7619-4B1C-B921-1F1228AB7F7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6DF692-DFC4-4AD7-A3F6-100210ACF9F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AF64C9-C166-401C-88A4-844ED903E8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D3021AD0-C1DE-4F39-BC18-5F9710E61BE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11A0C21-B48D-48AA-832F-49C8217A46D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395581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F4143-72CA-4018-B33D-C53E2554C6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B5C304-D762-4C0C-8B61-4B2070581B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045017-8FE4-4B4F-B6D7-932ADBDAED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D937FE39-9B61-445E-970F-5630BACD1FD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05F8463-EF49-440C-855E-B35299589A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9891153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73531376"/>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FEE04-58E4-4760-9847-E9872B23A41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E2CC12-404D-4EDB-BCCD-1EC42500AA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4E1FFA-5F35-43E0-AC13-7518008F3FE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7C7421-4483-4563-9AFE-61EFA61019C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4A0E69-E43D-4340-A4F5-B8D1885E560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4C16-115F-4BAF-A7C6-0D35AADE19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4F8A4299-5DF9-42D3-9B39-6E0CC80978C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881C771-9347-4097-B961-6A14517F4F0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29866775"/>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9FCC0-3AAC-4C46-B138-158D57233AC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B4364BB-3573-4087-8070-E8E03F1FFF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4373BA40-C4D5-4E71-B9FA-63CA17F70E0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FFD05B9A-50A9-4A72-8A14-8943EF36413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1579858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377C1-05FB-402C-AD10-FE68211C71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3C3AB296-824A-4BBA-9EF9-02A792B683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439DD524-F5B2-4F22-A9A8-A7B1E6B772D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4853869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CFA92-4A2A-4955-9877-FE71804986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CC105D-BE4D-49D5-AB3C-91BA4925953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F6FEC97-1389-42A0-89B5-4F932A4A7E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09FAB89-670F-4C9C-BE31-703288A2A80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AAEB3DB9-1814-4EC3-89C6-F00C9328AE8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5413578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F86F6-6C07-4831-8D20-C1B4C81428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429556-2AF2-4684-A3A3-A1224F8CBAF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587A15-6ED0-41C3-A506-34EF583829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A4D7D4-47E8-4E05-936E-B2D7F316B60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F620E06-6DF6-4C99-8CF2-4501BB58932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E6D4E1F-A5C6-4FC6-9D46-A64234A9DEF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75562699"/>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9341F-BC20-4D75-B5DC-1F7C17988D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166158-BA18-4E92-917A-11C3B01B1E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0744C76-7DCC-4010-B3E6-1F24869DAB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0F18D1-D802-4ACC-9F07-48DC1292A8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AB6BC1E0-E999-4F40-B5DC-E3C2D6C78D0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661F03CD-48F1-40DE-B84A-EBA44C3B24A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3884885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34EAC8-4BA7-400C-AF05-FB44C4B8B9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61D317-6887-478C-9C22-A8893A42DC7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52E2C8-0BC2-4428-B87F-CAE62D24CD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F36DA95-492B-4B58-BC8B-C4A9E66E5D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E7A2E644-4611-4026-8D9F-E5FB5E158A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806649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95D849-4067-46BC-BDBF-7DAE9D4DE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152E9A-DEF2-4F98-8BE3-544845A1AD9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10C62B-3612-444E-BF93-B496D3C360A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F96CF058-403E-4A87-A8D1-1B4558B7957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B3B2CF62-0FD9-4C35-95A8-7BCD271C26A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6656070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B07DA-7619-4B1C-B921-1F1228AB7F7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6DF692-DFC4-4AD7-A3F6-100210ACF9FA}"/>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AF64C9-C166-401C-88A4-844ED903E8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D3021AD0-C1DE-4F39-BC18-5F9710E61BE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11A0C21-B48D-48AA-832F-49C8217A46D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679590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F4143-72CA-4018-B33D-C53E2554C6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B5C304-D762-4C0C-8B61-4B2070581B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045017-8FE4-4B4F-B6D7-932ADBDAED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D937FE39-9B61-445E-970F-5630BACD1FD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D05F8463-EF49-440C-855E-B35299589A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2306334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1639878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FEE04-58E4-4760-9847-E9872B23A418}"/>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9E2CC12-404D-4EDB-BCCD-1EC42500AA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F4E1FFA-5F35-43E0-AC13-7518008F3FE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7C7421-4483-4563-9AFE-61EFA61019C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54A0E69-E43D-4340-A4F5-B8D1885E560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1A4C16-115F-4BAF-A7C6-0D35AADE19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4F8A4299-5DF9-42D3-9B39-6E0CC80978C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881C771-9347-4097-B961-6A14517F4F0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5263746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9FCC0-3AAC-4C46-B138-158D57233AC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B4364BB-3573-4087-8070-E8E03F1FFF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4373BA40-C4D5-4E71-B9FA-63CA17F70E0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FFD05B9A-50A9-4A72-8A14-8943EF36413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6222926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9377C1-05FB-402C-AD10-FE68211C71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3C3AB296-824A-4BBA-9EF9-02A792B683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439DD524-F5B2-4F22-A9A8-A7B1E6B772D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402377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0F86F6-6C07-4831-8D20-C1B4C81428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2429556-2AF2-4684-A3A3-A1224F8CBAF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C587A15-6ED0-41C3-A506-34EF583829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A4D7D4-47E8-4E05-936E-B2D7F316B60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DC1D9-034D-494F-808F-2EA6504B546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F620E06-6DF6-4C99-8CF2-4501BB58932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E6D4E1F-A5C6-4FC6-9D46-A64234A9DEF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2316D-4692-4B10-B03E-30ED298E005C}"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5905012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C1BEA3CE-FFC7-36A9-1FA2-24BD49F527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26910" y="133350"/>
            <a:ext cx="1290097" cy="1290097"/>
          </a:xfrm>
          <a:prstGeom prst="rect">
            <a:avLst/>
          </a:prstGeom>
        </p:spPr>
      </p:pic>
    </p:spTree>
    <p:extLst>
      <p:ext uri="{BB962C8B-B14F-4D97-AF65-F5344CB8AC3E}">
        <p14:creationId xmlns:p14="http://schemas.microsoft.com/office/powerpoint/2010/main" val="3167926424"/>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F93DED0F-60AD-6169-F389-7055E706E8D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98630" y="133350"/>
            <a:ext cx="1261817" cy="1261817"/>
          </a:xfrm>
          <a:prstGeom prst="rect">
            <a:avLst/>
          </a:prstGeom>
        </p:spPr>
      </p:pic>
    </p:spTree>
    <p:extLst>
      <p:ext uri="{BB962C8B-B14F-4D97-AF65-F5344CB8AC3E}">
        <p14:creationId xmlns:p14="http://schemas.microsoft.com/office/powerpoint/2010/main" val="2496637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682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9.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0.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slide" Target="slide4.xml"/><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slide" Target="slide5.xml"/><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slide" Target="slide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slide" Target="slide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3.xml"/><Relationship Id="rId5" Type="http://schemas.microsoft.com/office/2007/relationships/hdphoto" Target="../media/hdphoto2.wdp"/><Relationship Id="rId10" Type="http://schemas.openxmlformats.org/officeDocument/2006/relationships/image" Target="../media/image170.png"/><Relationship Id="rId4" Type="http://schemas.openxmlformats.org/officeDocument/2006/relationships/image" Target="../media/image16.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30951" r="32950"/>
          <a:stretch/>
        </p:blipFill>
        <p:spPr>
          <a:xfrm>
            <a:off x="7610047" y="2428936"/>
            <a:ext cx="2831858" cy="5117903"/>
          </a:xfrm>
          <a:prstGeom prst="rect">
            <a:avLst/>
          </a:prstGeom>
        </p:spPr>
      </p:pic>
      <p:pic>
        <p:nvPicPr>
          <p:cNvPr id="7" name="图片 12"/>
          <p:cNvPicPr>
            <a:picLocks noChangeAspect="1"/>
          </p:cNvPicPr>
          <p:nvPr/>
        </p:nvPicPr>
        <p:blipFill rotWithShape="1">
          <a:blip r:embed="rId3">
            <a:extLst>
              <a:ext uri="{28A0092B-C50C-407E-A947-70E740481C1C}">
                <a14:useLocalDpi xmlns:a14="http://schemas.microsoft.com/office/drawing/2010/main" val="0"/>
              </a:ext>
            </a:extLst>
          </a:blip>
          <a:srcRect l="36041" r="35788"/>
          <a:stretch/>
        </p:blipFill>
        <p:spPr>
          <a:xfrm>
            <a:off x="9776087" y="1332382"/>
            <a:ext cx="2543418" cy="6112857"/>
          </a:xfrm>
          <a:prstGeom prst="rect">
            <a:avLst/>
          </a:prstGeom>
        </p:spPr>
      </p:pic>
      <p:pic>
        <p:nvPicPr>
          <p:cNvPr id="3" name="Picture 2">
            <a:extLst>
              <a:ext uri="{FF2B5EF4-FFF2-40B4-BE49-F238E27FC236}">
                <a16:creationId xmlns:a16="http://schemas.microsoft.com/office/drawing/2014/main" id="{16D002B1-2BEC-9875-D37D-6A7C9A4314B8}"/>
              </a:ext>
            </a:extLst>
          </p:cNvPr>
          <p:cNvPicPr>
            <a:picLocks noChangeAspect="1"/>
          </p:cNvPicPr>
          <p:nvPr/>
        </p:nvPicPr>
        <p:blipFill>
          <a:blip r:embed="rId4"/>
          <a:stretch>
            <a:fillRect/>
          </a:stretch>
        </p:blipFill>
        <p:spPr>
          <a:xfrm>
            <a:off x="2873257" y="1756290"/>
            <a:ext cx="5645385" cy="2773920"/>
          </a:xfrm>
          <a:prstGeom prst="rect">
            <a:avLst/>
          </a:prstGeom>
        </p:spPr>
      </p:pic>
      <p:pic>
        <p:nvPicPr>
          <p:cNvPr id="11" name="Picture 10">
            <a:extLst>
              <a:ext uri="{FF2B5EF4-FFF2-40B4-BE49-F238E27FC236}">
                <a16:creationId xmlns:a16="http://schemas.microsoft.com/office/drawing/2014/main" id="{DD3FF8CE-6832-D7BF-80A1-665709E742BD}"/>
              </a:ext>
            </a:extLst>
          </p:cNvPr>
          <p:cNvPicPr>
            <a:picLocks noChangeAspect="1"/>
          </p:cNvPicPr>
          <p:nvPr/>
        </p:nvPicPr>
        <p:blipFill>
          <a:blip r:embed="rId5"/>
          <a:stretch>
            <a:fillRect/>
          </a:stretch>
        </p:blipFill>
        <p:spPr>
          <a:xfrm>
            <a:off x="790185" y="4267494"/>
            <a:ext cx="8992379" cy="1999661"/>
          </a:xfrm>
          <a:prstGeom prst="rect">
            <a:avLst/>
          </a:prstGeom>
        </p:spPr>
      </p:pic>
    </p:spTree>
    <p:extLst>
      <p:ext uri="{BB962C8B-B14F-4D97-AF65-F5344CB8AC3E}">
        <p14:creationId xmlns:p14="http://schemas.microsoft.com/office/powerpoint/2010/main" val="140088406"/>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5" name="TextBox 4">
            <a:extLst>
              <a:ext uri="{FF2B5EF4-FFF2-40B4-BE49-F238E27FC236}">
                <a16:creationId xmlns:a16="http://schemas.microsoft.com/office/drawing/2014/main" id="{12441905-A3DF-4788-2A62-A83D08159069}"/>
              </a:ext>
            </a:extLst>
          </p:cNvPr>
          <p:cNvSpPr txBox="1"/>
          <p:nvPr/>
        </p:nvSpPr>
        <p:spPr>
          <a:xfrm>
            <a:off x="1495425" y="457200"/>
            <a:ext cx="6686550" cy="646331"/>
          </a:xfrm>
          <a:prstGeom prst="rect">
            <a:avLst/>
          </a:prstGeom>
          <a:noFill/>
        </p:spPr>
        <p:txBody>
          <a:bodyPr wrap="square" rtlCol="0">
            <a:spAutoFit/>
          </a:bodyPr>
          <a:lstStyle/>
          <a:p>
            <a:pPr lvl="0"/>
            <a:r>
              <a:rPr lang="en-US" sz="3600" b="1">
                <a:solidFill>
                  <a:prstClr val="black"/>
                </a:solidFill>
                <a:latin typeface="Cambria" panose="02040503050406030204" pitchFamily="18" charset="0"/>
                <a:ea typeface="Cambria" panose="02040503050406030204" pitchFamily="18" charset="0"/>
              </a:rPr>
              <a:t>Tìm phân số thích hợp.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3" name="Group 12">
            <a:extLst>
              <a:ext uri="{FF2B5EF4-FFF2-40B4-BE49-F238E27FC236}">
                <a16:creationId xmlns:a16="http://schemas.microsoft.com/office/drawing/2014/main" id="{D59DAADF-1ECE-1DFD-4D9F-B1CDDEDB319E}"/>
              </a:ext>
            </a:extLst>
          </p:cNvPr>
          <p:cNvGrpSpPr/>
          <p:nvPr/>
        </p:nvGrpSpPr>
        <p:grpSpPr>
          <a:xfrm>
            <a:off x="695325" y="1304925"/>
            <a:ext cx="11125200" cy="887551"/>
            <a:chOff x="695325" y="1304925"/>
            <a:chExt cx="11125200" cy="887551"/>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7E8546-E2FB-7546-0339-3D80F5CFB16D}"/>
                    </a:ext>
                  </a:extLst>
                </p:cNvPr>
                <p:cNvSpPr txBox="1"/>
                <p:nvPr/>
              </p:nvSpPr>
              <p:spPr>
                <a:xfrm>
                  <a:off x="695325" y="1304925"/>
                  <a:ext cx="11125200" cy="887551"/>
                </a:xfrm>
                <a:prstGeom prst="rect">
                  <a:avLst/>
                </a:prstGeom>
                <a:noFill/>
              </p:spPr>
              <p:txBody>
                <a:bodyPr wrap="square" rtlCol="0">
                  <a:spAutoFit/>
                </a:bodyPr>
                <a:lstStyle/>
                <a:p>
                  <a:r>
                    <a:rPr lang="en-US" sz="3600" dirty="0">
                      <a:effectLst/>
                      <a:latin typeface="Cambria" panose="02040503050406030204" pitchFamily="18" charset="0"/>
                      <a:ea typeface="Cambria" panose="02040503050406030204" pitchFamily="18" charset="0"/>
                    </a:rPr>
                    <a:t>a)</a:t>
                  </a:r>
                  <a14:m>
                    <m:oMath xmlns:m="http://schemas.openxmlformats.org/officeDocument/2006/math">
                      <m:r>
                        <a:rPr lang="en-US" sz="3600" i="1">
                          <a:latin typeface="Cambria Math" panose="02040503050406030204" pitchFamily="18" charset="0"/>
                          <a:ea typeface="Cambria" panose="02040503050406030204" pitchFamily="18" charset="0"/>
                        </a:rPr>
                        <m:t> </m:t>
                      </m:r>
                      <m:r>
                        <a:rPr lang="en-US" sz="3600" b="0" i="1" smtClean="0">
                          <a:latin typeface="Cambria Math" panose="02040503050406030204" pitchFamily="18" charset="0"/>
                          <a:ea typeface="Cambria" panose="02040503050406030204" pitchFamily="18" charset="0"/>
                        </a:rPr>
                        <m:t>      </m:t>
                      </m:r>
                      <m:r>
                        <a:rPr lang="en-US" sz="3600" i="1">
                          <a:effectLst/>
                          <a:latin typeface="Cambria Math" panose="02040503050406030204" pitchFamily="18" charset="0"/>
                          <a:ea typeface="Calibri" panose="020F0502020204030204" pitchFamily="34" charset="0"/>
                        </a:rPr>
                        <m:t>:</m:t>
                      </m:r>
                      <m:f>
                        <m:fPr>
                          <m:ctrlPr>
                            <a:rPr lang="en-US" sz="3600" i="1">
                              <a:effectLst/>
                              <a:latin typeface="Cambria Math" panose="02040503050406030204" pitchFamily="18" charset="0"/>
                              <a:ea typeface="Calibri" panose="020F0502020204030204" pitchFamily="34" charset="0"/>
                            </a:rPr>
                          </m:ctrlPr>
                        </m:fPr>
                        <m:num>
                          <m:r>
                            <a:rPr lang="en-US" sz="3600" i="1">
                              <a:effectLst/>
                              <a:latin typeface="Cambria Math" panose="02040503050406030204" pitchFamily="18" charset="0"/>
                              <a:ea typeface="Calibri" panose="020F0502020204030204" pitchFamily="34" charset="0"/>
                            </a:rPr>
                            <m:t>2</m:t>
                          </m:r>
                        </m:num>
                        <m:den>
                          <m:r>
                            <a:rPr lang="en-US" sz="3600" i="1">
                              <a:effectLst/>
                              <a:latin typeface="Cambria Math" panose="02040503050406030204" pitchFamily="18" charset="0"/>
                              <a:ea typeface="Calibri" panose="020F0502020204030204" pitchFamily="34" charset="0"/>
                            </a:rPr>
                            <m:t>7</m:t>
                          </m:r>
                        </m:den>
                      </m:f>
                      <m:r>
                        <a:rPr lang="en-US" sz="3600" i="1">
                          <a:effectLst/>
                          <a:latin typeface="Cambria Math" panose="02040503050406030204" pitchFamily="18" charset="0"/>
                          <a:ea typeface="Calibri" panose="020F0502020204030204" pitchFamily="34" charset="0"/>
                        </a:rPr>
                        <m:t> =</m:t>
                      </m:r>
                      <m:f>
                        <m:fPr>
                          <m:ctrlPr>
                            <a:rPr lang="en-US" sz="3600" i="1">
                              <a:effectLst/>
                              <a:latin typeface="Cambria Math" panose="02040503050406030204" pitchFamily="18" charset="0"/>
                              <a:ea typeface="Calibri" panose="020F0502020204030204" pitchFamily="34" charset="0"/>
                            </a:rPr>
                          </m:ctrlPr>
                        </m:fPr>
                        <m:num>
                          <m:r>
                            <a:rPr lang="en-US" sz="3600" i="1">
                              <a:effectLst/>
                              <a:latin typeface="Cambria Math" panose="02040503050406030204" pitchFamily="18" charset="0"/>
                              <a:ea typeface="Calibri" panose="020F0502020204030204" pitchFamily="34" charset="0"/>
                            </a:rPr>
                            <m:t>5</m:t>
                          </m:r>
                        </m:num>
                        <m:den>
                          <m:r>
                            <a:rPr lang="en-US" sz="3600" i="1">
                              <a:effectLst/>
                              <a:latin typeface="Cambria Math" panose="02040503050406030204" pitchFamily="18" charset="0"/>
                              <a:ea typeface="Calibri" panose="020F0502020204030204" pitchFamily="34" charset="0"/>
                            </a:rPr>
                            <m:t>11</m:t>
                          </m:r>
                        </m:den>
                      </m:f>
                    </m:oMath>
                  </a14:m>
                  <a:r>
                    <a:rPr lang="en-US" sz="3600" dirty="0">
                      <a:effectLst/>
                      <a:latin typeface="Cambria" panose="02040503050406030204" pitchFamily="18" charset="0"/>
                      <a:ea typeface="Cambria" panose="02040503050406030204" pitchFamily="18" charset="0"/>
                    </a:rPr>
                    <a:t>                 b</a:t>
                  </a:r>
                  <a:r>
                    <a:rPr lang="en-US" sz="3600" dirty="0">
                      <a:latin typeface="Cambria" panose="02040503050406030204" pitchFamily="18" charset="0"/>
                      <a:ea typeface="Cambria" panose="02040503050406030204" pitchFamily="18" charset="0"/>
                    </a:rPr>
                    <a:t>)</a:t>
                  </a:r>
                  <a14:m>
                    <m:oMath xmlns:m="http://schemas.openxmlformats.org/officeDocument/2006/math">
                      <m:f>
                        <m:fPr>
                          <m:ctrlPr>
                            <a:rPr lang="en-US" sz="3600" i="1">
                              <a:effectLst/>
                              <a:latin typeface="Cambria Math" panose="02040503050406030204" pitchFamily="18" charset="0"/>
                              <a:ea typeface="MS Mincho" panose="02020609040205080304" pitchFamily="49" charset="-128"/>
                            </a:rPr>
                          </m:ctrlPr>
                        </m:fPr>
                        <m:num>
                          <m:r>
                            <a:rPr lang="en-US" sz="3600" i="1">
                              <a:effectLst/>
                              <a:latin typeface="Cambria Math" panose="02040503050406030204" pitchFamily="18" charset="0"/>
                              <a:ea typeface="MS Mincho" panose="02020609040205080304" pitchFamily="49" charset="-128"/>
                            </a:rPr>
                            <m:t>3</m:t>
                          </m:r>
                        </m:num>
                        <m:den>
                          <m:r>
                            <a:rPr lang="en-US" sz="3600" i="1">
                              <a:effectLst/>
                              <a:latin typeface="Cambria Math" panose="02040503050406030204" pitchFamily="18" charset="0"/>
                              <a:ea typeface="MS Mincho" panose="02020609040205080304" pitchFamily="49" charset="-128"/>
                            </a:rPr>
                            <m:t>4</m:t>
                          </m:r>
                        </m:den>
                      </m:f>
                      <m:r>
                        <a:rPr lang="en-US" sz="3600" i="1">
                          <a:effectLst/>
                          <a:latin typeface="Cambria Math" panose="02040503050406030204" pitchFamily="18" charset="0"/>
                          <a:ea typeface="MS Mincho" panose="02020609040205080304" pitchFamily="49" charset="-128"/>
                        </a:rPr>
                        <m:t>:</m:t>
                      </m:r>
                      <m:r>
                        <a:rPr lang="en-US" sz="3600" b="0" i="1" smtClean="0">
                          <a:effectLst/>
                          <a:latin typeface="Cambria Math" panose="02040503050406030204" pitchFamily="18" charset="0"/>
                          <a:ea typeface="MS Mincho" panose="02020609040205080304" pitchFamily="49" charset="-128"/>
                        </a:rPr>
                        <m:t>      </m:t>
                      </m:r>
                      <m:r>
                        <a:rPr lang="en-US" sz="3600" i="1">
                          <a:effectLst/>
                          <a:latin typeface="Cambria Math" panose="02040503050406030204" pitchFamily="18" charset="0"/>
                          <a:ea typeface="MS Mincho" panose="02020609040205080304" pitchFamily="49" charset="-128"/>
                        </a:rPr>
                        <m:t>=</m:t>
                      </m:r>
                      <m:f>
                        <m:fPr>
                          <m:ctrlPr>
                            <a:rPr lang="en-US" sz="3600" i="1">
                              <a:effectLst/>
                              <a:latin typeface="Cambria Math" panose="02040503050406030204" pitchFamily="18" charset="0"/>
                              <a:ea typeface="MS Mincho" panose="02020609040205080304" pitchFamily="49" charset="-128"/>
                            </a:rPr>
                          </m:ctrlPr>
                        </m:fPr>
                        <m:num>
                          <m:r>
                            <a:rPr lang="en-US" sz="3600" i="1">
                              <a:effectLst/>
                              <a:latin typeface="Cambria Math" panose="02040503050406030204" pitchFamily="18" charset="0"/>
                              <a:ea typeface="MS Mincho" panose="02020609040205080304" pitchFamily="49" charset="-128"/>
                            </a:rPr>
                            <m:t>5</m:t>
                          </m:r>
                        </m:num>
                        <m:den>
                          <m:r>
                            <a:rPr lang="en-US" sz="3600" i="1">
                              <a:effectLst/>
                              <a:latin typeface="Cambria Math" panose="02040503050406030204" pitchFamily="18" charset="0"/>
                              <a:ea typeface="MS Mincho" panose="02020609040205080304" pitchFamily="49" charset="-128"/>
                            </a:rPr>
                            <m:t>8</m:t>
                          </m:r>
                        </m:den>
                      </m:f>
                    </m:oMath>
                  </a14:m>
                  <a:r>
                    <a:rPr lang="en-US" sz="3600" dirty="0">
                      <a:effectLst/>
                      <a:latin typeface="Cambria" panose="02040503050406030204" pitchFamily="18" charset="0"/>
                      <a:ea typeface="Cambria" panose="02040503050406030204" pitchFamily="18" charset="0"/>
                    </a:rPr>
                    <a:t>               c</a:t>
                  </a:r>
                  <a:r>
                    <a:rPr lang="en-US" sz="3600" dirty="0">
                      <a:latin typeface="Cambria" panose="02040503050406030204" pitchFamily="18" charset="0"/>
                      <a:ea typeface="Cambria" panose="02040503050406030204" pitchFamily="18" charset="0"/>
                    </a:rPr>
                    <a:t>) </a:t>
                  </a:r>
                  <a14:m>
                    <m:oMath xmlns:m="http://schemas.openxmlformats.org/officeDocument/2006/math">
                      <m:r>
                        <a:rPr lang="en-US" sz="3600" i="1">
                          <a:latin typeface="Cambria Math" panose="02040503050406030204" pitchFamily="18" charset="0"/>
                          <a:ea typeface="MS Mincho" panose="02020609040205080304" pitchFamily="49" charset="-128"/>
                        </a:rPr>
                        <m:t> </m:t>
                      </m:r>
                      <m:r>
                        <a:rPr lang="en-US" sz="3600" b="0" i="1" smtClean="0">
                          <a:latin typeface="Cambria Math" panose="02040503050406030204" pitchFamily="18" charset="0"/>
                          <a:ea typeface="MS Mincho" panose="02020609040205080304" pitchFamily="49" charset="-128"/>
                        </a:rPr>
                        <m:t>     </m:t>
                      </m:r>
                      <m:r>
                        <a:rPr lang="en-US" sz="3600" i="1">
                          <a:effectLst/>
                          <a:latin typeface="Cambria Math" panose="02040503050406030204" pitchFamily="18" charset="0"/>
                          <a:ea typeface="MS Mincho" panose="02020609040205080304" pitchFamily="49" charset="-128"/>
                        </a:rPr>
                        <m:t>×</m:t>
                      </m:r>
                      <m:f>
                        <m:fPr>
                          <m:ctrlPr>
                            <a:rPr lang="en-US" sz="3600" i="1">
                              <a:effectLst/>
                              <a:latin typeface="Cambria Math" panose="02040503050406030204" pitchFamily="18" charset="0"/>
                              <a:ea typeface="MS Mincho" panose="02020609040205080304" pitchFamily="49" charset="-128"/>
                            </a:rPr>
                          </m:ctrlPr>
                        </m:fPr>
                        <m:num>
                          <m:r>
                            <a:rPr lang="en-US" sz="3600" i="1">
                              <a:effectLst/>
                              <a:latin typeface="Cambria Math" panose="02040503050406030204" pitchFamily="18" charset="0"/>
                              <a:ea typeface="MS Mincho" panose="02020609040205080304" pitchFamily="49" charset="-128"/>
                            </a:rPr>
                            <m:t>6</m:t>
                          </m:r>
                        </m:num>
                        <m:den>
                          <m:r>
                            <a:rPr lang="en-US" sz="3600" i="1">
                              <a:effectLst/>
                              <a:latin typeface="Cambria Math" panose="02040503050406030204" pitchFamily="18" charset="0"/>
                              <a:ea typeface="MS Mincho" panose="02020609040205080304" pitchFamily="49" charset="-128"/>
                            </a:rPr>
                            <m:t>11</m:t>
                          </m:r>
                        </m:den>
                      </m:f>
                      <m:r>
                        <a:rPr lang="en-US" sz="3600" i="1">
                          <a:effectLst/>
                          <a:latin typeface="Cambria Math" panose="02040503050406030204" pitchFamily="18" charset="0"/>
                          <a:ea typeface="MS Mincho" panose="02020609040205080304" pitchFamily="49" charset="-128"/>
                        </a:rPr>
                        <m:t>=1</m:t>
                      </m:r>
                    </m:oMath>
                  </a14:m>
                  <a:endParaRPr lang="en-US" sz="3600" dirty="0">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17E8546-E2FB-7546-0339-3D80F5CFB16D}"/>
                    </a:ext>
                  </a:extLst>
                </p:cNvPr>
                <p:cNvSpPr txBox="1">
                  <a:spLocks noRot="1" noChangeAspect="1" noMove="1" noResize="1" noEditPoints="1" noAdjustHandles="1" noChangeArrowheads="1" noChangeShapeType="1" noTextEdit="1"/>
                </p:cNvSpPr>
                <p:nvPr/>
              </p:nvSpPr>
              <p:spPr>
                <a:xfrm>
                  <a:off x="695325" y="1304925"/>
                  <a:ext cx="11125200" cy="887551"/>
                </a:xfrm>
                <a:prstGeom prst="rect">
                  <a:avLst/>
                </a:prstGeom>
                <a:blipFill>
                  <a:blip r:embed="rId4"/>
                  <a:stretch>
                    <a:fillRect l="-1644" b="-10274"/>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F31B9E3-61FB-F528-483C-A95F75F97FF5}"/>
                </a:ext>
              </a:extLst>
            </p:cNvPr>
            <p:cNvSpPr/>
            <p:nvPr/>
          </p:nvSpPr>
          <p:spPr>
            <a:xfrm>
              <a:off x="1209675" y="1466850"/>
              <a:ext cx="542925" cy="533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1" name="Rectangle: Rounded Corners 10">
              <a:extLst>
                <a:ext uri="{FF2B5EF4-FFF2-40B4-BE49-F238E27FC236}">
                  <a16:creationId xmlns:a16="http://schemas.microsoft.com/office/drawing/2014/main" id="{E5516A0D-9485-9A8E-205A-4B047AE88386}"/>
                </a:ext>
              </a:extLst>
            </p:cNvPr>
            <p:cNvSpPr/>
            <p:nvPr/>
          </p:nvSpPr>
          <p:spPr>
            <a:xfrm>
              <a:off x="5924550" y="1485900"/>
              <a:ext cx="542925" cy="533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2424F9B9-E7A7-BFA4-B57C-8DBA134A4B73}"/>
                </a:ext>
              </a:extLst>
            </p:cNvPr>
            <p:cNvSpPr/>
            <p:nvPr/>
          </p:nvSpPr>
          <p:spPr>
            <a:xfrm>
              <a:off x="9163050" y="1514475"/>
              <a:ext cx="542925" cy="533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77F57F0-BC4E-1628-2A63-ADFBBCD5CE3C}"/>
                  </a:ext>
                </a:extLst>
              </p:cNvPr>
              <p:cNvSpPr txBox="1"/>
              <p:nvPr/>
            </p:nvSpPr>
            <p:spPr>
              <a:xfrm>
                <a:off x="876300" y="2105025"/>
                <a:ext cx="2333626" cy="2875018"/>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𝟓</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𝟏𝟏</m:t>
                          </m:r>
                        </m:den>
                      </m:f>
                      <m:r>
                        <a:rPr lang="en-US" sz="3200" i="0" smtClean="0">
                          <a:solidFill>
                            <a:srgbClr val="FF0000"/>
                          </a:solidFill>
                          <a:effectLst/>
                          <a:latin typeface="Cambria Math" panose="02040503050406030204" pitchFamily="18" charset="0"/>
                          <a:ea typeface="Calibri" panose="020F0502020204030204" pitchFamily="34" charset="0"/>
                        </a:rPr>
                        <m:t>×</m:t>
                      </m:r>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𝟐</m:t>
                          </m:r>
                        </m:num>
                        <m:den>
                          <m:r>
                            <a:rPr lang="en-US" sz="3200" b="1" i="1" smtClean="0">
                              <a:solidFill>
                                <a:srgbClr val="FF0000"/>
                              </a:solidFill>
                              <a:effectLst/>
                              <a:latin typeface="Cambria Math" panose="02040503050406030204" pitchFamily="18" charset="0"/>
                              <a:ea typeface="MS Mincho" panose="02020609040205080304" pitchFamily="49" charset="-128"/>
                            </a:rPr>
                            <m:t>𝟕</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𝟏𝟎</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𝟕𝟕</m:t>
                          </m:r>
                        </m:den>
                      </m:f>
                    </m:oMath>
                  </m:oMathPara>
                </a14:m>
                <a:endParaRPr lang="en-US" sz="3200" b="1" dirty="0">
                  <a:solidFill>
                    <a:srgbClr val="FF0000"/>
                  </a:solidFill>
                </a:endParaRPr>
              </a:p>
            </p:txBody>
          </p:sp>
        </mc:Choice>
        <mc:Fallback xmlns="">
          <p:sp>
            <p:nvSpPr>
              <p:cNvPr id="14" name="TextBox 13">
                <a:extLst>
                  <a:ext uri="{FF2B5EF4-FFF2-40B4-BE49-F238E27FC236}">
                    <a16:creationId xmlns:a16="http://schemas.microsoft.com/office/drawing/2014/main" id="{277F57F0-BC4E-1628-2A63-ADFBBCD5CE3C}"/>
                  </a:ext>
                </a:extLst>
              </p:cNvPr>
              <p:cNvSpPr txBox="1">
                <a:spLocks noRot="1" noChangeAspect="1" noMove="1" noResize="1" noEditPoints="1" noAdjustHandles="1" noChangeArrowheads="1" noChangeShapeType="1" noTextEdit="1"/>
              </p:cNvSpPr>
              <p:nvPr/>
            </p:nvSpPr>
            <p:spPr>
              <a:xfrm>
                <a:off x="876300" y="2105025"/>
                <a:ext cx="2333626" cy="28750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35C5EB1-0484-ABBA-1147-3D543C97C8CC}"/>
                  </a:ext>
                </a:extLst>
              </p:cNvPr>
              <p:cNvSpPr txBox="1"/>
              <p:nvPr/>
            </p:nvSpPr>
            <p:spPr>
              <a:xfrm>
                <a:off x="4953000" y="2019300"/>
                <a:ext cx="2333626" cy="292368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𝟑</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den>
                      </m:f>
                      <m:r>
                        <a:rPr lang="en-US" sz="3200" b="0" i="0"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𝟓</m:t>
                          </m:r>
                        </m:num>
                        <m:den>
                          <m:r>
                            <a:rPr lang="en-US" sz="3200" b="1" i="1" smtClean="0">
                              <a:solidFill>
                                <a:srgbClr val="FF0000"/>
                              </a:solidFill>
                              <a:effectLst/>
                              <a:latin typeface="Cambria Math" panose="02040503050406030204" pitchFamily="18" charset="0"/>
                              <a:ea typeface="MS Mincho" panose="02020609040205080304" pitchFamily="49" charset="-128"/>
                            </a:rPr>
                            <m:t>𝟖</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𝟔</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𝟓</m:t>
                          </m:r>
                        </m:den>
                      </m:f>
                    </m:oMath>
                  </m:oMathPara>
                </a14:m>
                <a:endParaRPr lang="en-US" sz="3200" b="1" dirty="0">
                  <a:solidFill>
                    <a:srgbClr val="FF0000"/>
                  </a:solidFill>
                </a:endParaRPr>
              </a:p>
            </p:txBody>
          </p:sp>
        </mc:Choice>
        <mc:Fallback xmlns="">
          <p:sp>
            <p:nvSpPr>
              <p:cNvPr id="15" name="TextBox 14">
                <a:extLst>
                  <a:ext uri="{FF2B5EF4-FFF2-40B4-BE49-F238E27FC236}">
                    <a16:creationId xmlns:a16="http://schemas.microsoft.com/office/drawing/2014/main" id="{735C5EB1-0484-ABBA-1147-3D543C97C8CC}"/>
                  </a:ext>
                </a:extLst>
              </p:cNvPr>
              <p:cNvSpPr txBox="1">
                <a:spLocks noRot="1" noChangeAspect="1" noMove="1" noResize="1" noEditPoints="1" noAdjustHandles="1" noChangeArrowheads="1" noChangeShapeType="1" noTextEdit="1"/>
              </p:cNvSpPr>
              <p:nvPr/>
            </p:nvSpPr>
            <p:spPr>
              <a:xfrm>
                <a:off x="4953000" y="2019300"/>
                <a:ext cx="2333626" cy="29236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9C0C3F-FBA7-33C7-E2B2-23933BB0F9B1}"/>
                  </a:ext>
                </a:extLst>
              </p:cNvPr>
              <p:cNvSpPr txBox="1"/>
              <p:nvPr/>
            </p:nvSpPr>
            <p:spPr>
              <a:xfrm>
                <a:off x="8810625" y="1990725"/>
                <a:ext cx="2333626" cy="292368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3200" b="1" i="1" smtClean="0">
                          <a:solidFill>
                            <a:srgbClr val="FF0000"/>
                          </a:solidFill>
                          <a:effectLst/>
                          <a:latin typeface="Cambria Math" panose="02040503050406030204" pitchFamily="18" charset="0"/>
                          <a:ea typeface="MS Mincho" panose="02020609040205080304" pitchFamily="49" charset="-128"/>
                        </a:rPr>
                        <m:t>𝟏</m:t>
                      </m:r>
                      <m:r>
                        <a:rPr lang="en-US" sz="3200" b="1" i="1" smtClean="0">
                          <a:solidFill>
                            <a:srgbClr val="FF0000"/>
                          </a:solidFill>
                          <a:effectLst/>
                          <a:latin typeface="Cambria Math" panose="02040503050406030204" pitchFamily="18" charset="0"/>
                          <a:ea typeface="MS Mincho" panose="02020609040205080304" pitchFamily="49" charset="-128"/>
                        </a:rPr>
                        <m:t> : </m:t>
                      </m:r>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𝟔</m:t>
                          </m:r>
                        </m:num>
                        <m:den>
                          <m:r>
                            <a:rPr lang="en-US" sz="3200" b="1" i="1" smtClean="0">
                              <a:solidFill>
                                <a:srgbClr val="FF0000"/>
                              </a:solidFill>
                              <a:effectLst/>
                              <a:latin typeface="Cambria Math" panose="02040503050406030204" pitchFamily="18" charset="0"/>
                              <a:ea typeface="MS Mincho" panose="02020609040205080304" pitchFamily="49" charset="-128"/>
                            </a:rPr>
                            <m:t>𝟏𝟏</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𝟏𝟏</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𝟔</m:t>
                          </m:r>
                        </m:den>
                      </m:f>
                    </m:oMath>
                  </m:oMathPara>
                </a14:m>
                <a:endParaRPr lang="en-US" sz="3200" b="1" dirty="0">
                  <a:solidFill>
                    <a:srgbClr val="FF0000"/>
                  </a:solidFill>
                </a:endParaRPr>
              </a:p>
            </p:txBody>
          </p:sp>
        </mc:Choice>
        <mc:Fallback xmlns="">
          <p:sp>
            <p:nvSpPr>
              <p:cNvPr id="16" name="TextBox 15">
                <a:extLst>
                  <a:ext uri="{FF2B5EF4-FFF2-40B4-BE49-F238E27FC236}">
                    <a16:creationId xmlns:a16="http://schemas.microsoft.com/office/drawing/2014/main" id="{5E9C0C3F-FBA7-33C7-E2B2-23933BB0F9B1}"/>
                  </a:ext>
                </a:extLst>
              </p:cNvPr>
              <p:cNvSpPr txBox="1">
                <a:spLocks noRot="1" noChangeAspect="1" noMove="1" noResize="1" noEditPoints="1" noAdjustHandles="1" noChangeArrowheads="1" noChangeShapeType="1" noTextEdit="1"/>
              </p:cNvSpPr>
              <p:nvPr/>
            </p:nvSpPr>
            <p:spPr>
              <a:xfrm>
                <a:off x="8810625" y="1990725"/>
                <a:ext cx="2333626" cy="292368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831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down)">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wipe(down)">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wipe(down)">
                                      <p:cBhvr>
                                        <p:cTn id="4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5" name="TextBox 4">
            <a:extLst>
              <a:ext uri="{FF2B5EF4-FFF2-40B4-BE49-F238E27FC236}">
                <a16:creationId xmlns:a16="http://schemas.microsoft.com/office/drawing/2014/main" id="{12441905-A3DF-4788-2A62-A83D08159069}"/>
              </a:ext>
            </a:extLst>
          </p:cNvPr>
          <p:cNvSpPr txBox="1"/>
          <p:nvPr/>
        </p:nvSpPr>
        <p:spPr>
          <a:xfrm>
            <a:off x="1495425" y="457200"/>
            <a:ext cx="5848350" cy="646331"/>
          </a:xfrm>
          <a:prstGeom prst="rect">
            <a:avLst/>
          </a:prstGeom>
          <a:noFill/>
        </p:spPr>
        <p:txBody>
          <a:bodyPr wrap="square" rtlCol="0">
            <a:spAutoFit/>
          </a:bodyPr>
          <a:lstStyle/>
          <a:p>
            <a:pPr lvl="0"/>
            <a:r>
              <a:rPr lang="en-US" sz="3600" b="1">
                <a:solidFill>
                  <a:prstClr val="black"/>
                </a:solidFill>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11C0D9-328D-0232-57E8-E167F14BCEA7}"/>
                  </a:ext>
                </a:extLst>
              </p:cNvPr>
              <p:cNvSpPr txBox="1"/>
              <p:nvPr/>
            </p:nvSpPr>
            <p:spPr>
              <a:xfrm>
                <a:off x="371475" y="1343025"/>
                <a:ext cx="10515600" cy="2198807"/>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Một r</a:t>
                </a:r>
                <a:r>
                  <a:rPr lang="en-US" sz="2800" dirty="0">
                    <a:latin typeface="Cambria" panose="02040503050406030204" pitchFamily="18" charset="0"/>
                    <a:ea typeface="Cambria" panose="02040503050406030204" pitchFamily="18" charset="0"/>
                  </a:rPr>
                  <a:t>ô -</a:t>
                </a:r>
                <a:r>
                  <a:rPr lang="vi-VN" sz="2800" dirty="0">
                    <a:latin typeface="Cambria" panose="02040503050406030204" pitchFamily="18" charset="0"/>
                    <a:ea typeface="Cambria" panose="02040503050406030204" pitchFamily="18" charset="0"/>
                  </a:rPr>
                  <a:t>b</a:t>
                </a:r>
                <a:r>
                  <a:rPr lang="en-US" sz="2800" dirty="0">
                    <a:latin typeface="Cambria" panose="02040503050406030204" pitchFamily="18" charset="0"/>
                    <a:ea typeface="Cambria" panose="02040503050406030204" pitchFamily="18" charset="0"/>
                  </a:rPr>
                  <a:t>ố</a:t>
                </a:r>
                <a:r>
                  <a:rPr lang="vi-VN" sz="2800" dirty="0">
                    <a:latin typeface="Cambria" panose="02040503050406030204" pitchFamily="18" charset="0"/>
                    <a:ea typeface="Cambria" panose="02040503050406030204" pitchFamily="18" charset="0"/>
                  </a:rPr>
                  <a:t>t thu hoạch và </a:t>
                </a:r>
                <a:r>
                  <a:rPr lang="en-US" sz="2800" dirty="0" err="1">
                    <a:latin typeface="Cambria" panose="02040503050406030204" pitchFamily="18" charset="0"/>
                    <a:ea typeface="Cambria" panose="02040503050406030204" pitchFamily="18" charset="0"/>
                  </a:rPr>
                  <a:t>sấ</a:t>
                </a:r>
                <a:r>
                  <a:rPr lang="vi-VN" sz="2800" dirty="0">
                    <a:latin typeface="Cambria" panose="02040503050406030204" pitchFamily="18" charset="0"/>
                    <a:ea typeface="Cambria" panose="02040503050406030204" pitchFamily="18" charset="0"/>
                  </a:rPr>
                  <a:t>y ch</a:t>
                </a:r>
                <a:r>
                  <a:rPr lang="en-US" sz="2800" dirty="0" err="1">
                    <a:latin typeface="Cambria" panose="02040503050406030204" pitchFamily="18" charset="0"/>
                    <a:ea typeface="Cambria" panose="02040503050406030204" pitchFamily="18" charset="0"/>
                  </a:rPr>
                  <a:t>uối</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Biết cứ 1 kg chuối tươi sấy được </a:t>
                </a:r>
                <a14:m>
                  <m:oMath xmlns:m="http://schemas.openxmlformats.org/officeDocument/2006/math">
                    <m:f>
                      <m:fPr>
                        <m:ctrlPr>
                          <a:rPr lang="en-US" sz="2800" i="1">
                            <a:latin typeface="Cambria Math" panose="02040503050406030204" pitchFamily="18" charset="0"/>
                          </a:rPr>
                        </m:ctrlPr>
                      </m:fPr>
                      <m:num>
                        <m:r>
                          <a:rPr lang="vi-VN" sz="2800" i="0">
                            <a:latin typeface="Cambria Math" panose="02040503050406030204" pitchFamily="18" charset="0"/>
                          </a:rPr>
                          <m:t>1</m:t>
                        </m:r>
                      </m:num>
                      <m:den>
                        <m:r>
                          <a:rPr lang="vi-VN" sz="2800" i="0">
                            <a:latin typeface="Cambria Math" panose="02040503050406030204" pitchFamily="18" charset="0"/>
                          </a:rPr>
                          <m:t>5</m:t>
                        </m:r>
                      </m:den>
                    </m:f>
                  </m:oMath>
                </a14:m>
                <a:r>
                  <a:rPr lang="vi-VN" sz="2800" dirty="0">
                    <a:latin typeface="Cambria" panose="02040503050406030204" pitchFamily="18" charset="0"/>
                    <a:ea typeface="Cambria" panose="02040503050406030204" pitchFamily="18" charset="0"/>
                  </a:rPr>
                  <a:t> kg chuối khô.  Nếu rô-bốt thu hoạch được 1 tạ chuối tươi thì sẽ sấy được lượng chuối khô là:</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i="1">
                            <a:latin typeface="Cambria Math" panose="02040503050406030204" pitchFamily="18" charset="0"/>
                          </a:rPr>
                        </m:ctrlPr>
                      </m:fPr>
                      <m:num>
                        <m:r>
                          <a:rPr lang="en-US" sz="2800" i="0">
                            <a:latin typeface="Cambria Math" panose="02040503050406030204" pitchFamily="18" charset="0"/>
                          </a:rPr>
                          <m:t>1</m:t>
                        </m:r>
                      </m:num>
                      <m:den>
                        <m:r>
                          <a:rPr lang="en-US" sz="2800" i="0">
                            <a:latin typeface="Cambria Math" panose="02040503050406030204" pitchFamily="18" charset="0"/>
                          </a:rPr>
                          <m:t>5</m:t>
                        </m:r>
                      </m:den>
                    </m:f>
                    <m:r>
                      <m:rPr>
                        <m:sty m:val="p"/>
                      </m:rPr>
                      <a:rPr lang="en-US" sz="2800" i="0">
                        <a:latin typeface="Cambria Math" panose="02040503050406030204" pitchFamily="18" charset="0"/>
                      </a:rPr>
                      <m:t>t</m:t>
                    </m:r>
                    <m:r>
                      <a:rPr lang="en-US" sz="2800" i="0">
                        <a:latin typeface="Cambria Math" panose="02040503050406030204" pitchFamily="18" charset="0"/>
                      </a:rPr>
                      <m:t>ấ</m:t>
                    </m:r>
                    <m:r>
                      <m:rPr>
                        <m:sty m:val="p"/>
                      </m:rPr>
                      <a:rPr lang="en-US" sz="2800" i="0">
                        <a:latin typeface="Cambria Math" panose="02040503050406030204" pitchFamily="18" charset="0"/>
                      </a:rPr>
                      <m:t>n</m:t>
                    </m:r>
                  </m:oMath>
                </a14:m>
                <a:r>
                  <a:rPr lang="en-US" sz="2800" dirty="0">
                    <a:latin typeface="Cambria" panose="02040503050406030204" pitchFamily="18" charset="0"/>
                    <a:ea typeface="Cambria" panose="02040503050406030204" pitchFamily="18" charset="0"/>
                  </a:rPr>
                  <a:t>                  B. </a:t>
                </a:r>
                <a14:m>
                  <m:oMath xmlns:m="http://schemas.openxmlformats.org/officeDocument/2006/math">
                    <m:r>
                      <a:rPr lang="en-US" sz="2800" b="0" i="0" smtClean="0">
                        <a:latin typeface="Cambria Math" panose="02040503050406030204" pitchFamily="18" charset="0"/>
                      </a:rPr>
                      <m:t> </m:t>
                    </m:r>
                    <m:f>
                      <m:fPr>
                        <m:ctrlPr>
                          <a:rPr lang="en-US" sz="2800" i="1" smtClean="0">
                            <a:latin typeface="Cambria Math" panose="02040503050406030204" pitchFamily="18" charset="0"/>
                          </a:rPr>
                        </m:ctrlPr>
                      </m:fPr>
                      <m:num>
                        <m:r>
                          <a:rPr lang="en-US" sz="2800" i="0">
                            <a:latin typeface="Cambria Math" panose="02040503050406030204" pitchFamily="18" charset="0"/>
                          </a:rPr>
                          <m:t>1</m:t>
                        </m:r>
                      </m:num>
                      <m:den>
                        <m:r>
                          <a:rPr lang="en-US" sz="2800" i="0">
                            <a:latin typeface="Cambria Math" panose="02040503050406030204" pitchFamily="18" charset="0"/>
                          </a:rPr>
                          <m:t>5</m:t>
                        </m:r>
                      </m:den>
                    </m:f>
                    <m:r>
                      <m:rPr>
                        <m:sty m:val="p"/>
                      </m:rPr>
                      <a:rPr lang="en-US" sz="2800" i="0">
                        <a:latin typeface="Cambria Math" panose="02040503050406030204" pitchFamily="18" charset="0"/>
                      </a:rPr>
                      <m:t>t</m:t>
                    </m:r>
                    <m:r>
                      <a:rPr lang="en-US" sz="2800" i="0">
                        <a:latin typeface="Cambria Math" panose="02040503050406030204" pitchFamily="18" charset="0"/>
                      </a:rPr>
                      <m:t>ạ</m:t>
                    </m:r>
                  </m:oMath>
                </a14:m>
                <a:r>
                  <a:rPr lang="en-US" sz="2800" dirty="0">
                    <a:latin typeface="Cambria" panose="02040503050406030204" pitchFamily="18" charset="0"/>
                    <a:ea typeface="Cambria" panose="02040503050406030204" pitchFamily="18" charset="0"/>
                  </a:rPr>
                  <a:t>                    C. 5 </a:t>
                </a:r>
                <a:r>
                  <a:rPr lang="en-US" sz="2800" dirty="0" err="1">
                    <a:latin typeface="Cambria" panose="02040503050406030204" pitchFamily="18" charset="0"/>
                    <a:ea typeface="Cambria" panose="02040503050406030204" pitchFamily="18" charset="0"/>
                  </a:rPr>
                  <a:t>yến</a:t>
                </a:r>
                <a:r>
                  <a:rPr lang="en-US" sz="2800" dirty="0">
                    <a:latin typeface="Cambria" panose="02040503050406030204" pitchFamily="18" charset="0"/>
                    <a:ea typeface="Cambria" panose="02040503050406030204" pitchFamily="18" charset="0"/>
                  </a:rPr>
                  <a:t>                D 5 </a:t>
                </a:r>
                <a:r>
                  <a:rPr lang="en-US" sz="2800" dirty="0" err="1">
                    <a:latin typeface="Cambria" panose="02040503050406030204" pitchFamily="18" charset="0"/>
                    <a:ea typeface="Cambria" panose="02040503050406030204" pitchFamily="18" charset="0"/>
                  </a:rPr>
                  <a:t>tạ</a:t>
                </a:r>
                <a:endParaRPr lang="en-US" sz="28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F211C0D9-328D-0232-57E8-E167F14BCEA7}"/>
                  </a:ext>
                </a:extLst>
              </p:cNvPr>
              <p:cNvSpPr txBox="1">
                <a:spLocks noRot="1" noChangeAspect="1" noMove="1" noResize="1" noEditPoints="1" noAdjustHandles="1" noChangeArrowheads="1" noChangeShapeType="1" noTextEdit="1"/>
              </p:cNvSpPr>
              <p:nvPr/>
            </p:nvSpPr>
            <p:spPr>
              <a:xfrm>
                <a:off x="371475" y="1343025"/>
                <a:ext cx="10515600" cy="2198807"/>
              </a:xfrm>
              <a:prstGeom prst="rect">
                <a:avLst/>
              </a:prstGeom>
              <a:blipFill>
                <a:blip r:embed="rId4"/>
                <a:stretch>
                  <a:fillRect l="-1217" t="-2770" r="-1159" b="-110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CAB2F63-4771-E899-0F5F-FF175A454369}"/>
              </a:ext>
            </a:extLst>
          </p:cNvPr>
          <p:cNvPicPr>
            <a:picLocks noChangeAspect="1"/>
          </p:cNvPicPr>
          <p:nvPr/>
        </p:nvPicPr>
        <p:blipFill>
          <a:blip r:embed="rId5"/>
          <a:stretch>
            <a:fillRect/>
          </a:stretch>
        </p:blipFill>
        <p:spPr>
          <a:xfrm>
            <a:off x="6472237" y="3638550"/>
            <a:ext cx="4733925" cy="22288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8DECC3-A570-C0CA-F9AA-20309AA47D26}"/>
                  </a:ext>
                </a:extLst>
              </p:cNvPr>
              <p:cNvSpPr txBox="1"/>
              <p:nvPr/>
            </p:nvSpPr>
            <p:spPr>
              <a:xfrm>
                <a:off x="895350" y="3819525"/>
                <a:ext cx="5486400" cy="2176237"/>
              </a:xfrm>
              <a:prstGeom prst="rect">
                <a:avLst/>
              </a:prstGeom>
              <a:noFill/>
            </p:spPr>
            <p:txBody>
              <a:bodyPr wrap="square" rtlCol="0">
                <a:spAutoFit/>
              </a:bodyPr>
              <a:lstStyle/>
              <a:p>
                <a:r>
                  <a:rPr lang="en-US" sz="2800" b="0" i="0" dirty="0">
                    <a:solidFill>
                      <a:srgbClr val="FF0000"/>
                    </a:solidFill>
                    <a:effectLst/>
                    <a:latin typeface="Cambria" panose="02040503050406030204" pitchFamily="18" charset="0"/>
                    <a:ea typeface="Cambria" panose="02040503050406030204" pitchFamily="18" charset="0"/>
                  </a:rPr>
                  <a:t>Đổi 1 </a:t>
                </a:r>
                <a:r>
                  <a:rPr lang="en-US" sz="2800" b="0" i="0" dirty="0" err="1">
                    <a:solidFill>
                      <a:srgbClr val="FF0000"/>
                    </a:solidFill>
                    <a:effectLst/>
                    <a:latin typeface="Cambria" panose="02040503050406030204" pitchFamily="18" charset="0"/>
                    <a:ea typeface="Cambria" panose="02040503050406030204" pitchFamily="18" charset="0"/>
                  </a:rPr>
                  <a:t>tạ</a:t>
                </a:r>
                <a:r>
                  <a:rPr lang="en-US" sz="2800" b="0" i="0" dirty="0">
                    <a:solidFill>
                      <a:srgbClr val="FF0000"/>
                    </a:solidFill>
                    <a:effectLst/>
                    <a:latin typeface="Cambria" panose="02040503050406030204" pitchFamily="18" charset="0"/>
                    <a:ea typeface="Cambria" panose="02040503050406030204" pitchFamily="18" charset="0"/>
                  </a:rPr>
                  <a:t> = 100 kg</a:t>
                </a:r>
              </a:p>
              <a:p>
                <a:r>
                  <a:rPr lang="vi-VN" sz="2800" b="0" i="0" dirty="0">
                    <a:solidFill>
                      <a:srgbClr val="FF0000"/>
                    </a:solidFill>
                    <a:effectLst/>
                    <a:latin typeface="Cambria" panose="02040503050406030204" pitchFamily="18" charset="0"/>
                    <a:ea typeface="Cambria" panose="02040503050406030204" pitchFamily="18" charset="0"/>
                  </a:rPr>
                  <a:t>Lượng chuối khô sấy được là: </a:t>
                </a:r>
                <a:endParaRPr lang="en-US" sz="2800" b="0" i="0" dirty="0">
                  <a:solidFill>
                    <a:srgbClr val="FF0000"/>
                  </a:solidFill>
                  <a:effectLst/>
                  <a:latin typeface="Cambria" panose="02040503050406030204" pitchFamily="18" charset="0"/>
                  <a:ea typeface="Cambria" panose="02040503050406030204" pitchFamily="18" charset="0"/>
                </a:endParaRPr>
              </a:p>
              <a:p>
                <a:r>
                  <a:rPr lang="vi-VN" sz="2800" b="0" i="0" dirty="0">
                    <a:solidFill>
                      <a:srgbClr val="FF0000"/>
                    </a:solidFill>
                    <a:effectLst/>
                    <a:latin typeface="Cambria" panose="02040503050406030204" pitchFamily="18" charset="0"/>
                    <a:ea typeface="Cambria" panose="02040503050406030204" pitchFamily="18" charset="0"/>
                  </a:rPr>
                  <a:t>100 x</a:t>
                </a:r>
                <a:r>
                  <a:rPr lang="en-US" sz="2800" b="0" i="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smtClean="0">
                            <a:solidFill>
                              <a:srgbClr val="FF0000"/>
                            </a:solidFill>
                            <a:latin typeface="Cambria Math" panose="02040503050406030204" pitchFamily="18" charset="0"/>
                          </a:rPr>
                        </m:ctrlPr>
                      </m:fPr>
                      <m:num>
                        <m:r>
                          <a:rPr lang="en-US" sz="2800" i="0">
                            <a:solidFill>
                              <a:srgbClr val="FF0000"/>
                            </a:solidFill>
                            <a:latin typeface="Cambria Math" panose="02040503050406030204" pitchFamily="18" charset="0"/>
                          </a:rPr>
                          <m:t>1</m:t>
                        </m:r>
                      </m:num>
                      <m:den>
                        <m:r>
                          <a:rPr lang="en-US" sz="2800" i="0">
                            <a:solidFill>
                              <a:srgbClr val="FF0000"/>
                            </a:solidFill>
                            <a:latin typeface="Cambria Math" panose="02040503050406030204" pitchFamily="18" charset="0"/>
                          </a:rPr>
                          <m:t>5</m:t>
                        </m:r>
                      </m:den>
                    </m:f>
                  </m:oMath>
                </a14:m>
                <a:r>
                  <a:rPr lang="en-US" sz="2800" b="0" i="0" dirty="0">
                    <a:solidFill>
                      <a:srgbClr val="FF0000"/>
                    </a:solidFill>
                    <a:effectLst/>
                    <a:latin typeface="Cambria" panose="02040503050406030204" pitchFamily="18" charset="0"/>
                    <a:ea typeface="Cambria" panose="02040503050406030204" pitchFamily="18" charset="0"/>
                  </a:rPr>
                  <a:t> = 20 (kg)</a:t>
                </a:r>
              </a:p>
              <a:p>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kg = </a:t>
                </a:r>
                <a14:m>
                  <m:oMath xmlns:m="http://schemas.openxmlformats.org/officeDocument/2006/math">
                    <m:f>
                      <m:fPr>
                        <m:ctrlPr>
                          <a:rPr lang="en-US" sz="2800" i="1" smtClean="0">
                            <a:solidFill>
                              <a:srgbClr val="FF0000"/>
                            </a:solidFill>
                            <a:latin typeface="Cambria Math" panose="02040503050406030204" pitchFamily="18" charset="0"/>
                          </a:rPr>
                        </m:ctrlPr>
                      </m:fPr>
                      <m:num>
                        <m:r>
                          <a:rPr lang="en-US" sz="2800" i="0">
                            <a:solidFill>
                              <a:srgbClr val="FF0000"/>
                            </a:solidFill>
                            <a:latin typeface="Cambria Math" panose="02040503050406030204" pitchFamily="18" charset="0"/>
                          </a:rPr>
                          <m:t>1</m:t>
                        </m:r>
                      </m:num>
                      <m:den>
                        <m:r>
                          <a:rPr lang="en-US" sz="2800" i="0">
                            <a:solidFill>
                              <a:srgbClr val="FF0000"/>
                            </a:solidFill>
                            <a:latin typeface="Cambria Math" panose="02040503050406030204" pitchFamily="18" charset="0"/>
                          </a:rPr>
                          <m:t>5</m:t>
                        </m:r>
                      </m:den>
                    </m:f>
                  </m:oMath>
                </a14:m>
                <a:r>
                  <a:rPr lang="en-US" sz="2800" b="0" i="0" dirty="0">
                    <a:solidFill>
                      <a:srgbClr val="FF0000"/>
                    </a:solidFill>
                    <a:effectLst/>
                    <a:latin typeface="Cambria" panose="02040503050406030204" pitchFamily="18" charset="0"/>
                    <a:ea typeface="Cambria" panose="02040503050406030204" pitchFamily="18" charset="0"/>
                  </a:rPr>
                  <a:t> tạ</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848DECC3-A570-C0CA-F9AA-20309AA47D26}"/>
                  </a:ext>
                </a:extLst>
              </p:cNvPr>
              <p:cNvSpPr txBox="1">
                <a:spLocks noRot="1" noChangeAspect="1" noMove="1" noResize="1" noEditPoints="1" noAdjustHandles="1" noChangeArrowheads="1" noChangeShapeType="1" noTextEdit="1"/>
              </p:cNvSpPr>
              <p:nvPr/>
            </p:nvSpPr>
            <p:spPr>
              <a:xfrm>
                <a:off x="895350" y="3819525"/>
                <a:ext cx="5486400" cy="2176237"/>
              </a:xfrm>
              <a:prstGeom prst="rect">
                <a:avLst/>
              </a:prstGeom>
              <a:blipFill>
                <a:blip r:embed="rId6"/>
                <a:stretch>
                  <a:fillRect l="-2333" t="-3081" b="-2241"/>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0FC2A806-4CB7-39BB-FEA3-BDF1F70438F3}"/>
              </a:ext>
            </a:extLst>
          </p:cNvPr>
          <p:cNvSpPr/>
          <p:nvPr/>
        </p:nvSpPr>
        <p:spPr>
          <a:xfrm>
            <a:off x="2847975" y="2933700"/>
            <a:ext cx="457200"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p:bldP spid="12"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5" name="TextBox 4">
            <a:extLst>
              <a:ext uri="{FF2B5EF4-FFF2-40B4-BE49-F238E27FC236}">
                <a16:creationId xmlns:a16="http://schemas.microsoft.com/office/drawing/2014/main" id="{12441905-A3DF-4788-2A62-A83D08159069}"/>
              </a:ext>
            </a:extLst>
          </p:cNvPr>
          <p:cNvSpPr txBox="1"/>
          <p:nvPr/>
        </p:nvSpPr>
        <p:spPr>
          <a:xfrm>
            <a:off x="1495425" y="457200"/>
            <a:ext cx="6686550" cy="646331"/>
          </a:xfrm>
          <a:prstGeom prst="rect">
            <a:avLst/>
          </a:prstGeom>
          <a:noFill/>
        </p:spPr>
        <p:txBody>
          <a:bodyPr wrap="square" rtlCol="0">
            <a:spAutoFit/>
          </a:bodyPr>
          <a:lstStyle/>
          <a:p>
            <a:pPr lvl="0"/>
            <a:r>
              <a:rPr lang="en-US" sz="3600" b="1">
                <a:solidFill>
                  <a:prstClr val="black"/>
                </a:solidFill>
                <a:latin typeface="Cambria" panose="02040503050406030204" pitchFamily="18" charset="0"/>
                <a:ea typeface="Cambria" panose="02040503050406030204" pitchFamily="18" charset="0"/>
              </a:rPr>
              <a:t>Tìm phân số thích hợp.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9A3C86AA-EBDD-F8AF-0D68-7B2BCE5283DB}"/>
              </a:ext>
            </a:extLst>
          </p:cNvPr>
          <p:cNvGrpSpPr/>
          <p:nvPr/>
        </p:nvGrpSpPr>
        <p:grpSpPr>
          <a:xfrm>
            <a:off x="619125" y="1104900"/>
            <a:ext cx="10296525" cy="1371600"/>
            <a:chOff x="619125" y="1104900"/>
            <a:chExt cx="10296525" cy="137160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61F350-1E9E-0255-C24E-D100051E4FA0}"/>
                    </a:ext>
                  </a:extLst>
                </p:cNvPr>
                <p:cNvSpPr txBox="1"/>
                <p:nvPr/>
              </p:nvSpPr>
              <p:spPr>
                <a:xfrm>
                  <a:off x="619125" y="1104900"/>
                  <a:ext cx="10296525" cy="1353319"/>
                </a:xfrm>
                <a:prstGeom prst="rect">
                  <a:avLst/>
                </a:prstGeom>
                <a:noFill/>
              </p:spPr>
              <p:txBody>
                <a:bodyPr wrap="square" rtlCol="0">
                  <a:spAutoFit/>
                </a:bodyPr>
                <a:lstStyle/>
                <a:p>
                  <a:pPr algn="just"/>
                  <a:r>
                    <a:rPr lang="vi-VN" sz="2400" dirty="0">
                      <a:effectLst/>
                      <a:latin typeface="Cambria" panose="02040503050406030204" pitchFamily="18" charset="0"/>
                      <a:ea typeface="Cambria" panose="02040503050406030204" pitchFamily="18" charset="0"/>
                    </a:rPr>
                    <a:t>Một mảnh đất hình chữ nhật có chiều rộng 4</a:t>
                  </a:r>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m và diện tích  </a:t>
                  </a:r>
                  <a14:m>
                    <m:oMath xmlns:m="http://schemas.openxmlformats.org/officeDocument/2006/math">
                      <m:f>
                        <m:fPr>
                          <m:ctrlPr>
                            <a:rPr lang="en-US" sz="2400" i="1">
                              <a:effectLst/>
                              <a:latin typeface="Cambria Math" panose="020405030504060302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91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m </a:t>
                  </a:r>
                  <a:r>
                    <a:rPr lang="en-US" sz="2400" baseline="30000" dirty="0">
                      <a:effectLst/>
                      <a:latin typeface="Cambria" panose="02040503050406030204" pitchFamily="18" charset="0"/>
                      <a:ea typeface="Cambria" panose="02040503050406030204" pitchFamily="18" charset="0"/>
                    </a:rPr>
                    <a:t>2</a:t>
                  </a:r>
                  <a:r>
                    <a:rPr lang="en-US" sz="2400" dirty="0">
                      <a:effectLst/>
                      <a:latin typeface="Cambria" panose="02040503050406030204" pitchFamily="18" charset="0"/>
                      <a:ea typeface="Cambria" panose="02040503050406030204" pitchFamily="18" charset="0"/>
                    </a:rPr>
                    <a:t>.</a:t>
                  </a:r>
                  <a:r>
                    <a:rPr lang="vi-VN" sz="2400" dirty="0">
                      <a:effectLst/>
                      <a:latin typeface="Cambria" panose="02040503050406030204" pitchFamily="18" charset="0"/>
                      <a:ea typeface="Cambria" panose="02040503050406030204" pitchFamily="18" charset="0"/>
                    </a:rPr>
                    <a:t> Người ta đào một cái ao hình chữ nhật trên mảnh đất đó, phần đất còn lại là một lối đi rộng 1m như hình vẽ. Diện tích của cái ao là </a:t>
                  </a:r>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 </a:t>
                  </a:r>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m </a:t>
                  </a:r>
                  <a:r>
                    <a:rPr lang="vi-VN" sz="2400" baseline="30000" dirty="0">
                      <a:effectLst/>
                      <a:latin typeface="Cambria" panose="02040503050406030204" pitchFamily="18" charset="0"/>
                      <a:ea typeface="Cambria" panose="02040503050406030204" pitchFamily="18" charset="0"/>
                    </a:rPr>
                    <a:t>2</a:t>
                  </a:r>
                  <a:r>
                    <a:rPr lang="vi-VN" sz="2400" dirty="0">
                      <a:effectLst/>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361F350-1E9E-0255-C24E-D100051E4FA0}"/>
                    </a:ext>
                  </a:extLst>
                </p:cNvPr>
                <p:cNvSpPr txBox="1">
                  <a:spLocks noRot="1" noChangeAspect="1" noMove="1" noResize="1" noEditPoints="1" noAdjustHandles="1" noChangeArrowheads="1" noChangeShapeType="1" noTextEdit="1"/>
                </p:cNvSpPr>
                <p:nvPr/>
              </p:nvSpPr>
              <p:spPr>
                <a:xfrm>
                  <a:off x="619125" y="1104900"/>
                  <a:ext cx="10296525" cy="1353319"/>
                </a:xfrm>
                <a:prstGeom prst="rect">
                  <a:avLst/>
                </a:prstGeom>
                <a:blipFill>
                  <a:blip r:embed="rId4"/>
                  <a:stretch>
                    <a:fillRect l="-947" r="-1599" b="-900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9E968B5D-49B7-ACFB-A70A-239D369242B0}"/>
                </a:ext>
              </a:extLst>
            </p:cNvPr>
            <p:cNvSpPr/>
            <p:nvPr/>
          </p:nvSpPr>
          <p:spPr>
            <a:xfrm>
              <a:off x="6457951" y="2009775"/>
              <a:ext cx="514350" cy="46672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pic>
        <p:nvPicPr>
          <p:cNvPr id="17" name="Picture 16">
            <a:extLst>
              <a:ext uri="{FF2B5EF4-FFF2-40B4-BE49-F238E27FC236}">
                <a16:creationId xmlns:a16="http://schemas.microsoft.com/office/drawing/2014/main" id="{C5E2D2AB-FBB5-C621-A97F-86092AA0D49B}"/>
              </a:ext>
            </a:extLst>
          </p:cNvPr>
          <p:cNvPicPr>
            <a:picLocks noChangeAspect="1"/>
          </p:cNvPicPr>
          <p:nvPr/>
        </p:nvPicPr>
        <p:blipFill>
          <a:blip r:embed="rId5"/>
          <a:stretch>
            <a:fillRect/>
          </a:stretch>
        </p:blipFill>
        <p:spPr>
          <a:xfrm>
            <a:off x="6780459" y="2657475"/>
            <a:ext cx="4773366" cy="230028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F03AD0-9483-A6CE-A338-DBD8482C7543}"/>
                  </a:ext>
                </a:extLst>
              </p:cNvPr>
              <p:cNvSpPr txBox="1"/>
              <p:nvPr/>
            </p:nvSpPr>
            <p:spPr>
              <a:xfrm>
                <a:off x="942975" y="2686050"/>
                <a:ext cx="5534025" cy="3882794"/>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Bài </a:t>
                </a:r>
                <a:r>
                  <a:rPr lang="en-US" sz="2400" b="1" dirty="0" err="1">
                    <a:solidFill>
                      <a:srgbClr val="FF0000"/>
                    </a:solidFill>
                    <a:latin typeface="Cambria" panose="02040503050406030204" pitchFamily="18" charset="0"/>
                    <a:ea typeface="Cambria" panose="02040503050406030204" pitchFamily="18" charset="0"/>
                  </a:rPr>
                  <a:t>giải</a:t>
                </a:r>
                <a:r>
                  <a:rPr lang="en-US" sz="2400" b="1" dirty="0">
                    <a:solidFill>
                      <a:srgbClr val="FF0000"/>
                    </a:solidFill>
                    <a:latin typeface="Cambria" panose="02040503050406030204" pitchFamily="18" charset="0"/>
                    <a:ea typeface="Cambria" panose="02040503050406030204" pitchFamily="18" charset="0"/>
                  </a:rPr>
                  <a:t>:</a:t>
                </a:r>
              </a:p>
              <a:p>
                <a:pPr algn="ctr"/>
                <a:r>
                  <a:rPr lang="en-US" sz="2400" b="0" i="0" dirty="0" err="1">
                    <a:solidFill>
                      <a:srgbClr val="FF0000"/>
                    </a:solidFill>
                    <a:effectLst/>
                    <a:latin typeface="Cambria" panose="02040503050406030204" pitchFamily="18" charset="0"/>
                    <a:ea typeface="Cambria" panose="02040503050406030204" pitchFamily="18" charset="0"/>
                  </a:rPr>
                  <a:t>Chiều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dài</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của</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mảnh</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đất</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đó</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14:m>
                  <m:oMath xmlns:m="http://schemas.openxmlformats.org/officeDocument/2006/math">
                    <m:f>
                      <m:fPr>
                        <m:ctrlPr>
                          <a:rPr lang="en-US" sz="2400" i="1" smtClean="0">
                            <a:solidFill>
                              <a:srgbClr val="FF0000"/>
                            </a:solidFill>
                            <a:effectLst/>
                            <a:latin typeface="Cambria Math" panose="02040503050406030204" pitchFamily="18" charset="0"/>
                          </a:rPr>
                        </m:ctrlPr>
                      </m:fPr>
                      <m:num>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91</m:t>
                        </m:r>
                      </m:num>
                      <m:den>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solidFill>
                      <a:srgbClr val="FF0000"/>
                    </a:solidFill>
                    <a:latin typeface="Cambria" panose="02040503050406030204" pitchFamily="18" charset="0"/>
                    <a:ea typeface="Cambria" panose="02040503050406030204" pitchFamily="18" charset="0"/>
                  </a:rPr>
                  <a:t> : 4 = </a:t>
                </a:r>
                <a14:m>
                  <m:oMath xmlns:m="http://schemas.openxmlformats.org/officeDocument/2006/math">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91</m:t>
                        </m:r>
                      </m:num>
                      <m:den>
                        <m:r>
                          <a:rPr lang="en-US" sz="2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(m)</a:t>
                </a:r>
              </a:p>
              <a:p>
                <a:pPr algn="ctr"/>
                <a:r>
                  <a:rPr lang="en-US" sz="2400" b="0" i="0" dirty="0" err="1">
                    <a:solidFill>
                      <a:srgbClr val="FF0000"/>
                    </a:solidFill>
                    <a:effectLst/>
                    <a:latin typeface="Cambria" panose="02040503050406030204" pitchFamily="18" charset="0"/>
                    <a:ea typeface="Cambria" panose="02040503050406030204" pitchFamily="18" charset="0"/>
                  </a:rPr>
                  <a:t>Chiều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rộng</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cái</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ao</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r>
                        <a:rPr lang="en-US" sz="2400" i="1" smtClean="0">
                          <a:solidFill>
                            <a:srgbClr val="FF0000"/>
                          </a:solidFill>
                          <a:effectLst/>
                          <a:latin typeface="Cambria Math" panose="02040503050406030204" pitchFamily="18" charset="0"/>
                        </a:rPr>
                        <m:t>4</m:t>
                      </m:r>
                      <m:r>
                        <a:rPr lang="en-US" sz="2400" b="0" i="1" smtClean="0">
                          <a:solidFill>
                            <a:srgbClr val="FF0000"/>
                          </a:solidFill>
                          <a:effectLst/>
                          <a:latin typeface="Cambria Math" panose="02040503050406030204" pitchFamily="18" charset="0"/>
                        </a:rPr>
                        <m:t> −1=3 </m:t>
                      </m:r>
                      <m:d>
                        <m:dPr>
                          <m:ctrlPr>
                            <a:rPr lang="en-US" sz="2400" b="0" i="1" smtClean="0">
                              <a:solidFill>
                                <a:srgbClr val="FF0000"/>
                              </a:solidFill>
                              <a:effectLst/>
                              <a:latin typeface="Cambria Math" panose="02040503050406030204" pitchFamily="18" charset="0"/>
                            </a:rPr>
                          </m:ctrlPr>
                        </m:dPr>
                        <m:e>
                          <m:r>
                            <a:rPr lang="en-US" sz="2400" b="0" i="1" smtClean="0">
                              <a:solidFill>
                                <a:srgbClr val="FF0000"/>
                              </a:solidFill>
                              <a:effectLst/>
                              <a:latin typeface="Cambria Math" panose="02040503050406030204" pitchFamily="18" charset="0"/>
                            </a:rPr>
                            <m:t>𝑚</m:t>
                          </m:r>
                        </m:e>
                      </m:d>
                    </m:oMath>
                  </m:oMathPara>
                </a14:m>
                <a:endParaRPr lang="en-US" sz="2400" b="0" dirty="0">
                  <a:solidFill>
                    <a:srgbClr val="FF0000"/>
                  </a:solidFill>
                  <a:effectLst/>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cái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ao</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14:m>
                  <m:oMath xmlns:m="http://schemas.openxmlformats.org/officeDocument/2006/math">
                    <m:f>
                      <m:fPr>
                        <m:ctrlPr>
                          <a:rPr lang="en-US" sz="2400" i="1" smtClean="0">
                            <a:solidFill>
                              <a:srgbClr val="FF0000"/>
                            </a:solidFill>
                            <a:effectLst/>
                            <a:latin typeface="Cambria Math" panose="02040503050406030204" pitchFamily="18" charset="0"/>
                          </a:rPr>
                        </m:ctrlPr>
                      </m:fPr>
                      <m:num>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91</m:t>
                        </m:r>
                      </m:num>
                      <m:den>
                        <m:r>
                          <a:rPr lang="en-US"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x 3 = </a:t>
                </a:r>
                <a14:m>
                  <m:oMath xmlns:m="http://schemas.openxmlformats.org/officeDocument/2006/math">
                    <m:f>
                      <m:fPr>
                        <m:ctrlPr>
                          <a:rPr lang="en-US" sz="2400" i="1">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273</m:t>
                        </m:r>
                      </m:num>
                      <m:den>
                        <m:r>
                          <a:rPr lang="en-US" sz="2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(m²)</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273</m:t>
                        </m:r>
                      </m:num>
                      <m:den>
                        <m:r>
                          <a:rPr lang="en-US" sz="2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m²</a:t>
                </a:r>
              </a:p>
              <a:p>
                <a:pPr algn="ctr"/>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60F03AD0-9483-A6CE-A338-DBD8482C7543}"/>
                  </a:ext>
                </a:extLst>
              </p:cNvPr>
              <p:cNvSpPr txBox="1">
                <a:spLocks noRot="1" noChangeAspect="1" noMove="1" noResize="1" noEditPoints="1" noAdjustHandles="1" noChangeArrowheads="1" noChangeShapeType="1" noTextEdit="1"/>
              </p:cNvSpPr>
              <p:nvPr/>
            </p:nvSpPr>
            <p:spPr>
              <a:xfrm>
                <a:off x="942975" y="2686050"/>
                <a:ext cx="5534025" cy="3882794"/>
              </a:xfrm>
              <a:prstGeom prst="rect">
                <a:avLst/>
              </a:prstGeom>
              <a:blipFill>
                <a:blip r:embed="rId6"/>
                <a:stretch>
                  <a:fillRect t="-1256" r="-1652"/>
                </a:stretch>
              </a:blipFill>
            </p:spPr>
            <p:txBody>
              <a:bodyPr/>
              <a:lstStyle/>
              <a:p>
                <a:r>
                  <a:rPr lang="en-US">
                    <a:noFill/>
                  </a:rPr>
                  <a:t> </a:t>
                </a:r>
              </a:p>
            </p:txBody>
          </p:sp>
        </mc:Fallback>
      </mc:AlternateContent>
    </p:spTree>
    <p:extLst>
      <p:ext uri="{BB962C8B-B14F-4D97-AF65-F5344CB8AC3E}">
        <p14:creationId xmlns:p14="http://schemas.microsoft.com/office/powerpoint/2010/main" val="3526375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down)">
                                      <p:cBhvr>
                                        <p:cTn id="26" dur="50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wipe(down)">
                                      <p:cBhvr>
                                        <p:cTn id="31" dur="500"/>
                                        <p:tgtEl>
                                          <p:spTgt spid="1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wipe(down)">
                                      <p:cBhvr>
                                        <p:cTn id="36" dur="500"/>
                                        <p:tgtEl>
                                          <p:spTgt spid="1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xEl>
                                              <p:pRg st="4" end="4"/>
                                            </p:txEl>
                                          </p:spTgt>
                                        </p:tgtEl>
                                        <p:attrNameLst>
                                          <p:attrName>style.visibility</p:attrName>
                                        </p:attrNameLst>
                                      </p:cBhvr>
                                      <p:to>
                                        <p:strVal val="visible"/>
                                      </p:to>
                                    </p:set>
                                    <p:animEffect transition="in" filter="wipe(down)">
                                      <p:cBhvr>
                                        <p:cTn id="41" dur="500"/>
                                        <p:tgtEl>
                                          <p:spTgt spid="1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xEl>
                                              <p:pRg st="5" end="5"/>
                                            </p:txEl>
                                          </p:spTgt>
                                        </p:tgtEl>
                                        <p:attrNameLst>
                                          <p:attrName>style.visibility</p:attrName>
                                        </p:attrNameLst>
                                      </p:cBhvr>
                                      <p:to>
                                        <p:strVal val="visible"/>
                                      </p:to>
                                    </p:set>
                                    <p:animEffect transition="in" filter="wipe(down)">
                                      <p:cBhvr>
                                        <p:cTn id="46" dur="500"/>
                                        <p:tgtEl>
                                          <p:spTgt spid="18">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xEl>
                                              <p:pRg st="6" end="6"/>
                                            </p:txEl>
                                          </p:spTgt>
                                        </p:tgtEl>
                                        <p:attrNameLst>
                                          <p:attrName>style.visibility</p:attrName>
                                        </p:attrNameLst>
                                      </p:cBhvr>
                                      <p:to>
                                        <p:strVal val="visible"/>
                                      </p:to>
                                    </p:set>
                                    <p:animEffect transition="in" filter="wipe(down)">
                                      <p:cBhvr>
                                        <p:cTn id="51" dur="500"/>
                                        <p:tgtEl>
                                          <p:spTgt spid="1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xEl>
                                              <p:pRg st="7" end="7"/>
                                            </p:txEl>
                                          </p:spTgt>
                                        </p:tgtEl>
                                        <p:attrNameLst>
                                          <p:attrName>style.visibility</p:attrName>
                                        </p:attrNameLst>
                                      </p:cBhvr>
                                      <p:to>
                                        <p:strVal val="visible"/>
                                      </p:to>
                                    </p:set>
                                    <p:animEffect transition="in" filter="wipe(down)">
                                      <p:cBhvr>
                                        <p:cTn id="56"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C4CFC13-6731-F8A1-C4C6-E0BD77863897}"/>
              </a:ext>
            </a:extLst>
          </p:cNvPr>
          <p:cNvPicPr>
            <a:picLocks noChangeAspect="1"/>
          </p:cNvPicPr>
          <p:nvPr/>
        </p:nvPicPr>
        <p:blipFill>
          <a:blip r:embed="rId3"/>
          <a:stretch>
            <a:fillRect/>
          </a:stretch>
        </p:blipFill>
        <p:spPr>
          <a:xfrm>
            <a:off x="2231568" y="2123896"/>
            <a:ext cx="7614564" cy="4115157"/>
          </a:xfrm>
          <a:prstGeom prst="rect">
            <a:avLst/>
          </a:prstGeom>
        </p:spPr>
      </p:pic>
    </p:spTree>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45"/>
            <a:ext cx="12344009" cy="6858000"/>
          </a:xfrm>
          <a:prstGeom prst="rect">
            <a:avLst/>
          </a:prstGeom>
        </p:spPr>
      </p:pic>
      <p:pic>
        <p:nvPicPr>
          <p:cNvPr id="6" name="Picture 5">
            <a:extLst>
              <a:ext uri="{FF2B5EF4-FFF2-40B4-BE49-F238E27FC236}">
                <a16:creationId xmlns:a16="http://schemas.microsoft.com/office/drawing/2014/main" id="{DFD31F7C-82BD-6B77-6E8E-B9F1C8CD150C}"/>
              </a:ext>
            </a:extLst>
          </p:cNvPr>
          <p:cNvPicPr>
            <a:picLocks noChangeAspect="1"/>
          </p:cNvPicPr>
          <p:nvPr/>
        </p:nvPicPr>
        <p:blipFill>
          <a:blip r:embed="rId3"/>
          <a:stretch>
            <a:fillRect/>
          </a:stretch>
        </p:blipFill>
        <p:spPr>
          <a:xfrm>
            <a:off x="585145" y="3522564"/>
            <a:ext cx="10431160" cy="3737172"/>
          </a:xfrm>
          <a:prstGeom prst="rect">
            <a:avLst/>
          </a:prstGeom>
        </p:spPr>
      </p:pic>
    </p:spTree>
    <p:extLst>
      <p:ext uri="{BB962C8B-B14F-4D97-AF65-F5344CB8AC3E}">
        <p14:creationId xmlns:p14="http://schemas.microsoft.com/office/powerpoint/2010/main" val="1828358687"/>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Orange tree isolated on white Free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0" y="1920147"/>
            <a:ext cx="4492983" cy="43279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a:extLst>
              <a:ext uri="{FF2B5EF4-FFF2-40B4-BE49-F238E27FC236}">
                <a16:creationId xmlns:a16="http://schemas.microsoft.com/office/drawing/2014/main" id="{84566E9C-166E-49C5-8F08-DD9197871A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45" t="28035" r="29874" b="25638"/>
          <a:stretch/>
        </p:blipFill>
        <p:spPr>
          <a:xfrm>
            <a:off x="3668751" y="5736072"/>
            <a:ext cx="838054" cy="980903"/>
          </a:xfrm>
          <a:prstGeom prst="rect">
            <a:avLst/>
          </a:prstGeom>
        </p:spPr>
      </p:pic>
      <p:pic>
        <p:nvPicPr>
          <p:cNvPr id="17" name="Picture 16">
            <a:hlinkClick r:id="rId9" action="ppaction://hlinksldjump"/>
            <a:extLst>
              <a:ext uri="{FF2B5EF4-FFF2-40B4-BE49-F238E27FC236}">
                <a16:creationId xmlns:a16="http://schemas.microsoft.com/office/drawing/2014/main" id="{75FB20FE-D75E-479A-BB54-8570DCC88C6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45" t="28035" r="29874" b="25638"/>
          <a:stretch/>
        </p:blipFill>
        <p:spPr>
          <a:xfrm>
            <a:off x="6965404" y="5825138"/>
            <a:ext cx="838054" cy="980903"/>
          </a:xfrm>
          <a:prstGeom prst="rect">
            <a:avLst/>
          </a:prstGeom>
        </p:spPr>
      </p:pic>
      <p:pic>
        <p:nvPicPr>
          <p:cNvPr id="18" name="Picture 17">
            <a:extLst>
              <a:ext uri="{FF2B5EF4-FFF2-40B4-BE49-F238E27FC236}">
                <a16:creationId xmlns:a16="http://schemas.microsoft.com/office/drawing/2014/main" id="{0B959559-E78C-484F-9F7A-135ED40464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227" t="39858"/>
          <a:stretch/>
        </p:blipFill>
        <p:spPr>
          <a:xfrm>
            <a:off x="6687239" y="4531915"/>
            <a:ext cx="1505792" cy="1783674"/>
          </a:xfrm>
          <a:prstGeom prst="rect">
            <a:avLst/>
          </a:prstGeom>
        </p:spPr>
      </p:pic>
      <p:pic>
        <p:nvPicPr>
          <p:cNvPr id="19" name="Picture 18">
            <a:hlinkClick r:id="rId11" action="ppaction://hlinksldjump"/>
            <a:extLst>
              <a:ext uri="{FF2B5EF4-FFF2-40B4-BE49-F238E27FC236}">
                <a16:creationId xmlns:a16="http://schemas.microsoft.com/office/drawing/2014/main" id="{65803571-5AB7-401F-B0EB-5ACCBEE965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45" t="28035" r="29874" b="25638"/>
          <a:stretch/>
        </p:blipFill>
        <p:spPr>
          <a:xfrm>
            <a:off x="5335698" y="5019726"/>
            <a:ext cx="838054" cy="980903"/>
          </a:xfrm>
          <a:prstGeom prst="rect">
            <a:avLst/>
          </a:prstGeom>
        </p:spPr>
      </p:pic>
      <p:pic>
        <p:nvPicPr>
          <p:cNvPr id="20" name="Picture 19">
            <a:extLst>
              <a:ext uri="{FF2B5EF4-FFF2-40B4-BE49-F238E27FC236}">
                <a16:creationId xmlns:a16="http://schemas.microsoft.com/office/drawing/2014/main" id="{879C8987-1B0C-428E-A553-58E02DE2BD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227" t="39858"/>
          <a:stretch/>
        </p:blipFill>
        <p:spPr>
          <a:xfrm>
            <a:off x="5053257" y="3753804"/>
            <a:ext cx="1505792" cy="1783674"/>
          </a:xfrm>
          <a:prstGeom prst="rect">
            <a:avLst/>
          </a:prstGeom>
        </p:spPr>
      </p:pic>
      <p:pic>
        <p:nvPicPr>
          <p:cNvPr id="13" name="Picture 12">
            <a:extLst>
              <a:ext uri="{FF2B5EF4-FFF2-40B4-BE49-F238E27FC236}">
                <a16:creationId xmlns:a16="http://schemas.microsoft.com/office/drawing/2014/main" id="{109CA866-405A-470A-A37A-DC85B0813D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227" t="39858"/>
          <a:stretch/>
        </p:blipFill>
        <p:spPr>
          <a:xfrm>
            <a:off x="3370310" y="4419824"/>
            <a:ext cx="1505792" cy="1783674"/>
          </a:xfrm>
          <a:prstGeom prst="rect">
            <a:avLst/>
          </a:prstGeom>
        </p:spPr>
      </p:pic>
      <p:sp>
        <p:nvSpPr>
          <p:cNvPr id="2" name="Rectangle: Rounded Corners 1">
            <a:hlinkClick r:id="rId12" action="ppaction://hlinksldjump"/>
            <a:extLst>
              <a:ext uri="{FF2B5EF4-FFF2-40B4-BE49-F238E27FC236}">
                <a16:creationId xmlns:a16="http://schemas.microsoft.com/office/drawing/2014/main" id="{632677D4-1CE0-7F80-FC0D-4D4771A6BE8F}"/>
              </a:ext>
            </a:extLst>
          </p:cNvPr>
          <p:cNvSpPr/>
          <p:nvPr/>
        </p:nvSpPr>
        <p:spPr>
          <a:xfrm>
            <a:off x="10296525" y="6191250"/>
            <a:ext cx="1628775" cy="476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243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phep-thuat-www_nhacchuongvui_com.wav"/>
                                        </p:tgtEl>
                                      </p:cMediaNode>
                                    </p:audio>
                                  </p:subTnLst>
                                </p:cTn>
                              </p:par>
                            </p:childTnLst>
                          </p:cTn>
                        </p:par>
                        <p:par>
                          <p:cTn id="8" fill="hold">
                            <p:stCondLst>
                              <p:cond delay="15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3" name="Am-thanh-phep-thuat-www_nhacchuongvui_com.wav"/>
                                        </p:tgtEl>
                                      </p:cMediaNode>
                                    </p:audio>
                                  </p:subTnLst>
                                </p:cTn>
                              </p:par>
                            </p:childTnLst>
                          </p:cTn>
                        </p:par>
                        <p:par>
                          <p:cTn id="21" fill="hold">
                            <p:stCondLst>
                              <p:cond delay="1500"/>
                            </p:stCondLst>
                            <p:childTnLst>
                              <p:par>
                                <p:cTn id="22" presetID="32" presetClass="emph" presetSubtype="0" repeatCount="indefinite" fill="hold" nodeType="afterEffect">
                                  <p:stCondLst>
                                    <p:cond delay="0"/>
                                  </p:stCondLst>
                                  <p:childTnLst>
                                    <p:animRot by="120000">
                                      <p:cBhvr>
                                        <p:cTn id="23" dur="100" fill="hold">
                                          <p:stCondLst>
                                            <p:cond delay="0"/>
                                          </p:stCondLst>
                                        </p:cTn>
                                        <p:tgtEl>
                                          <p:spTgt spid="18"/>
                                        </p:tgtEl>
                                        <p:attrNameLst>
                                          <p:attrName>r</p:attrName>
                                        </p:attrNameLst>
                                      </p:cBhvr>
                                    </p:animRot>
                                    <p:animRot by="-240000">
                                      <p:cBhvr>
                                        <p:cTn id="24" dur="200" fill="hold">
                                          <p:stCondLst>
                                            <p:cond delay="200"/>
                                          </p:stCondLst>
                                        </p:cTn>
                                        <p:tgtEl>
                                          <p:spTgt spid="18"/>
                                        </p:tgtEl>
                                        <p:attrNameLst>
                                          <p:attrName>r</p:attrName>
                                        </p:attrNameLst>
                                      </p:cBhvr>
                                    </p:animRot>
                                    <p:animRot by="240000">
                                      <p:cBhvr>
                                        <p:cTn id="25" dur="200" fill="hold">
                                          <p:stCondLst>
                                            <p:cond delay="400"/>
                                          </p:stCondLst>
                                        </p:cTn>
                                        <p:tgtEl>
                                          <p:spTgt spid="18"/>
                                        </p:tgtEl>
                                        <p:attrNameLst>
                                          <p:attrName>r</p:attrName>
                                        </p:attrNameLst>
                                      </p:cBhvr>
                                    </p:animRot>
                                    <p:animRot by="-240000">
                                      <p:cBhvr>
                                        <p:cTn id="26" dur="200" fill="hold">
                                          <p:stCondLst>
                                            <p:cond delay="600"/>
                                          </p:stCondLst>
                                        </p:cTn>
                                        <p:tgtEl>
                                          <p:spTgt spid="18"/>
                                        </p:tgtEl>
                                        <p:attrNameLst>
                                          <p:attrName>r</p:attrName>
                                        </p:attrNameLst>
                                      </p:cBhvr>
                                    </p:animRot>
                                    <p:animRot by="120000">
                                      <p:cBhvr>
                                        <p:cTn id="2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with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3" name="Am-thanh-phep-thuat-www_nhacchuongvui_com.wav"/>
                                        </p:tgtEl>
                                      </p:cMediaNode>
                                    </p:audio>
                                  </p:subTnLst>
                                </p:cTn>
                              </p:par>
                            </p:childTnLst>
                          </p:cTn>
                        </p:par>
                        <p:par>
                          <p:cTn id="34" fill="hold">
                            <p:stCondLst>
                              <p:cond delay="15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20"/>
                                        </p:tgtEl>
                                        <p:attrNameLst>
                                          <p:attrName>r</p:attrName>
                                        </p:attrNameLst>
                                      </p:cBhvr>
                                    </p:animRot>
                                    <p:animRot by="-240000">
                                      <p:cBhvr>
                                        <p:cTn id="37" dur="200" fill="hold">
                                          <p:stCondLst>
                                            <p:cond delay="200"/>
                                          </p:stCondLst>
                                        </p:cTn>
                                        <p:tgtEl>
                                          <p:spTgt spid="20"/>
                                        </p:tgtEl>
                                        <p:attrNameLst>
                                          <p:attrName>r</p:attrName>
                                        </p:attrNameLst>
                                      </p:cBhvr>
                                    </p:animRot>
                                    <p:animRot by="240000">
                                      <p:cBhvr>
                                        <p:cTn id="38" dur="200" fill="hold">
                                          <p:stCondLst>
                                            <p:cond delay="400"/>
                                          </p:stCondLst>
                                        </p:cTn>
                                        <p:tgtEl>
                                          <p:spTgt spid="20"/>
                                        </p:tgtEl>
                                        <p:attrNameLst>
                                          <p:attrName>r</p:attrName>
                                        </p:attrNameLst>
                                      </p:cBhvr>
                                    </p:animRot>
                                    <p:animRot by="-240000">
                                      <p:cBhvr>
                                        <p:cTn id="39" dur="200" fill="hold">
                                          <p:stCondLst>
                                            <p:cond delay="600"/>
                                          </p:stCondLst>
                                        </p:cTn>
                                        <p:tgtEl>
                                          <p:spTgt spid="20"/>
                                        </p:tgtEl>
                                        <p:attrNameLst>
                                          <p:attrName>r</p:attrName>
                                        </p:attrNameLst>
                                      </p:cBhvr>
                                    </p:animRot>
                                    <p:animRot by="120000">
                                      <p:cBhvr>
                                        <p:cTn id="40"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49744" y="524859"/>
            <a:ext cx="6871855" cy="1408716"/>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nhân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descr="A picture containing toy, doll&#10;&#10;Description automatically generated">
            <a:extLst>
              <a:ext uri="{FF2B5EF4-FFF2-40B4-BE49-F238E27FC236}">
                <a16:creationId xmlns:a16="http://schemas.microsoft.com/office/drawing/2014/main"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flipH="1">
            <a:off x="427751" y="3007926"/>
            <a:ext cx="4183004" cy="4040170"/>
          </a:xfrm>
          <a:prstGeom prst="rect">
            <a:avLst/>
          </a:prstGeom>
        </p:spPr>
      </p:pic>
      <p:pic>
        <p:nvPicPr>
          <p:cNvPr id="15" name="Picture 1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9541" y="4591189"/>
            <a:ext cx="2576048" cy="2576048"/>
          </a:xfrm>
          <a:prstGeom prst="rect">
            <a:avLst/>
          </a:prstGeom>
        </p:spPr>
      </p:pic>
      <p:pic>
        <p:nvPicPr>
          <p:cNvPr id="34"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00192">
            <a:off x="3300407" y="1079842"/>
            <a:ext cx="6809027" cy="5735514"/>
          </a:xfrm>
          <a:prstGeom prst="rect">
            <a:avLst/>
          </a:prstGeom>
        </p:spPr>
      </p:pic>
      <p:sp>
        <p:nvSpPr>
          <p:cNvPr id="5" name="TextBox 4"/>
          <p:cNvSpPr txBox="1"/>
          <p:nvPr/>
        </p:nvSpPr>
        <p:spPr>
          <a:xfrm rot="20526791">
            <a:off x="4848880" y="3568168"/>
            <a:ext cx="3749814" cy="2062103"/>
          </a:xfrm>
          <a:prstGeom prst="rect">
            <a:avLst/>
          </a:prstGeom>
          <a:noFill/>
        </p:spPr>
        <p:txBody>
          <a:bodyPr wrap="square" rtlCol="0">
            <a:spAutoFit/>
          </a:bodyPr>
          <a:lstStyle/>
          <a:p>
            <a:pPr lvl="0" algn="just" defTabSz="457200"/>
            <a:r>
              <a:rPr lang="nl-NL"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Muốn nhân hai phân số: ta nhân tử số với tử số, mẫu số với mẫu số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6295180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49744" y="524859"/>
            <a:ext cx="6871855" cy="1542066"/>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Nêu cách chia hai phân số</a:t>
            </a:r>
            <a:endParaRPr kumimoji="0" lang="en-US"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descr="A picture containing toy, doll&#10;&#10;Description automatically generated">
            <a:extLst>
              <a:ext uri="{FF2B5EF4-FFF2-40B4-BE49-F238E27FC236}">
                <a16:creationId xmlns:a16="http://schemas.microsoft.com/office/drawing/2014/main"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flipH="1">
            <a:off x="427751" y="3007926"/>
            <a:ext cx="4183004" cy="4040170"/>
          </a:xfrm>
          <a:prstGeom prst="rect">
            <a:avLst/>
          </a:prstGeom>
        </p:spPr>
      </p:pic>
      <p:pic>
        <p:nvPicPr>
          <p:cNvPr id="15" name="Picture 1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9541" y="4591189"/>
            <a:ext cx="2576048" cy="2576048"/>
          </a:xfrm>
          <a:prstGeom prst="rect">
            <a:avLst/>
          </a:prstGeom>
        </p:spPr>
      </p:pic>
      <p:pic>
        <p:nvPicPr>
          <p:cNvPr id="34"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00192">
            <a:off x="3420494" y="1254314"/>
            <a:ext cx="5735514" cy="5735514"/>
          </a:xfrm>
          <a:prstGeom prst="rect">
            <a:avLst/>
          </a:prstGeom>
        </p:spPr>
      </p:pic>
      <p:sp>
        <p:nvSpPr>
          <p:cNvPr id="5" name="TextBox 4"/>
          <p:cNvSpPr txBox="1"/>
          <p:nvPr/>
        </p:nvSpPr>
        <p:spPr>
          <a:xfrm rot="20647941">
            <a:off x="4597104" y="3639832"/>
            <a:ext cx="3466423" cy="2062103"/>
          </a:xfrm>
          <a:prstGeom prst="rect">
            <a:avLst/>
          </a:prstGeom>
          <a:noFill/>
        </p:spPr>
        <p:txBody>
          <a:bodyPr wrap="square" rtlCol="0">
            <a:spAutoFit/>
          </a:bodyPr>
          <a:lstStyle/>
          <a:p>
            <a:pPr lvl="0" algn="just" defTabSz="457200"/>
            <a:r>
              <a:rPr lang="vi-VN"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Muốn chia hai phân số ta nhân với phân số thứ hai đảo ngược</a:t>
            </a:r>
            <a:r>
              <a:rPr lang="en-US"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0092070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ounded Rectangle 5"/>
              <p:cNvSpPr/>
              <p:nvPr/>
            </p:nvSpPr>
            <p:spPr>
              <a:xfrm>
                <a:off x="849744" y="524859"/>
                <a:ext cx="6871855" cy="2022764"/>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6000" b="1" i="1" smtClean="0">
                              <a:solidFill>
                                <a:srgbClr val="002060"/>
                              </a:solidFill>
                              <a:effectLst/>
                              <a:latin typeface="Cambria Math" panose="02040503050406030204" pitchFamily="18" charset="0"/>
                            </a:rPr>
                          </m:ctrlPr>
                        </m:fPr>
                        <m:num>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6000" b="1" i="1">
                              <a:solidFill>
                                <a:srgbClr val="002060"/>
                              </a:solidFill>
                              <a:effectLst/>
                              <a:latin typeface="Cambria Math" panose="02040503050406030204" pitchFamily="18" charset="0"/>
                            </a:rPr>
                          </m:ctrlPr>
                        </m:fPr>
                        <m:num>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𝟕</m:t>
                          </m:r>
                        </m:den>
                      </m:f>
                      <m:r>
                        <a:rPr lang="en-US" sz="32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49744" y="524859"/>
                <a:ext cx="6871855" cy="2022764"/>
              </a:xfrm>
              <a:prstGeom prst="roundRect">
                <a:avLst/>
              </a:prstGeom>
              <a:blipFill>
                <a:blip r:embed="rId3"/>
                <a:stretch>
                  <a:fillRect/>
                </a:stretch>
              </a:blipFill>
              <a:ln w="28575">
                <a:solidFill>
                  <a:srgbClr val="E7456A"/>
                </a:solidFill>
                <a:prstDash val="lgDashDot"/>
              </a:ln>
            </p:spPr>
            <p:txBody>
              <a:bodyPr/>
              <a:lstStyle/>
              <a:p>
                <a:r>
                  <a:rPr lang="en-US">
                    <a:noFill/>
                  </a:rPr>
                  <a:t> </a:t>
                </a:r>
              </a:p>
            </p:txBody>
          </p:sp>
        </mc:Fallback>
      </mc:AlternateContent>
      <p:pic>
        <p:nvPicPr>
          <p:cNvPr id="7" name="Picture 6" descr="A picture containing toy, doll&#10;&#10;Description automatically generated">
            <a:extLst>
              <a:ext uri="{FF2B5EF4-FFF2-40B4-BE49-F238E27FC236}">
                <a16:creationId xmlns:a16="http://schemas.microsoft.com/office/drawing/2014/main" id="{31E28A3E-349A-448A-A2B8-EF7699ABE79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flipH="1">
            <a:off x="427751" y="3007926"/>
            <a:ext cx="4183004" cy="4040170"/>
          </a:xfrm>
          <a:prstGeom prst="rect">
            <a:avLst/>
          </a:prstGeom>
        </p:spPr>
      </p:pic>
      <p:pic>
        <p:nvPicPr>
          <p:cNvPr id="15" name="Picture 1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9541" y="4591189"/>
            <a:ext cx="2576048" cy="2576048"/>
          </a:xfrm>
          <a:prstGeom prst="rect">
            <a:avLst/>
          </a:prstGeom>
        </p:spPr>
      </p:pic>
      <p:pic>
        <p:nvPicPr>
          <p:cNvPr id="34"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00192">
            <a:off x="3420494" y="1254314"/>
            <a:ext cx="5735514" cy="573551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rot="20410803">
                <a:off x="4429780" y="3831908"/>
                <a:ext cx="3749814"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m:t>
                      </m:r>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𝟑</m:t>
                          </m:r>
                        </m:num>
                        <m:den>
                          <m:r>
                            <a:rPr lang="en-US" sz="3600" b="1" i="1">
                              <a:solidFill>
                                <a:srgbClr val="FF0000"/>
                              </a:solidFill>
                              <a:latin typeface="Cambria Math" panose="02040503050406030204" pitchFamily="18" charset="0"/>
                            </a:rPr>
                            <m:t>𝟒</m:t>
                          </m:r>
                        </m:den>
                      </m:f>
                      <m:r>
                        <a:rPr lang="en-US" sz="3600" b="1" i="1">
                          <a:solidFill>
                            <a:srgbClr val="FF0000"/>
                          </a:solidFill>
                          <a:latin typeface="Cambria Math" panose="02040503050406030204" pitchFamily="18" charset="0"/>
                        </a:rPr>
                        <m:t>×</m:t>
                      </m:r>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𝟕</m:t>
                          </m:r>
                        </m:num>
                        <m:den>
                          <m:r>
                            <a:rPr lang="en-US" sz="3600" b="1" i="1">
                              <a:solidFill>
                                <a:srgbClr val="FF0000"/>
                              </a:solidFill>
                              <a:latin typeface="Cambria Math" panose="02040503050406030204" pitchFamily="18" charset="0"/>
                            </a:rPr>
                            <m:t>𝟓</m:t>
                          </m:r>
                        </m:den>
                      </m:f>
                      <m:r>
                        <a:rPr lang="en-US" sz="3600" b="1" i="1">
                          <a:solidFill>
                            <a:srgbClr val="FF0000"/>
                          </a:solidFill>
                          <a:latin typeface="Cambria Math" panose="02040503050406030204" pitchFamily="18" charset="0"/>
                        </a:rPr>
                        <m:t>=</m:t>
                      </m:r>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𝟐𝟏</m:t>
                          </m:r>
                        </m:num>
                        <m:den>
                          <m:r>
                            <a:rPr lang="en-US" sz="3600" b="1" i="1">
                              <a:solidFill>
                                <a:srgbClr val="FF0000"/>
                              </a:solidFill>
                              <a:latin typeface="Cambria Math" panose="02040503050406030204" pitchFamily="18" charset="0"/>
                            </a:rPr>
                            <m:t>𝟐𝟎</m:t>
                          </m:r>
                        </m:den>
                      </m:f>
                    </m:oMath>
                  </m:oMathPara>
                </a14:m>
                <a:endParaRPr lang="en-US" sz="36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rot="20410803">
                <a:off x="4429780" y="3831908"/>
                <a:ext cx="3749814" cy="113306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158735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12441905-A3DF-4788-2A62-A83D08159069}"/>
              </a:ext>
            </a:extLst>
          </p:cNvPr>
          <p:cNvSpPr txBox="1"/>
          <p:nvPr/>
        </p:nvSpPr>
        <p:spPr>
          <a:xfrm>
            <a:off x="1495425" y="457200"/>
            <a:ext cx="16764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Tính</a:t>
            </a:r>
            <a:endParaRPr lang="en-US" sz="36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1D09E6-3F73-4E56-870D-678791C75DB4}"/>
                  </a:ext>
                </a:extLst>
              </p:cNvPr>
              <p:cNvSpPr txBox="1"/>
              <p:nvPr/>
            </p:nvSpPr>
            <p:spPr>
              <a:xfrm>
                <a:off x="628650" y="1400175"/>
                <a:ext cx="10591800" cy="1160895"/>
              </a:xfrm>
              <a:prstGeom prst="rect">
                <a:avLst/>
              </a:prstGeom>
              <a:noFill/>
            </p:spPr>
            <p:txBody>
              <a:bodyPr wrap="square" rtlCol="0">
                <a:spAutoFit/>
              </a:bodyPr>
              <a:lstStyle/>
              <a:p>
                <a:pPr marL="0" marR="0" algn="just">
                  <a:lnSpc>
                    <a:spcPct val="110000"/>
                  </a:lnSpc>
                  <a:spcBef>
                    <a:spcPts val="0"/>
                  </a:spcBef>
                  <a:spcAft>
                    <a:spcPts val="0"/>
                  </a:spcAft>
                </a:pPr>
                <a14:m>
                  <m:oMath xmlns:m="http://schemas.openxmlformats.org/officeDocument/2006/math">
                    <m:r>
                      <m:rPr>
                        <m:sty m:val="p"/>
                      </m:rPr>
                      <a:rPr lang="en-US" sz="4400" b="0" i="0" smtClean="0">
                        <a:effectLst/>
                        <a:latin typeface="Cambria Math" panose="02040503050406030204" pitchFamily="18" charset="0"/>
                        <a:ea typeface="Calibri" panose="020F0502020204030204" pitchFamily="34" charset="0"/>
                      </a:rPr>
                      <m:t>a</m:t>
                    </m:r>
                    <m:r>
                      <a:rPr lang="en-US" sz="4400" i="0" smtClean="0">
                        <a:effectLst/>
                        <a:latin typeface="Cambria Math" panose="02040503050406030204" pitchFamily="18" charset="0"/>
                        <a:ea typeface="Calibri" panose="020F0502020204030204" pitchFamily="34" charset="0"/>
                      </a:rPr>
                      <m:t>)</m:t>
                    </m:r>
                    <m:f>
                      <m:fPr>
                        <m:ctrlPr>
                          <a:rPr lang="en-US" sz="4400" i="1">
                            <a:effectLst/>
                            <a:latin typeface="Cambria Math" panose="02040503050406030204" pitchFamily="18" charset="0"/>
                            <a:ea typeface="Calibri" panose="020F0502020204030204" pitchFamily="34" charset="0"/>
                          </a:rPr>
                        </m:ctrlPr>
                      </m:fPr>
                      <m:num>
                        <m:r>
                          <a:rPr lang="en-US" sz="4400" i="0">
                            <a:effectLst/>
                            <a:latin typeface="Cambria Math" panose="02040503050406030204" pitchFamily="18" charset="0"/>
                            <a:ea typeface="Calibri" panose="020F0502020204030204" pitchFamily="34" charset="0"/>
                          </a:rPr>
                          <m:t>5</m:t>
                        </m:r>
                      </m:num>
                      <m:den>
                        <m:r>
                          <a:rPr lang="en-US" sz="4400" i="0">
                            <a:effectLst/>
                            <a:latin typeface="Cambria Math" panose="02040503050406030204" pitchFamily="18" charset="0"/>
                            <a:ea typeface="Calibri" panose="020F0502020204030204" pitchFamily="34" charset="0"/>
                          </a:rPr>
                          <m:t>6</m:t>
                        </m:r>
                      </m:den>
                    </m:f>
                    <m:r>
                      <a:rPr lang="en-US" sz="4400" i="0">
                        <a:effectLst/>
                        <a:latin typeface="Cambria Math" panose="02040503050406030204" pitchFamily="18" charset="0"/>
                        <a:ea typeface="Calibri" panose="020F0502020204030204" pitchFamily="34" charset="0"/>
                      </a:rPr>
                      <m:t>×</m:t>
                    </m:r>
                    <m:f>
                      <m:fPr>
                        <m:ctrlPr>
                          <a:rPr lang="en-US" sz="4400" i="1">
                            <a:effectLst/>
                            <a:latin typeface="Cambria Math" panose="02040503050406030204" pitchFamily="18" charset="0"/>
                            <a:ea typeface="Calibri" panose="020F0502020204030204" pitchFamily="34" charset="0"/>
                          </a:rPr>
                        </m:ctrlPr>
                      </m:fPr>
                      <m:num>
                        <m:r>
                          <a:rPr lang="en-US" sz="4400" i="0">
                            <a:effectLst/>
                            <a:latin typeface="Cambria Math" panose="02040503050406030204" pitchFamily="18" charset="0"/>
                            <a:ea typeface="Calibri" panose="020F0502020204030204" pitchFamily="34" charset="0"/>
                          </a:rPr>
                          <m:t>1</m:t>
                        </m:r>
                      </m:num>
                      <m:den>
                        <m:r>
                          <a:rPr lang="en-US" sz="4400" i="0">
                            <a:effectLst/>
                            <a:latin typeface="Cambria Math" panose="02040503050406030204" pitchFamily="18" charset="0"/>
                            <a:ea typeface="Calibri" panose="020F0502020204030204" pitchFamily="34" charset="0"/>
                          </a:rPr>
                          <m:t>3</m:t>
                        </m:r>
                      </m:den>
                    </m:f>
                  </m:oMath>
                </a14:m>
                <a:r>
                  <a:rPr lang="en-US" sz="4400" dirty="0">
                    <a:effectLst/>
                    <a:latin typeface="Cambria" panose="02040503050406030204" pitchFamily="18" charset="0"/>
                    <a:ea typeface="Cambria" panose="02040503050406030204" pitchFamily="18" charset="0"/>
                  </a:rPr>
                  <a:t>                   b)</a:t>
                </a:r>
                <a14:m>
                  <m:oMath xmlns:m="http://schemas.openxmlformats.org/officeDocument/2006/math">
                    <m:r>
                      <a:rPr lang="en-US" sz="4400" b="0" i="0" smtClean="0">
                        <a:effectLst/>
                        <a:latin typeface="Cambria Math" panose="02040503050406030204" pitchFamily="18" charset="0"/>
                        <a:ea typeface="MS Mincho" panose="02020609040205080304" pitchFamily="49" charset="-128"/>
                      </a:rPr>
                      <m:t> </m:t>
                    </m:r>
                    <m:f>
                      <m:fPr>
                        <m:ctrlPr>
                          <a:rPr lang="en-US" sz="4400" i="1">
                            <a:effectLst/>
                            <a:latin typeface="Cambria Math" panose="02040503050406030204" pitchFamily="18" charset="0"/>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5</m:t>
                        </m:r>
                      </m:num>
                      <m:den>
                        <m:r>
                          <a:rPr lang="en-US" sz="4400" i="0">
                            <a:effectLst/>
                            <a:latin typeface="Cambria Math" panose="02040503050406030204" pitchFamily="18" charset="0"/>
                            <a:ea typeface="MS Mincho" panose="02020609040205080304" pitchFamily="49" charset="-128"/>
                          </a:rPr>
                          <m:t>6</m:t>
                        </m:r>
                      </m:den>
                    </m:f>
                    <m:r>
                      <a:rPr lang="en-US" sz="4400" i="0">
                        <a:effectLst/>
                        <a:latin typeface="Cambria Math" panose="02040503050406030204" pitchFamily="18" charset="0"/>
                        <a:ea typeface="MS Mincho" panose="02020609040205080304" pitchFamily="49" charset="-128"/>
                      </a:rPr>
                      <m:t>: </m:t>
                    </m:r>
                    <m:f>
                      <m:fPr>
                        <m:ctrlPr>
                          <a:rPr lang="en-US" sz="4400" i="1">
                            <a:effectLst/>
                            <a:latin typeface="Cambria Math" panose="02040503050406030204" pitchFamily="18" charset="0"/>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1</m:t>
                        </m:r>
                      </m:num>
                      <m:den>
                        <m:r>
                          <a:rPr lang="en-US" sz="4400" i="0">
                            <a:effectLst/>
                            <a:latin typeface="Cambria Math" panose="02040503050406030204" pitchFamily="18" charset="0"/>
                            <a:ea typeface="MS Mincho" panose="02020609040205080304" pitchFamily="49" charset="-128"/>
                          </a:rPr>
                          <m:t>3</m:t>
                        </m:r>
                      </m:den>
                    </m:f>
                  </m:oMath>
                </a14:m>
                <a:r>
                  <a:rPr lang="en-US" sz="4400" dirty="0">
                    <a:effectLst/>
                    <a:latin typeface="Cambria" panose="02040503050406030204" pitchFamily="18" charset="0"/>
                    <a:ea typeface="Cambria" panose="02040503050406030204" pitchFamily="18" charset="0"/>
                  </a:rPr>
                  <a:t>                 c) </a:t>
                </a:r>
                <a14:m>
                  <m:oMath xmlns:m="http://schemas.openxmlformats.org/officeDocument/2006/math">
                    <m:f>
                      <m:fPr>
                        <m:ctrlPr>
                          <a:rPr lang="en-US" sz="4400" i="1">
                            <a:effectLst/>
                            <a:latin typeface="Cambria Math" panose="02040503050406030204" pitchFamily="18" charset="0"/>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5</m:t>
                        </m:r>
                      </m:num>
                      <m:den>
                        <m:r>
                          <a:rPr lang="en-US" sz="4400" i="0">
                            <a:effectLst/>
                            <a:latin typeface="Cambria Math" panose="02040503050406030204" pitchFamily="18" charset="0"/>
                            <a:ea typeface="MS Mincho" panose="02020609040205080304" pitchFamily="49" charset="-128"/>
                          </a:rPr>
                          <m:t>3</m:t>
                        </m:r>
                      </m:den>
                    </m:f>
                  </m:oMath>
                </a14:m>
                <a:r>
                  <a:rPr lang="en-US" sz="4400" dirty="0">
                    <a:effectLst/>
                    <a:latin typeface="Cambria" panose="02040503050406030204" pitchFamily="18" charset="0"/>
                    <a:ea typeface="Cambria" panose="02040503050406030204" pitchFamily="18" charset="0"/>
                  </a:rPr>
                  <a:t> </a:t>
                </a:r>
                <a14:m>
                  <m:oMath xmlns:m="http://schemas.openxmlformats.org/officeDocument/2006/math">
                    <m:r>
                      <a:rPr lang="en-US" sz="4400" i="0">
                        <a:effectLst/>
                        <a:latin typeface="Cambria Math" panose="02040503050406030204" pitchFamily="18" charset="0"/>
                        <a:ea typeface="MS Mincho" panose="02020609040205080304" pitchFamily="49" charset="-128"/>
                      </a:rPr>
                      <m:t>− </m:t>
                    </m:r>
                    <m:f>
                      <m:fPr>
                        <m:ctrlPr>
                          <a:rPr lang="en-US" sz="4400" i="1">
                            <a:effectLst/>
                            <a:latin typeface="Cambria Math" panose="02040503050406030204" pitchFamily="18" charset="0"/>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1</m:t>
                        </m:r>
                      </m:num>
                      <m:den>
                        <m:r>
                          <a:rPr lang="en-US" sz="4400" i="0">
                            <a:effectLst/>
                            <a:latin typeface="Cambria Math" panose="02040503050406030204" pitchFamily="18" charset="0"/>
                            <a:ea typeface="MS Mincho" panose="02020609040205080304" pitchFamily="49" charset="-128"/>
                          </a:rPr>
                          <m:t>3</m:t>
                        </m:r>
                      </m:den>
                    </m:f>
                  </m:oMath>
                </a14:m>
                <a:r>
                  <a:rPr lang="en-US" sz="4400" dirty="0">
                    <a:effectLst/>
                    <a:latin typeface="Cambria" panose="02040503050406030204" pitchFamily="18" charset="0"/>
                    <a:ea typeface="Cambria" panose="02040503050406030204" pitchFamily="18" charset="0"/>
                  </a:rPr>
                  <a:t> : </a:t>
                </a:r>
                <a14:m>
                  <m:oMath xmlns:m="http://schemas.openxmlformats.org/officeDocument/2006/math">
                    <m:f>
                      <m:fPr>
                        <m:ctrlPr>
                          <a:rPr lang="en-US" sz="4400" i="1">
                            <a:effectLst/>
                            <a:latin typeface="Cambria Math" panose="02040503050406030204" pitchFamily="18" charset="0"/>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1</m:t>
                        </m:r>
                      </m:num>
                      <m:den>
                        <m:r>
                          <a:rPr lang="en-US" sz="4400" i="0">
                            <a:effectLst/>
                            <a:latin typeface="Cambria Math" panose="02040503050406030204" pitchFamily="18" charset="0"/>
                            <a:ea typeface="MS Mincho" panose="02020609040205080304" pitchFamily="49" charset="-128"/>
                          </a:rPr>
                          <m:t>4</m:t>
                        </m:r>
                      </m:den>
                    </m:f>
                  </m:oMath>
                </a14:m>
                <a:endParaRPr lang="en-US" sz="4400" dirty="0">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931D09E6-3F73-4E56-870D-678791C75DB4}"/>
                  </a:ext>
                </a:extLst>
              </p:cNvPr>
              <p:cNvSpPr txBox="1">
                <a:spLocks noRot="1" noChangeAspect="1" noMove="1" noResize="1" noEditPoints="1" noAdjustHandles="1" noChangeArrowheads="1" noChangeShapeType="1" noTextEdit="1"/>
              </p:cNvSpPr>
              <p:nvPr/>
            </p:nvSpPr>
            <p:spPr>
              <a:xfrm>
                <a:off x="628650" y="1400175"/>
                <a:ext cx="10591800" cy="1160895"/>
              </a:xfrm>
              <a:prstGeom prst="rect">
                <a:avLst/>
              </a:prstGeom>
              <a:blipFill>
                <a:blip r:embed="rId4"/>
                <a:stretch>
                  <a:fillRect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6C2DDF-FCD2-692A-914B-4D18F449DC62}"/>
                  </a:ext>
                </a:extLst>
              </p:cNvPr>
              <p:cNvSpPr txBox="1"/>
              <p:nvPr/>
            </p:nvSpPr>
            <p:spPr>
              <a:xfrm>
                <a:off x="742950" y="2847975"/>
                <a:ext cx="2333626" cy="19627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𝟓</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𝟔</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panose="02040503050406030204" pitchFamily="18" charset="0"/>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𝟓</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𝟏𝟖</m:t>
                          </m:r>
                        </m:den>
                      </m:f>
                    </m:oMath>
                  </m:oMathPara>
                </a14:m>
                <a:endParaRPr lang="en-US" sz="3200" b="1" dirty="0">
                  <a:solidFill>
                    <a:srgbClr val="FF0000"/>
                  </a:solidFill>
                </a:endParaRPr>
              </a:p>
            </p:txBody>
          </p:sp>
        </mc:Choice>
        <mc:Fallback xmlns="">
          <p:sp>
            <p:nvSpPr>
              <p:cNvPr id="7" name="TextBox 6">
                <a:extLst>
                  <a:ext uri="{FF2B5EF4-FFF2-40B4-BE49-F238E27FC236}">
                    <a16:creationId xmlns:a16="http://schemas.microsoft.com/office/drawing/2014/main" id="{FB6C2DDF-FCD2-692A-914B-4D18F449DC62}"/>
                  </a:ext>
                </a:extLst>
              </p:cNvPr>
              <p:cNvSpPr txBox="1">
                <a:spLocks noRot="1" noChangeAspect="1" noMove="1" noResize="1" noEditPoints="1" noAdjustHandles="1" noChangeArrowheads="1" noChangeShapeType="1" noTextEdit="1"/>
              </p:cNvSpPr>
              <p:nvPr/>
            </p:nvSpPr>
            <p:spPr>
              <a:xfrm>
                <a:off x="742950" y="2847975"/>
                <a:ext cx="2333626" cy="19627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27DE7E-4773-D76F-1779-05C5A70321A5}"/>
                  </a:ext>
                </a:extLst>
              </p:cNvPr>
              <p:cNvSpPr txBox="1"/>
              <p:nvPr/>
            </p:nvSpPr>
            <p:spPr>
              <a:xfrm>
                <a:off x="4533900" y="2628900"/>
                <a:ext cx="2333626" cy="19106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m:t>
                          </m:r>
                        </m:num>
                        <m:den>
                          <m:r>
                            <a:rPr lang="en-US" sz="3200" b="1" i="1">
                              <a:solidFill>
                                <a:srgbClr val="FF0000"/>
                              </a:solidFill>
                              <a:latin typeface="Cambria Math" panose="02040503050406030204" pitchFamily="18" charset="0"/>
                            </a:rPr>
                            <m:t>𝟔</m:t>
                          </m:r>
                          <m:r>
                            <a:rPr lang="en-US" sz="3200" b="1" i="1">
                              <a:solidFill>
                                <a:srgbClr val="FF0000"/>
                              </a:solidFill>
                              <a:latin typeface="Cambria Math" panose="02040503050406030204" pitchFamily="18" charset="0"/>
                            </a:rPr>
                            <m:t> </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𝟏</m:t>
                          </m:r>
                        </m:den>
                      </m:f>
                    </m:oMath>
                  </m:oMathPara>
                </a14:m>
                <a:endParaRPr lang="en-US" sz="3200" b="1" i="1" dirty="0">
                  <a:solidFill>
                    <a:srgbClr val="FF0000"/>
                  </a:solidFill>
                </a:endParaRPr>
              </a:p>
              <a:p>
                <a14:m>
                  <m:oMath xmlns:m="http://schemas.openxmlformats.org/officeDocument/2006/math">
                    <m:r>
                      <a:rPr lang="en-US" sz="4000" b="1" i="1">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a:solidFill>
                              <a:srgbClr val="FF0000"/>
                            </a:solidFill>
                            <a:latin typeface="Cambria Math" panose="02040503050406030204" pitchFamily="18" charset="0"/>
                          </a:rPr>
                          <m:t>𝟏𝟓</m:t>
                        </m:r>
                      </m:num>
                      <m:den>
                        <m:r>
                          <a:rPr lang="en-US" sz="4000" b="1" i="1">
                            <a:solidFill>
                              <a:srgbClr val="FF0000"/>
                            </a:solidFill>
                            <a:latin typeface="Cambria Math" panose="02040503050406030204" pitchFamily="18" charset="0"/>
                          </a:rPr>
                          <m:t>𝟔</m:t>
                        </m:r>
                      </m:den>
                    </m:f>
                  </m:oMath>
                </a14:m>
                <a:r>
                  <a:rPr lang="en-US" sz="4000" b="1" dirty="0">
                    <a:solidFill>
                      <a:srgbClr val="FF0000"/>
                    </a:solidFill>
                  </a:rPr>
                  <a:t>  </a:t>
                </a:r>
                <a:endParaRPr lang="en-US" sz="3600" b="1" dirty="0">
                  <a:solidFill>
                    <a:srgbClr val="FF0000"/>
                  </a:solidFill>
                </a:endParaRPr>
              </a:p>
            </p:txBody>
          </p:sp>
        </mc:Choice>
        <mc:Fallback xmlns="">
          <p:sp>
            <p:nvSpPr>
              <p:cNvPr id="8" name="TextBox 7">
                <a:extLst>
                  <a:ext uri="{FF2B5EF4-FFF2-40B4-BE49-F238E27FC236}">
                    <a16:creationId xmlns:a16="http://schemas.microsoft.com/office/drawing/2014/main" id="{2027DE7E-4773-D76F-1779-05C5A70321A5}"/>
                  </a:ext>
                </a:extLst>
              </p:cNvPr>
              <p:cNvSpPr txBox="1">
                <a:spLocks noRot="1" noChangeAspect="1" noMove="1" noResize="1" noEditPoints="1" noAdjustHandles="1" noChangeArrowheads="1" noChangeShapeType="1" noTextEdit="1"/>
              </p:cNvSpPr>
              <p:nvPr/>
            </p:nvSpPr>
            <p:spPr>
              <a:xfrm>
                <a:off x="4533900" y="2628900"/>
                <a:ext cx="2333626" cy="1910651"/>
              </a:xfrm>
              <a:prstGeom prst="rect">
                <a:avLst/>
              </a:prstGeom>
              <a:blipFill>
                <a:blip r:embed="rId6"/>
                <a:stretch>
                  <a:fillRect b="-6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617092-8B22-ACE1-FEF3-C6E4C4E63D29}"/>
                  </a:ext>
                </a:extLst>
              </p:cNvPr>
              <p:cNvSpPr txBox="1"/>
              <p:nvPr/>
            </p:nvSpPr>
            <p:spPr>
              <a:xfrm>
                <a:off x="8686800" y="2819400"/>
                <a:ext cx="2333626" cy="3059235"/>
              </a:xfrm>
              <a:prstGeom prst="rect">
                <a:avLst/>
              </a:prstGeom>
              <a:noFill/>
            </p:spPr>
            <p:txBody>
              <a:bodyPr wrap="square" rtlCol="0">
                <a:spAutoFit/>
              </a:bodyPr>
              <a:lstStyle/>
              <a:p>
                <a14:m>
                  <m:oMath xmlns:m="http://schemas.openxmlformats.org/officeDocument/2006/math">
                    <m:r>
                      <a:rPr lang="en-US" sz="3200" b="1" i="1" smtClean="0">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𝟒</m:t>
                        </m:r>
                      </m:num>
                      <m:den>
                        <m:r>
                          <a:rPr lang="en-US" sz="3200" b="1" i="1">
                            <a:solidFill>
                              <a:srgbClr val="FF0000"/>
                            </a:solidFill>
                            <a:latin typeface="Cambria Math" panose="02040503050406030204" pitchFamily="18" charset="0"/>
                          </a:rPr>
                          <m:t>𝟏</m:t>
                        </m:r>
                      </m:den>
                    </m:f>
                  </m:oMath>
                </a14:m>
                <a:endParaRPr lang="en-US" sz="3200" b="1" i="1" dirty="0">
                  <a:solidFill>
                    <a:srgbClr val="FF0000"/>
                  </a:solidFill>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𝟓</m:t>
                          </m:r>
                        </m:num>
                        <m:den>
                          <m:r>
                            <a:rPr lang="en-US" sz="2800" b="1" i="1">
                              <a:solidFill>
                                <a:srgbClr val="FF0000"/>
                              </a:solidFill>
                              <a:latin typeface="Cambria Math" panose="02040503050406030204" pitchFamily="18" charset="0"/>
                            </a:rPr>
                            <m:t>𝟑</m:t>
                          </m:r>
                        </m:den>
                      </m:f>
                      <m:r>
                        <a:rPr lang="en-US" sz="2800" b="1" i="1">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𝟑</m:t>
                          </m:r>
                        </m:den>
                      </m:f>
                    </m:oMath>
                  </m:oMathPara>
                </a14:m>
                <a:endParaRPr lang="en-US" sz="2800" b="1" i="1" dirty="0">
                  <a:solidFill>
                    <a:srgbClr val="FF0000"/>
                  </a:solidFill>
                  <a:latin typeface="Cambria" panose="02040503050406030204" pitchFamily="18" charset="0"/>
                  <a:ea typeface="Cambria" panose="02040503050406030204" pitchFamily="18" charset="0"/>
                </a:endParaRPr>
              </a:p>
              <a:p>
                <a14:m>
                  <m:oMath xmlns:m="http://schemas.openxmlformats.org/officeDocument/2006/math">
                    <m:r>
                      <a:rPr lang="en-US" sz="3200" b="1" i="1">
                        <a:solidFill>
                          <a:srgbClr val="FF0000"/>
                        </a:solidFill>
                        <a:latin typeface="Cambria Math" panose="02040503050406030204" pitchFamily="18" charset="0"/>
                      </a:rPr>
                      <m:t>=</m:t>
                    </m:r>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𝟓</m:t>
                        </m:r>
                        <m:r>
                          <a:rPr lang="en-US" sz="3200" b="1" i="1">
                            <a:solidFill>
                              <a:srgbClr val="FF0000"/>
                            </a:solidFill>
                            <a:latin typeface="Cambria Math" panose="02040503050406030204" pitchFamily="18" charset="0"/>
                          </a:rPr>
                          <m:t> − </m:t>
                        </m:r>
                        <m:r>
                          <a:rPr lang="en-US" sz="3200" b="1" i="1">
                            <a:solidFill>
                              <a:srgbClr val="FF0000"/>
                            </a:solidFill>
                            <a:latin typeface="Cambria Math" panose="02040503050406030204" pitchFamily="18" charset="0"/>
                          </a:rPr>
                          <m:t>𝟒</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a:t>
                </a:r>
              </a:p>
              <a:p>
                <a14:m>
                  <m:oMath xmlns:m="http://schemas.openxmlformats.org/officeDocument/2006/math">
                    <m:r>
                      <a:rPr lang="en-US" sz="3200" b="1" i="1" smtClean="0">
                        <a:solidFill>
                          <a:srgbClr val="FF0000"/>
                        </a:solidFill>
                        <a:latin typeface="Cambria Math" panose="02040503050406030204" pitchFamily="18" charset="0"/>
                      </a:rPr>
                      <m:t>=</m:t>
                    </m:r>
                  </m:oMath>
                </a14:m>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62617092-8B22-ACE1-FEF3-C6E4C4E63D29}"/>
                  </a:ext>
                </a:extLst>
              </p:cNvPr>
              <p:cNvSpPr txBox="1">
                <a:spLocks noRot="1" noChangeAspect="1" noMove="1" noResize="1" noEditPoints="1" noAdjustHandles="1" noChangeArrowheads="1" noChangeShapeType="1" noTextEdit="1"/>
              </p:cNvSpPr>
              <p:nvPr/>
            </p:nvSpPr>
            <p:spPr>
              <a:xfrm>
                <a:off x="8686800" y="2819400"/>
                <a:ext cx="2333626" cy="3059235"/>
              </a:xfrm>
              <a:prstGeom prst="rect">
                <a:avLst/>
              </a:prstGeom>
              <a:blipFill>
                <a:blip r:embed="rId7"/>
                <a:stretch>
                  <a:fillRect b="-1796"/>
                </a:stretch>
              </a:blipFill>
            </p:spPr>
            <p:txBody>
              <a:bodyPr/>
              <a:lstStyle/>
              <a:p>
                <a:r>
                  <a:rPr lang="en-US">
                    <a:noFill/>
                  </a:rPr>
                  <a:t> </a:t>
                </a:r>
              </a:p>
            </p:txBody>
          </p:sp>
        </mc:Fallback>
      </mc:AlternateContent>
    </p:spTree>
    <p:extLst>
      <p:ext uri="{BB962C8B-B14F-4D97-AF65-F5344CB8AC3E}">
        <p14:creationId xmlns:p14="http://schemas.microsoft.com/office/powerpoint/2010/main" val="3135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down)">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down)">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down)">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down)">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down)">
                                      <p:cBhvr>
                                        <p:cTn id="46" dur="500"/>
                                        <p:tgtEl>
                                          <p:spTgt spid="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wipe(down)">
                                      <p:cBhvr>
                                        <p:cTn id="5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id="{41A0271A-AEEF-196C-8AC0-B0A29E597BB5}"/>
              </a:ext>
            </a:extLst>
          </p:cNvPr>
          <p:cNvSpPr/>
          <p:nvPr/>
        </p:nvSpPr>
        <p:spPr>
          <a:xfrm>
            <a:off x="266700" y="438150"/>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441905-A3DF-4788-2A62-A83D08159069}"/>
                  </a:ext>
                </a:extLst>
              </p:cNvPr>
              <p:cNvSpPr txBox="1"/>
              <p:nvPr/>
            </p:nvSpPr>
            <p:spPr>
              <a:xfrm>
                <a:off x="962025" y="447675"/>
                <a:ext cx="10096499" cy="1364476"/>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Quãng đường từ nhà anh </a:t>
                </a:r>
                <a:r>
                  <a:rPr lang="en-US" sz="2400" dirty="0">
                    <a:solidFill>
                      <a:srgbClr val="002060"/>
                    </a:solidFill>
                    <a:latin typeface="Cambria" panose="02040503050406030204" pitchFamily="18" charset="0"/>
                    <a:ea typeface="Cambria" panose="02040503050406030204" pitchFamily="18" charset="0"/>
                  </a:rPr>
                  <a:t>T</a:t>
                </a:r>
                <a:r>
                  <a:rPr lang="vi-VN" sz="2400" dirty="0">
                    <a:solidFill>
                      <a:srgbClr val="002060"/>
                    </a:solidFill>
                    <a:latin typeface="Cambria" panose="02040503050406030204" pitchFamily="18" charset="0"/>
                    <a:ea typeface="Cambria" panose="02040503050406030204" pitchFamily="18" charset="0"/>
                  </a:rPr>
                  <a:t>hanh đến thị trấn dài 45</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km. Anh </a:t>
                </a:r>
                <a:r>
                  <a:rPr lang="en-US" sz="2400" dirty="0">
                    <a:solidFill>
                      <a:srgbClr val="002060"/>
                    </a:solidFill>
                    <a:latin typeface="Cambria" panose="02040503050406030204" pitchFamily="18" charset="0"/>
                    <a:ea typeface="Cambria" panose="02040503050406030204" pitchFamily="18" charset="0"/>
                  </a:rPr>
                  <a:t>T</a:t>
                </a:r>
                <a:r>
                  <a:rPr lang="vi-VN" sz="2400" dirty="0">
                    <a:solidFill>
                      <a:srgbClr val="002060"/>
                    </a:solidFill>
                    <a:latin typeface="Cambria" panose="02040503050406030204" pitchFamily="18" charset="0"/>
                    <a:ea typeface="Cambria" panose="02040503050406030204" pitchFamily="18" charset="0"/>
                  </a:rPr>
                  <a:t>hanh đi từ nhà ra thị trấn. Khi đi được </a:t>
                </a:r>
                <a14:m>
                  <m:oMath xmlns:m="http://schemas.openxmlformats.org/officeDocument/2006/math">
                    <m:f>
                      <m:fPr>
                        <m:ctrlPr>
                          <a:rPr lang="en-US" sz="2400" i="1">
                            <a:solidFill>
                              <a:srgbClr val="002060"/>
                            </a:solidFill>
                            <a:latin typeface="Cambria Math" panose="02040503050406030204" pitchFamily="18" charset="0"/>
                          </a:rPr>
                        </m:ctrlPr>
                      </m:fPr>
                      <m:num>
                        <m:r>
                          <a:rPr lang="vi-VN" sz="2400" i="1">
                            <a:solidFill>
                              <a:srgbClr val="002060"/>
                            </a:solidFill>
                            <a:latin typeface="Cambria Math" panose="02040503050406030204" pitchFamily="18" charset="0"/>
                          </a:rPr>
                          <m:t>2</m:t>
                        </m:r>
                      </m:num>
                      <m:den>
                        <m:r>
                          <a:rPr lang="vi-VN" sz="2400" i="1">
                            <a:solidFill>
                              <a:srgbClr val="002060"/>
                            </a:solidFill>
                            <a:latin typeface="Cambria Math" panose="02040503050406030204" pitchFamily="18" charset="0"/>
                          </a:rPr>
                          <m:t>3</m:t>
                        </m:r>
                      </m:den>
                    </m:f>
                  </m:oMath>
                </a14:m>
                <a:r>
                  <a:rPr lang="vi-VN" sz="2400" dirty="0">
                    <a:solidFill>
                      <a:srgbClr val="002060"/>
                    </a:solidFill>
                    <a:latin typeface="Cambria" panose="02040503050406030204" pitchFamily="18" charset="0"/>
                    <a:ea typeface="Cambria" panose="02040503050406030204" pitchFamily="18" charset="0"/>
                  </a:rPr>
                  <a:t> </a:t>
                </a:r>
                <a:r>
                  <a:rPr lang="en-US" sz="2400" dirty="0">
                    <a:solidFill>
                      <a:srgbClr val="002060"/>
                    </a:solidFill>
                    <a:latin typeface="Cambria" panose="02040503050406030204" pitchFamily="18" charset="0"/>
                    <a:ea typeface="Cambria" panose="02040503050406030204" pitchFamily="18" charset="0"/>
                  </a:rPr>
                  <a:t>q</a:t>
                </a:r>
                <a:r>
                  <a:rPr lang="vi-VN" sz="2400" dirty="0">
                    <a:solidFill>
                      <a:srgbClr val="002060"/>
                    </a:solidFill>
                    <a:latin typeface="Cambria" panose="02040503050406030204" pitchFamily="18" charset="0"/>
                    <a:ea typeface="Cambria" panose="02040503050406030204" pitchFamily="18" charset="0"/>
                  </a:rPr>
                  <a:t>uãng đường thì dừng lại nghỉ một lúc. Hỏi anh Thanh phải đi tiếp bao nhiêu ki -lô-mét nữa thì đến thị trấn?</a:t>
                </a:r>
                <a:endParaRPr lang="en-US" sz="2400"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2441905-A3DF-4788-2A62-A83D08159069}"/>
                  </a:ext>
                </a:extLst>
              </p:cNvPr>
              <p:cNvSpPr txBox="1">
                <a:spLocks noRot="1" noChangeAspect="1" noMove="1" noResize="1" noEditPoints="1" noAdjustHandles="1" noChangeArrowheads="1" noChangeShapeType="1" noTextEdit="1"/>
              </p:cNvSpPr>
              <p:nvPr/>
            </p:nvSpPr>
            <p:spPr>
              <a:xfrm>
                <a:off x="962025" y="447675"/>
                <a:ext cx="10096499" cy="1364476"/>
              </a:xfrm>
              <a:prstGeom prst="rect">
                <a:avLst/>
              </a:prstGeom>
              <a:blipFill>
                <a:blip r:embed="rId4"/>
                <a:stretch>
                  <a:fillRect l="-966" t="-3571" r="-1570" b="-84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06C0C9-79B1-14DE-BCA3-D8EF396D9BA4}"/>
                  </a:ext>
                </a:extLst>
              </p:cNvPr>
              <p:cNvSpPr txBox="1"/>
              <p:nvPr/>
            </p:nvSpPr>
            <p:spPr>
              <a:xfrm>
                <a:off x="1562100" y="3895725"/>
                <a:ext cx="8258175" cy="2668679"/>
              </a:xfrm>
              <a:prstGeom prst="rect">
                <a:avLst/>
              </a:prstGeom>
              <a:noFill/>
            </p:spPr>
            <p:txBody>
              <a:bodyPr wrap="square" rtlCol="0">
                <a:spAutoFit/>
              </a:bodyPr>
              <a:lstStyle/>
              <a:p>
                <a:pPr marL="0" marR="0" algn="ctr">
                  <a:lnSpc>
                    <a:spcPct val="110000"/>
                  </a:lnSpc>
                  <a:spcBef>
                    <a:spcPts val="0"/>
                  </a:spcBef>
                  <a:spcAft>
                    <a:spcPts val="0"/>
                  </a:spcAft>
                </a:pPr>
                <a:r>
                  <a:rPr lang="en-US" sz="2400" b="1" dirty="0">
                    <a:solidFill>
                      <a:srgbClr val="FF0000"/>
                    </a:solidFill>
                    <a:effectLst/>
                    <a:latin typeface="Cambria" panose="02040503050406030204" pitchFamily="18" charset="0"/>
                    <a:ea typeface="Cambria" panose="02040503050406030204" pitchFamily="18" charset="0"/>
                  </a:rPr>
                  <a:t>Bài </a:t>
                </a:r>
                <a:r>
                  <a:rPr lang="en-US" sz="2400" b="1" dirty="0" err="1">
                    <a:solidFill>
                      <a:srgbClr val="FF0000"/>
                    </a:solidFill>
                    <a:effectLst/>
                    <a:latin typeface="Cambria" panose="02040503050406030204" pitchFamily="18" charset="0"/>
                    <a:ea typeface="Cambria" panose="02040503050406030204" pitchFamily="18" charset="0"/>
                  </a:rPr>
                  <a:t>giải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A</a:t>
                </a:r>
                <a:r>
                  <a:rPr lang="vi-VN" sz="2400" dirty="0">
                    <a:solidFill>
                      <a:srgbClr val="FF0000"/>
                    </a:solidFill>
                    <a:effectLst/>
                    <a:latin typeface="Cambria" panose="02040503050406030204" pitchFamily="18" charset="0"/>
                    <a:ea typeface="Cambria" panose="02040503050406030204" pitchFamily="18" charset="0"/>
                  </a:rPr>
                  <a:t>nh </a:t>
                </a:r>
                <a:r>
                  <a:rPr lang="en-US" sz="2400" dirty="0">
                    <a:solidFill>
                      <a:srgbClr val="FF0000"/>
                    </a:solidFill>
                    <a:effectLst/>
                    <a:latin typeface="Cambria" panose="02040503050406030204" pitchFamily="18" charset="0"/>
                    <a:ea typeface="Cambria" panose="02040503050406030204" pitchFamily="18" charset="0"/>
                  </a:rPr>
                  <a:t>T</a:t>
                </a:r>
                <a:r>
                  <a:rPr lang="vi-VN" sz="2400" dirty="0">
                    <a:solidFill>
                      <a:srgbClr val="FF0000"/>
                    </a:solidFill>
                    <a:effectLst/>
                    <a:latin typeface="Cambria" panose="02040503050406030204" pitchFamily="18" charset="0"/>
                    <a:ea typeface="Cambria" panose="02040503050406030204" pitchFamily="18" charset="0"/>
                  </a:rPr>
                  <a:t>hanh </a:t>
                </a:r>
                <a:r>
                  <a:rPr lang="en-US" sz="2400" dirty="0" err="1">
                    <a:solidFill>
                      <a:srgbClr val="FF0000"/>
                    </a:solidFill>
                    <a:effectLst/>
                    <a:latin typeface="Cambria" panose="02040503050406030204" pitchFamily="18" charset="0"/>
                    <a:ea typeface="Cambria" panose="02040503050406030204" pitchFamily="18" charset="0"/>
                  </a:rPr>
                  <a:t>đã</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vi-VN" sz="2400" dirty="0">
                    <a:solidFill>
                      <a:srgbClr val="FF0000"/>
                    </a:solidFill>
                    <a:effectLst/>
                    <a:latin typeface="Cambria" panose="02040503050406030204" pitchFamily="18" charset="0"/>
                    <a:ea typeface="Cambria" panose="02040503050406030204" pitchFamily="18" charset="0"/>
                  </a:rPr>
                  <a:t> k</a:t>
                </a:r>
                <a:r>
                  <a:rPr lang="en-US" sz="2400" dirty="0" err="1">
                    <a:solidFill>
                      <a:srgbClr val="FF0000"/>
                    </a:solidFill>
                    <a:effectLst/>
                    <a:latin typeface="Cambria" panose="02040503050406030204" pitchFamily="18" charset="0"/>
                    <a:ea typeface="Cambria" panose="02040503050406030204" pitchFamily="18" charset="0"/>
                  </a:rPr>
                  <a:t>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lô-mét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45 </a:t>
                </a:r>
                <a14:m>
                  <m:oMath xmlns:m="http://schemas.openxmlformats.org/officeDocument/2006/math">
                    <m:r>
                      <a:rPr lang="en-US" sz="2400" i="0">
                        <a:solidFill>
                          <a:srgbClr val="FF0000"/>
                        </a:solidFill>
                        <a:effectLst/>
                        <a:latin typeface="Cambria Math" panose="02040503050406030204" pitchFamily="18" charset="0"/>
                        <a:ea typeface="Calibri" panose="020F0502020204030204" pitchFamily="34" charset="0"/>
                      </a:rPr>
                      <m:t>×</m:t>
                    </m:r>
                    <m:f>
                      <m:fPr>
                        <m:ctrlPr>
                          <a:rPr lang="en-US" sz="2400" i="1">
                            <a:solidFill>
                              <a:srgbClr val="FF0000"/>
                            </a:solidFill>
                            <a:effectLst/>
                            <a:latin typeface="Cambria Math" panose="02040503050406030204" pitchFamily="18" charset="0"/>
                            <a:ea typeface="Calibri" panose="020F0502020204030204" pitchFamily="34" charset="0"/>
                          </a:rPr>
                        </m:ctrlPr>
                      </m:fPr>
                      <m:num>
                        <m:r>
                          <a:rPr lang="en-US" sz="2400" i="0">
                            <a:solidFill>
                              <a:srgbClr val="FF0000"/>
                            </a:solidFill>
                            <a:effectLst/>
                            <a:latin typeface="Cambria Math" panose="02040503050406030204" pitchFamily="18" charset="0"/>
                            <a:ea typeface="Calibri" panose="020F0502020204030204" pitchFamily="34" charset="0"/>
                          </a:rPr>
                          <m:t>2</m:t>
                        </m:r>
                      </m:num>
                      <m:den>
                        <m:r>
                          <a:rPr lang="en-US" sz="2400" i="0">
                            <a:solidFill>
                              <a:srgbClr val="FF0000"/>
                            </a:solidFill>
                            <a:effectLst/>
                            <a:latin typeface="Cambria Math" panose="02040503050406030204" pitchFamily="18" charset="0"/>
                            <a:ea typeface="Calibri" panose="020F0502020204030204" pitchFamily="34" charset="0"/>
                          </a:rPr>
                          <m:t>3</m:t>
                        </m:r>
                      </m:den>
                    </m:f>
                    <m:r>
                      <a:rPr lang="en-US" sz="2400" i="0">
                        <a:solidFill>
                          <a:srgbClr val="FF0000"/>
                        </a:solidFill>
                        <a:effectLst/>
                        <a:latin typeface="Cambria Math" panose="02040503050406030204" pitchFamily="18" charset="0"/>
                        <a:ea typeface="MS Mincho" panose="02020609040205080304" pitchFamily="49" charset="-128"/>
                      </a:rPr>
                      <m:t>= 30</m:t>
                    </m:r>
                    <m:r>
                      <a:rPr lang="en-US" sz="2400" b="0" i="0" smtClean="0">
                        <a:solidFill>
                          <a:srgbClr val="FF0000"/>
                        </a:solidFill>
                        <a:effectLst/>
                        <a:latin typeface="Cambria Math" panose="02040503050406030204" pitchFamily="18" charset="0"/>
                        <a:ea typeface="MS Mincho" panose="02020609040205080304" pitchFamily="49" charset="-128"/>
                      </a:rPr>
                      <m:t> </m:t>
                    </m:r>
                    <m:r>
                      <a:rPr lang="en-US" sz="2400" i="0">
                        <a:solidFill>
                          <a:srgbClr val="FF0000"/>
                        </a:solidFill>
                        <a:effectLst/>
                        <a:latin typeface="Cambria Math" panose="02040503050406030204" pitchFamily="18" charset="0"/>
                        <a:ea typeface="MS Mincho" panose="02020609040205080304" pitchFamily="49" charset="-128"/>
                      </a:rPr>
                      <m:t>(</m:t>
                    </m:r>
                    <m:r>
                      <m:rPr>
                        <m:sty m:val="p"/>
                      </m:rPr>
                      <a:rPr lang="en-US" sz="2400" i="0">
                        <a:solidFill>
                          <a:srgbClr val="FF0000"/>
                        </a:solidFill>
                        <a:effectLst/>
                        <a:latin typeface="Cambria Math" panose="02040503050406030204" pitchFamily="18" charset="0"/>
                        <a:ea typeface="MS Mincho" panose="02020609040205080304" pitchFamily="49" charset="-128"/>
                      </a:rPr>
                      <m:t>km</m:t>
                    </m:r>
                    <m:r>
                      <a:rPr lang="en-US" sz="2400" i="0">
                        <a:solidFill>
                          <a:srgbClr val="FF0000"/>
                        </a:solidFill>
                        <a:effectLst/>
                        <a:latin typeface="Cambria Math" panose="02040503050406030204" pitchFamily="18" charset="0"/>
                        <a:ea typeface="MS Mincho" panose="02020609040205080304" pitchFamily="49" charset="-128"/>
                      </a:rPr>
                      <m:t>)</m:t>
                    </m:r>
                  </m:oMath>
                </a14:m>
                <a:endParaRPr lang="en-US" sz="24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A</a:t>
                </a:r>
                <a:r>
                  <a:rPr lang="vi-VN" sz="2400" dirty="0">
                    <a:solidFill>
                      <a:srgbClr val="FF0000"/>
                    </a:solidFill>
                    <a:effectLst/>
                    <a:latin typeface="Cambria" panose="02040503050406030204" pitchFamily="18" charset="0"/>
                    <a:ea typeface="Cambria" panose="02040503050406030204" pitchFamily="18" charset="0"/>
                  </a:rPr>
                  <a:t>nh </a:t>
                </a:r>
                <a:r>
                  <a:rPr lang="en-US" sz="2400" dirty="0">
                    <a:solidFill>
                      <a:srgbClr val="FF0000"/>
                    </a:solidFill>
                    <a:effectLst/>
                    <a:latin typeface="Cambria" panose="02040503050406030204" pitchFamily="18" charset="0"/>
                    <a:ea typeface="Cambria" panose="02040503050406030204" pitchFamily="18" charset="0"/>
                  </a:rPr>
                  <a:t>T</a:t>
                </a:r>
                <a:r>
                  <a:rPr lang="vi-VN" sz="2400" dirty="0">
                    <a:solidFill>
                      <a:srgbClr val="FF0000"/>
                    </a:solidFill>
                    <a:effectLst/>
                    <a:latin typeface="Cambria" panose="02040503050406030204" pitchFamily="18" charset="0"/>
                    <a:ea typeface="Cambria" panose="02040503050406030204" pitchFamily="18" charset="0"/>
                  </a:rPr>
                  <a:t>hanh phải đi tiếp </a:t>
                </a:r>
                <a:r>
                  <a:rPr lang="en-US" sz="2400" dirty="0" err="1">
                    <a:solidFill>
                      <a:srgbClr val="FF0000"/>
                    </a:solidFill>
                    <a:effectLst/>
                    <a:latin typeface="Cambria" panose="02040503050406030204" pitchFamily="18" charset="0"/>
                    <a:ea typeface="Cambria" panose="02040503050406030204" pitchFamily="18" charset="0"/>
                  </a:rPr>
                  <a:t>số</a:t>
                </a:r>
                <a:r>
                  <a:rPr lang="vi-VN" sz="2400" dirty="0">
                    <a:solidFill>
                      <a:srgbClr val="FF0000"/>
                    </a:solidFill>
                    <a:effectLst/>
                    <a:latin typeface="Cambria" panose="02040503050406030204" pitchFamily="18" charset="0"/>
                    <a:ea typeface="Cambria" panose="02040503050406030204" pitchFamily="18" charset="0"/>
                  </a:rPr>
                  <a:t> k</a:t>
                </a:r>
                <a:r>
                  <a:rPr lang="en-US" sz="2400" dirty="0" err="1">
                    <a:solidFill>
                      <a:srgbClr val="FF0000"/>
                    </a:solidFill>
                    <a:effectLst/>
                    <a:latin typeface="Cambria" panose="02040503050406030204" pitchFamily="18" charset="0"/>
                    <a:ea typeface="Cambria" panose="02040503050406030204" pitchFamily="18" charset="0"/>
                  </a:rPr>
                  <a:t>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lô-mét</a:t>
                </a:r>
                <a:r>
                  <a:rPr lang="en-US" sz="2400" dirty="0">
                    <a:solidFill>
                      <a:srgbClr val="FF0000"/>
                    </a:solidFill>
                    <a:effectLst/>
                    <a:latin typeface="Cambria" panose="02040503050406030204" pitchFamily="18" charset="0"/>
                    <a:ea typeface="Cambria" panose="02040503050406030204" pitchFamily="18" charset="0"/>
                  </a:rPr>
                  <a:t> </a:t>
                </a:r>
                <a:r>
                  <a:rPr lang="vi-VN" sz="2400" dirty="0">
                    <a:solidFill>
                      <a:srgbClr val="FF0000"/>
                    </a:solidFill>
                    <a:effectLst/>
                    <a:latin typeface="Cambria" panose="02040503050406030204" pitchFamily="18" charset="0"/>
                    <a:ea typeface="Cambria" panose="02040503050406030204" pitchFamily="18" charset="0"/>
                  </a:rPr>
                  <a:t>nữa </a:t>
                </a:r>
                <a:r>
                  <a:rPr lang="en-US" sz="2400" dirty="0" err="1">
                    <a:solidFill>
                      <a:srgbClr val="FF0000"/>
                    </a:solidFill>
                    <a:effectLst/>
                    <a:latin typeface="Cambria" panose="02040503050406030204" pitchFamily="18" charset="0"/>
                    <a:ea typeface="Cambria" panose="02040503050406030204" pitchFamily="18" charset="0"/>
                  </a:rPr>
                  <a:t>để</a:t>
                </a:r>
                <a:r>
                  <a:rPr lang="vi-VN" sz="2400" dirty="0">
                    <a:solidFill>
                      <a:srgbClr val="FF0000"/>
                    </a:solidFill>
                    <a:effectLst/>
                    <a:latin typeface="Cambria" panose="02040503050406030204" pitchFamily="18" charset="0"/>
                    <a:ea typeface="Cambria" panose="02040503050406030204" pitchFamily="18" charset="0"/>
                  </a:rPr>
                  <a:t> đến thị trấn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45 – 30 = 15 (km)</a:t>
                </a:r>
              </a:p>
              <a:p>
                <a:pPr marL="0" marR="0" algn="r">
                  <a:lnSpc>
                    <a:spcPct val="110000"/>
                  </a:lnSpc>
                  <a:spcBef>
                    <a:spcPts val="0"/>
                  </a:spcBef>
                  <a:spcAft>
                    <a:spcPts val="0"/>
                  </a:spcAft>
                </a:pP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15 km</a:t>
                </a:r>
              </a:p>
            </p:txBody>
          </p:sp>
        </mc:Choice>
        <mc:Fallback xmlns="">
          <p:sp>
            <p:nvSpPr>
              <p:cNvPr id="4" name="TextBox 3">
                <a:extLst>
                  <a:ext uri="{FF2B5EF4-FFF2-40B4-BE49-F238E27FC236}">
                    <a16:creationId xmlns:a16="http://schemas.microsoft.com/office/drawing/2014/main" id="{EE06C0C9-79B1-14DE-BCA3-D8EF396D9BA4}"/>
                  </a:ext>
                </a:extLst>
              </p:cNvPr>
              <p:cNvSpPr txBox="1">
                <a:spLocks noRot="1" noChangeAspect="1" noMove="1" noResize="1" noEditPoints="1" noAdjustHandles="1" noChangeArrowheads="1" noChangeShapeType="1" noTextEdit="1"/>
              </p:cNvSpPr>
              <p:nvPr/>
            </p:nvSpPr>
            <p:spPr>
              <a:xfrm>
                <a:off x="1562100" y="3895725"/>
                <a:ext cx="8258175" cy="2668679"/>
              </a:xfrm>
              <a:prstGeom prst="rect">
                <a:avLst/>
              </a:prstGeom>
              <a:blipFill>
                <a:blip r:embed="rId5"/>
                <a:stretch>
                  <a:fillRect t="-1598" r="-1107" b="-4110"/>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6C173C0F-BB3F-D382-0B32-0EC7B7B32DEE}"/>
              </a:ext>
            </a:extLst>
          </p:cNvPr>
          <p:cNvGrpSpPr/>
          <p:nvPr/>
        </p:nvGrpSpPr>
        <p:grpSpPr>
          <a:xfrm>
            <a:off x="2962275" y="2590800"/>
            <a:ext cx="5343525" cy="361950"/>
            <a:chOff x="2867025" y="2047875"/>
            <a:chExt cx="5343525" cy="361950"/>
          </a:xfrm>
        </p:grpSpPr>
        <p:cxnSp>
          <p:nvCxnSpPr>
            <p:cNvPr id="12" name="Straight Connector 11">
              <a:extLst>
                <a:ext uri="{FF2B5EF4-FFF2-40B4-BE49-F238E27FC236}">
                  <a16:creationId xmlns:a16="http://schemas.microsoft.com/office/drawing/2014/main" id="{46FCEAEA-C7E6-7ABF-41E1-5174050AD703}"/>
                </a:ext>
              </a:extLst>
            </p:cNvPr>
            <p:cNvCxnSpPr/>
            <p:nvPr/>
          </p:nvCxnSpPr>
          <p:spPr>
            <a:xfrm>
              <a:off x="2867025" y="2247900"/>
              <a:ext cx="533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5CE04F-B2E9-5F62-9BE8-E801A843290C}"/>
                </a:ext>
              </a:extLst>
            </p:cNvPr>
            <p:cNvCxnSpPr>
              <a:cxnSpLocks/>
            </p:cNvCxnSpPr>
            <p:nvPr/>
          </p:nvCxnSpPr>
          <p:spPr>
            <a:xfrm flipV="1">
              <a:off x="2876550" y="2095500"/>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B722C4-075F-5793-BF3A-7861B4929452}"/>
                </a:ext>
              </a:extLst>
            </p:cNvPr>
            <p:cNvCxnSpPr>
              <a:cxnSpLocks/>
            </p:cNvCxnSpPr>
            <p:nvPr/>
          </p:nvCxnSpPr>
          <p:spPr>
            <a:xfrm flipV="1">
              <a:off x="8210550" y="2047875"/>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D6353C-82A3-2BD4-967D-BC782BB41921}"/>
                </a:ext>
              </a:extLst>
            </p:cNvPr>
            <p:cNvCxnSpPr>
              <a:cxnSpLocks/>
            </p:cNvCxnSpPr>
            <p:nvPr/>
          </p:nvCxnSpPr>
          <p:spPr>
            <a:xfrm flipV="1">
              <a:off x="4657725" y="2085975"/>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FD0D61-F77D-C670-03A3-477F942EDFF1}"/>
                </a:ext>
              </a:extLst>
            </p:cNvPr>
            <p:cNvCxnSpPr>
              <a:cxnSpLocks/>
            </p:cNvCxnSpPr>
            <p:nvPr/>
          </p:nvCxnSpPr>
          <p:spPr>
            <a:xfrm flipV="1">
              <a:off x="6448425" y="2066925"/>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0CC76FBC-B3C5-D09A-6152-09B4A9741ED4}"/>
              </a:ext>
            </a:extLst>
          </p:cNvPr>
          <p:cNvSpPr txBox="1"/>
          <p:nvPr/>
        </p:nvSpPr>
        <p:spPr>
          <a:xfrm>
            <a:off x="647701" y="2581275"/>
            <a:ext cx="25908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Nhà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anh</a:t>
            </a:r>
            <a:r>
              <a:rPr lang="en-US" sz="2400" dirty="0">
                <a:solidFill>
                  <a:srgbClr val="002060"/>
                </a:solidFill>
                <a:latin typeface="Cambria" panose="02040503050406030204" pitchFamily="18" charset="0"/>
                <a:ea typeface="Cambria" panose="02040503050406030204" pitchFamily="18" charset="0"/>
              </a:rPr>
              <a:t> Thanh</a:t>
            </a:r>
          </a:p>
        </p:txBody>
      </p:sp>
      <p:sp>
        <p:nvSpPr>
          <p:cNvPr id="20" name="TextBox 19">
            <a:extLst>
              <a:ext uri="{FF2B5EF4-FFF2-40B4-BE49-F238E27FC236}">
                <a16:creationId xmlns:a16="http://schemas.microsoft.com/office/drawing/2014/main" id="{E44BD36E-53D7-1ED4-E602-A58B8BEEA898}"/>
              </a:ext>
            </a:extLst>
          </p:cNvPr>
          <p:cNvSpPr txBox="1"/>
          <p:nvPr/>
        </p:nvSpPr>
        <p:spPr>
          <a:xfrm>
            <a:off x="8382001" y="2505075"/>
            <a:ext cx="25908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Thị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trấn</a:t>
            </a:r>
            <a:endParaRPr lang="en-US" sz="2400" dirty="0">
              <a:solidFill>
                <a:srgbClr val="002060"/>
              </a:solidFill>
              <a:latin typeface="Cambria" panose="02040503050406030204" pitchFamily="18" charset="0"/>
              <a:ea typeface="Cambria" panose="02040503050406030204" pitchFamily="18" charset="0"/>
            </a:endParaRPr>
          </a:p>
        </p:txBody>
      </p:sp>
      <p:sp>
        <p:nvSpPr>
          <p:cNvPr id="22" name="Left Bracket 21">
            <a:extLst>
              <a:ext uri="{FF2B5EF4-FFF2-40B4-BE49-F238E27FC236}">
                <a16:creationId xmlns:a16="http://schemas.microsoft.com/office/drawing/2014/main" id="{780FA6F9-F306-35E2-C586-A8DF35E8B6E5}"/>
              </a:ext>
            </a:extLst>
          </p:cNvPr>
          <p:cNvSpPr/>
          <p:nvPr/>
        </p:nvSpPr>
        <p:spPr>
          <a:xfrm rot="5400000">
            <a:off x="5462586" y="-128587"/>
            <a:ext cx="314325" cy="5314950"/>
          </a:xfrm>
          <a:prstGeom prst="leftBracket">
            <a:avLst>
              <a:gd name="adj" fmla="val 78924"/>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12997B8C-70E2-9C24-4448-6055EFCF871D}"/>
              </a:ext>
            </a:extLst>
          </p:cNvPr>
          <p:cNvSpPr txBox="1"/>
          <p:nvPr/>
        </p:nvSpPr>
        <p:spPr>
          <a:xfrm>
            <a:off x="5029200" y="1819275"/>
            <a:ext cx="1447800" cy="523220"/>
          </a:xfrm>
          <a:prstGeom prst="rect">
            <a:avLst/>
          </a:prstGeom>
          <a:noFill/>
        </p:spPr>
        <p:txBody>
          <a:bodyPr wrap="square" rtlCol="0">
            <a:spAutoFit/>
          </a:bodyPr>
          <a:lstStyle/>
          <a:p>
            <a:r>
              <a:rPr lang="en-US" sz="2800" dirty="0">
                <a:solidFill>
                  <a:srgbClr val="002060"/>
                </a:solidFill>
                <a:latin typeface="Cambria" panose="02040503050406030204" pitchFamily="18" charset="0"/>
                <a:ea typeface="Cambria" panose="02040503050406030204" pitchFamily="18" charset="0"/>
              </a:rPr>
              <a:t>45 km</a:t>
            </a:r>
          </a:p>
        </p:txBody>
      </p:sp>
      <p:sp>
        <p:nvSpPr>
          <p:cNvPr id="24" name="Left Bracket 23">
            <a:extLst>
              <a:ext uri="{FF2B5EF4-FFF2-40B4-BE49-F238E27FC236}">
                <a16:creationId xmlns:a16="http://schemas.microsoft.com/office/drawing/2014/main" id="{FF91DA7A-30EC-BCD3-0BC7-D539008D7FFA}"/>
              </a:ext>
            </a:extLst>
          </p:cNvPr>
          <p:cNvSpPr/>
          <p:nvPr/>
        </p:nvSpPr>
        <p:spPr>
          <a:xfrm rot="5400000" flipH="1">
            <a:off x="4586287" y="1328740"/>
            <a:ext cx="381001" cy="3590925"/>
          </a:xfrm>
          <a:prstGeom prst="leftBracket">
            <a:avLst>
              <a:gd name="adj" fmla="val 78924"/>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42E7EC9D-F3AE-2A60-D853-B3E28652046B}"/>
              </a:ext>
            </a:extLst>
          </p:cNvPr>
          <p:cNvSpPr txBox="1"/>
          <p:nvPr/>
        </p:nvSpPr>
        <p:spPr>
          <a:xfrm>
            <a:off x="3095625" y="3419475"/>
            <a:ext cx="34290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Quãng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đường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đã</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a:t>
            </a:r>
            <a:endParaRPr lang="en-US" sz="2400" dirty="0">
              <a:solidFill>
                <a:srgbClr val="002060"/>
              </a:solidFill>
              <a:latin typeface="Cambria" panose="02040503050406030204" pitchFamily="18" charset="0"/>
              <a:ea typeface="Cambria" panose="02040503050406030204" pitchFamily="18" charset="0"/>
            </a:endParaRPr>
          </a:p>
        </p:txBody>
      </p:sp>
      <p:sp>
        <p:nvSpPr>
          <p:cNvPr id="27" name="Left Bracket 26">
            <a:extLst>
              <a:ext uri="{FF2B5EF4-FFF2-40B4-BE49-F238E27FC236}">
                <a16:creationId xmlns:a16="http://schemas.microsoft.com/office/drawing/2014/main" id="{B487C3D7-FA9E-545D-F435-5239DA000E71}"/>
              </a:ext>
            </a:extLst>
          </p:cNvPr>
          <p:cNvSpPr/>
          <p:nvPr/>
        </p:nvSpPr>
        <p:spPr>
          <a:xfrm rot="5400000" flipH="1">
            <a:off x="7248524" y="2238374"/>
            <a:ext cx="352424" cy="1743075"/>
          </a:xfrm>
          <a:prstGeom prst="leftBracket">
            <a:avLst>
              <a:gd name="adj" fmla="val 78924"/>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16AB6FC-E48A-A312-9936-5290EB1F5D25}"/>
              </a:ext>
            </a:extLst>
          </p:cNvPr>
          <p:cNvSpPr txBox="1"/>
          <p:nvPr/>
        </p:nvSpPr>
        <p:spPr>
          <a:xfrm>
            <a:off x="6343650" y="3333750"/>
            <a:ext cx="34290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Quãng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đường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tiếp</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252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down)">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down)">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wipe(down)">
                                      <p:cBhvr>
                                        <p:cTn id="60" dur="5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wipe(down)">
                                      <p:cBhvr>
                                        <p:cTn id="65" dur="5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wipe(down)">
                                      <p:cBhvr>
                                        <p:cTn id="70" dur="500"/>
                                        <p:tgtEl>
                                          <p:spTgt spid="4">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animEffect transition="in" filter="wipe(down)">
                                      <p:cBhvr>
                                        <p:cTn id="7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9" grpId="0"/>
      <p:bldP spid="20" grpId="0"/>
      <p:bldP spid="22" grpId="0" animBg="1"/>
      <p:bldP spid="23" grpId="0"/>
      <p:bldP spid="24" grpId="0" animBg="1"/>
      <p:bldP spid="25" grpId="0"/>
      <p:bldP spid="27" grpId="0" animBg="1"/>
      <p:bldP spid="28"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531</Words>
  <Application>Microsoft Office PowerPoint</Application>
  <PresentationFormat>Widescreen</PresentationFormat>
  <Paragraphs>72</Paragraphs>
  <Slides>13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等线</vt:lpstr>
      <vt:lpstr>Arial</vt:lpstr>
      <vt:lpstr>Calibri</vt:lpstr>
      <vt:lpstr>Cambria</vt:lpstr>
      <vt:lpstr>Cambria Math</vt:lpstr>
      <vt:lpstr>Times New Roman</vt:lpstr>
      <vt:lpstr>1_Office Theme</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2024-01-09T11:04:55Z</dcterms:created>
  <dcterms:modified xsi:type="dcterms:W3CDTF">2025-05-03T16:10:27Z</dcterms:modified>
</cp:coreProperties>
</file>