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4"/>
  </p:notesMasterIdLst>
  <p:sldIdLst>
    <p:sldId id="271" r:id="rId2"/>
    <p:sldId id="261" r:id="rId3"/>
    <p:sldId id="260" r:id="rId4"/>
    <p:sldId id="270" r:id="rId5"/>
    <p:sldId id="259" r:id="rId6"/>
    <p:sldId id="262" r:id="rId7"/>
    <p:sldId id="266" r:id="rId8"/>
    <p:sldId id="267" r:id="rId9"/>
    <p:sldId id="268" r:id="rId10"/>
    <p:sldId id="273" r:id="rId11"/>
    <p:sldId id="276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4" autoAdjust="0"/>
    <p:restoredTop sz="81191" autoAdjust="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FC72C-B0D9-4E93-B99C-2309825EA04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ECD42-B480-4AB6-BD29-5D7520A1FB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011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17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giáo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Chu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1).</a:t>
            </a:r>
            <a:endParaRPr lang="en-U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muôn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muôn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ngợi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cụ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đối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công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ECD42-B480-4AB6-BD29-5D7520A1FB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6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D95190-A19E-4C5D-8238-A2A1137619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49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dài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thâm</a:t>
            </a:r>
            <a:r>
              <a:rPr lang="en-US" b="1" baseline="0" dirty="0" smtClean="0"/>
              <a:t> g</a:t>
            </a:r>
            <a:r>
              <a:rPr lang="vi-VN" b="1" dirty="0" smtClean="0"/>
              <a:t>ắn liền với hình ảnh người dân lao động và trí thức thời xưa. Loại áo dài này thường được mặc trong các dịp</a:t>
            </a:r>
            <a:r>
              <a:rPr lang="en-US" b="1" dirty="0" smtClean="0"/>
              <a:t> </a:t>
            </a:r>
            <a:r>
              <a:rPr lang="en-US" b="1" dirty="0" err="1" smtClean="0"/>
              <a:t>quan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trọng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ECD42-B480-4AB6-BD29-5D7520A1FB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3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5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2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673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1835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66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09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9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9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5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61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0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4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4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A4CCC-401F-4943-8E66-D2C463CB113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2D1DE8B-EEF7-4050-9E8D-E4683DF07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5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337925" y="1863239"/>
            <a:ext cx="1065460" cy="75027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8951197" y="3362805"/>
            <a:ext cx="3370545" cy="3370545"/>
            <a:chOff x="6514454" y="2615067"/>
            <a:chExt cx="2527909" cy="2527909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14454" y="2615067"/>
              <a:ext cx="2527909" cy="2527909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241941" y="4090443"/>
              <a:ext cx="784022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4267" b="1" dirty="0">
                <a:solidFill>
                  <a:srgbClr val="DE3D0C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A38D5B-34E4-8480-5415-FA949719F06D}"/>
              </a:ext>
            </a:extLst>
          </p:cNvPr>
          <p:cNvSpPr/>
          <p:nvPr/>
        </p:nvSpPr>
        <p:spPr>
          <a:xfrm>
            <a:off x="2106149" y="2549100"/>
            <a:ext cx="8917858" cy="5132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694532"/>
              </a:avLst>
            </a:prstTxWarp>
            <a:spAutoFit/>
          </a:bodyPr>
          <a:lstStyle/>
          <a:p>
            <a:pPr lvl="0" algn="ctr">
              <a:defRPr/>
            </a:pPr>
            <a:r>
              <a:rPr lang="en-US" sz="4800" b="1" spc="28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QUÝ THẦY CÔ  </a:t>
            </a:r>
            <a:endParaRPr lang="en-US" sz="4800" b="1" spc="28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b="1" spc="28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VỀ DỰ GIỜ THĂM LỚP</a:t>
            </a:r>
            <a:endParaRPr lang="vi-VN" altLang="en-US" sz="48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y-Len-Nhe-Uoc-Mo-Hoc-Tro-Miu-Le">
            <a:hlinkClick r:id="" action="ppaction://media"/>
            <a:extLst>
              <a:ext uri="{FF2B5EF4-FFF2-40B4-BE49-F238E27FC236}">
                <a16:creationId xmlns:a16="http://schemas.microsoft.com/office/drawing/2014/main" xmlns="" id="{81E3E7CF-AE32-6B20-664F-0BADD8539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7811" y="607896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1D6B98-F2E4-47E3-843D-627DE069E77B}"/>
              </a:ext>
            </a:extLst>
          </p:cNvPr>
          <p:cNvSpPr txBox="1"/>
          <p:nvPr/>
        </p:nvSpPr>
        <p:spPr>
          <a:xfrm>
            <a:off x="1870655" y="3498549"/>
            <a:ext cx="8474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/>
            <a:r>
              <a:rPr lang="en-US" sz="4400" b="1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Đoc</a:t>
            </a:r>
            <a:r>
              <a:rPr lang="en-US" sz="44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400" b="1" dirty="0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400" b="1" dirty="0" smtClean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517078" y="56979"/>
            <a:ext cx="6096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60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UỶ BAN NHÂN DÂN HUYỆN VĨNH BẢO</a:t>
            </a:r>
          </a:p>
          <a:p>
            <a:pPr marL="0" marR="0" lvl="0" indent="0" algn="ctr" defTabSz="60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ỜNG TIỂU HỌC HÒA BÌNH</a:t>
            </a:r>
          </a:p>
          <a:p>
            <a:pPr marL="0" marR="0" lvl="0" indent="0" algn="ctr" defTabSz="6080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7433" y="53899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 thực hiện: Nguyễn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1996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rường </a:t>
            </a:r>
            <a:r>
              <a: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Hòa Bình</a:t>
            </a:r>
          </a:p>
        </p:txBody>
      </p:sp>
    </p:spTree>
    <p:extLst>
      <p:ext uri="{BB962C8B-B14F-4D97-AF65-F5344CB8AC3E}">
        <p14:creationId xmlns:p14="http://schemas.microsoft.com/office/powerpoint/2010/main" val="1414904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5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7ABF036-B495-0D90-4B1F-9E961C3D9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="" xmlns:a16="http://schemas.microsoft.com/office/drawing/2014/main" id="{AC2F8218-847E-4A46-E1B7-058EB8BE5B42}"/>
              </a:ext>
            </a:extLst>
          </p:cNvPr>
          <p:cNvSpPr/>
          <p:nvPr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="" xmlns:a16="http://schemas.microsoft.com/office/drawing/2014/main" id="{EFFA1E92-71AA-252B-BDF1-DADCD8DB8349}"/>
              </a:ext>
            </a:extLst>
          </p:cNvPr>
          <p:cNvGrpSpPr/>
          <p:nvPr/>
        </p:nvGrpSpPr>
        <p:grpSpPr>
          <a:xfrm>
            <a:off x="805407" y="444079"/>
            <a:ext cx="10501438" cy="1107996"/>
            <a:chOff x="2114282" y="108649"/>
            <a:chExt cx="7265379" cy="1107996"/>
          </a:xfrm>
        </p:grpSpPr>
        <p:sp>
          <p:nvSpPr>
            <p:cNvPr id="7" name="TextBox 2">
              <a:extLst>
                <a:ext uri="{FF2B5EF4-FFF2-40B4-BE49-F238E27FC236}">
                  <a16:creationId xmlns="" xmlns:a16="http://schemas.microsoft.com/office/drawing/2014/main" id="{41279D4B-E890-03F7-C1B9-9FC71D8FDC4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GIẢI NGHĨA TỪ KHÓ HIỂU</a:t>
              </a:r>
              <a:endParaRPr kumimoji="0" lang="en-US" sz="66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9" name="TextBox 3">
              <a:extLst>
                <a:ext uri="{FF2B5EF4-FFF2-40B4-BE49-F238E27FC236}">
                  <a16:creationId xmlns="" xmlns:a16="http://schemas.microsoft.com/office/drawing/2014/main" id="{3A218A8B-0BCA-73B0-6633-51DCE5F2D757}"/>
                </a:ext>
              </a:extLst>
            </p:cNvPr>
            <p:cNvSpPr txBox="1"/>
            <p:nvPr/>
          </p:nvSpPr>
          <p:spPr>
            <a:xfrm>
              <a:off x="2114282" y="121434"/>
              <a:ext cx="726537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G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Ả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7D4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G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Ĩ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A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7D4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</a:t>
              </a:r>
              <a:r>
                <a:rPr kumimoji="0" lang="en-US" sz="4400" b="1" i="0" u="none" strike="noStrike" kern="1200" cap="none" spc="0" normalizeH="0" baseline="0" noProof="0" dirty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Ừ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7D4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K</a:t>
              </a:r>
              <a:r>
                <a:rPr kumimoji="0" lang="en-US" sz="4400" b="1" i="0" u="none" strike="noStrike" kern="1200" cap="none" spc="0" normalizeH="0" baseline="0" noProof="0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</a:t>
              </a:r>
              <a:r>
                <a:rPr kumimoji="0" lang="en-US" sz="4400" b="1" i="0" u="none" strike="noStrike" kern="1200" cap="none" spc="0" normalizeH="0" baseline="0" noProof="0" dirty="0" smtClean="0">
                  <a:ln w="19050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Ó</a:t>
              </a:r>
              <a:endParaRPr kumimoji="0" lang="en-US" sz="4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3682875D-6788-DA7E-1999-CAEE61679E25}"/>
              </a:ext>
            </a:extLst>
          </p:cNvPr>
          <p:cNvSpPr txBox="1"/>
          <p:nvPr/>
        </p:nvSpPr>
        <p:spPr>
          <a:xfrm>
            <a:off x="1221464" y="1428486"/>
            <a:ext cx="8368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 dài thâm: 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 dài màu đen.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Hình ảnh 22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="" xmlns:a16="http://schemas.microsoft.com/office/drawing/2014/main" id="{54ED0BCE-31CA-2754-D63D-C497411B78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769" b="85769" l="6769" r="31000">
                        <a14:foregroundMark x1="25538" y1="79615" x2="25538" y2="79615"/>
                        <a14:foregroundMark x1="23692" y1="72615" x2="23692" y2="72615"/>
                        <a14:foregroundMark x1="13385" y1="76308" x2="13385" y2="76308"/>
                        <a14:foregroundMark x1="16462" y1="85769" x2="16462" y2="85769"/>
                        <a14:foregroundMark x1="12154" y1="75462" x2="17538" y2="82308"/>
                        <a14:foregroundMark x1="17538" y1="82308" x2="16462" y2="83308"/>
                        <a14:foregroundMark x1="23692" y1="71000" x2="26231" y2="79385"/>
                        <a14:foregroundMark x1="26231" y1="79385" x2="25692" y2="80615"/>
                        <a14:foregroundMark x1="24692" y1="72385" x2="24077" y2="73846"/>
                        <a14:foregroundMark x1="13231" y1="74846" x2="15077" y2="77923"/>
                        <a14:foregroundMark x1="22000" y1="72385" x2="26154" y2="7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" t="61121" r="65891" b="11661"/>
          <a:stretch/>
        </p:blipFill>
        <p:spPr>
          <a:xfrm rot="3414094">
            <a:off x="247292" y="1390874"/>
            <a:ext cx="1111232" cy="996085"/>
          </a:xfrm>
          <a:prstGeom prst="rect">
            <a:avLst/>
          </a:prstGeom>
        </p:spPr>
      </p:pic>
      <p:pic>
        <p:nvPicPr>
          <p:cNvPr id="2050" name="Picture 2" descr="Nguồn gốc của Áo dài Việt Nam: Áo dài 5 thân">
            <a:extLst>
              <a:ext uri="{FF2B5EF4-FFF2-40B4-BE49-F238E27FC236}">
                <a16:creationId xmlns="" xmlns:a16="http://schemas.microsoft.com/office/drawing/2014/main" id="{C1BCBCD2-A09F-47E8-09FE-2F19BC70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077" y="2356338"/>
            <a:ext cx="9120197" cy="37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9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EA805F6-BF96-96D1-9E26-F4DBB6FBE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A89C6CC9-1BF7-2A14-5C87-E050AD968277}"/>
              </a:ext>
            </a:extLst>
          </p:cNvPr>
          <p:cNvSpPr txBox="1"/>
          <p:nvPr/>
        </p:nvSpPr>
        <p:spPr>
          <a:xfrm>
            <a:off x="2164063" y="519456"/>
            <a:ext cx="9282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Sập: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giường gỗ, mặt liền với chân.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Hình ảnh 22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="" xmlns:a16="http://schemas.microsoft.com/office/drawing/2014/main" id="{00905849-544C-B25E-8B53-EE831DAFD2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69" b="85769" l="6769" r="31000">
                        <a14:foregroundMark x1="25538" y1="79615" x2="25538" y2="79615"/>
                        <a14:foregroundMark x1="23692" y1="72615" x2="23692" y2="72615"/>
                        <a14:foregroundMark x1="13385" y1="76308" x2="13385" y2="76308"/>
                        <a14:foregroundMark x1="16462" y1="85769" x2="16462" y2="85769"/>
                        <a14:foregroundMark x1="12154" y1="75462" x2="17538" y2="82308"/>
                        <a14:foregroundMark x1="17538" y1="82308" x2="16462" y2="83308"/>
                        <a14:foregroundMark x1="23692" y1="71000" x2="26231" y2="79385"/>
                        <a14:foregroundMark x1="26231" y1="79385" x2="25692" y2="80615"/>
                        <a14:foregroundMark x1="24692" y1="72385" x2="24077" y2="73846"/>
                        <a14:foregroundMark x1="13231" y1="74846" x2="15077" y2="77923"/>
                        <a14:foregroundMark x1="22000" y1="72385" x2="26154" y2="7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" t="61121" r="65891" b="11661"/>
          <a:stretch/>
        </p:blipFill>
        <p:spPr>
          <a:xfrm rot="3414094">
            <a:off x="247292" y="1390874"/>
            <a:ext cx="1111232" cy="996085"/>
          </a:xfrm>
          <a:prstGeom prst="rect">
            <a:avLst/>
          </a:prstGeom>
        </p:spPr>
      </p:pic>
      <p:pic>
        <p:nvPicPr>
          <p:cNvPr id="3074" name="Picture 2" descr="Sập trơn chân quỳ gỗ gụ hàng đẹp dày dặn Loại 1">
            <a:extLst>
              <a:ext uri="{FF2B5EF4-FFF2-40B4-BE49-F238E27FC236}">
                <a16:creationId xmlns="" xmlns:a16="http://schemas.microsoft.com/office/drawing/2014/main" id="{7D773D88-917D-135F-7239-AA6E39C05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61" y="1714104"/>
            <a:ext cx="7024024" cy="404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8AC44-4136-702F-080F-A6AB8D21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="" xmlns:a16="http://schemas.microsoft.com/office/drawing/2014/main" id="{D08F2DD2-1859-B7D6-DB44-9B6071FD551A}"/>
              </a:ext>
            </a:extLst>
          </p:cNvPr>
          <p:cNvSpPr/>
          <p:nvPr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="" xmlns:a16="http://schemas.microsoft.com/office/drawing/2014/main" id="{8FA41128-57C6-060A-8B42-A8221780CFB7}"/>
              </a:ext>
            </a:extLst>
          </p:cNvPr>
          <p:cNvSpPr txBox="1"/>
          <p:nvPr/>
        </p:nvSpPr>
        <p:spPr>
          <a:xfrm>
            <a:off x="1523545" y="442366"/>
            <a:ext cx="10070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 đồ: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 già dạy chữ Nho thời trước.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Hình ảnh 22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="" xmlns:a16="http://schemas.microsoft.com/office/drawing/2014/main" id="{F0F07658-EC9F-DFCB-55EE-6B9DFCC05B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769" b="85769" l="6769" r="31000">
                        <a14:foregroundMark x1="25538" y1="79615" x2="25538" y2="79615"/>
                        <a14:foregroundMark x1="23692" y1="72615" x2="23692" y2="72615"/>
                        <a14:foregroundMark x1="13385" y1="76308" x2="13385" y2="76308"/>
                        <a14:foregroundMark x1="16462" y1="85769" x2="16462" y2="85769"/>
                        <a14:foregroundMark x1="12154" y1="75462" x2="17538" y2="82308"/>
                        <a14:foregroundMark x1="17538" y1="82308" x2="16462" y2="83308"/>
                        <a14:foregroundMark x1="23692" y1="71000" x2="26231" y2="79385"/>
                        <a14:foregroundMark x1="26231" y1="79385" x2="25692" y2="80615"/>
                        <a14:foregroundMark x1="24692" y1="72385" x2="24077" y2="73846"/>
                        <a14:foregroundMark x1="13231" y1="74846" x2="15077" y2="77923"/>
                        <a14:foregroundMark x1="22000" y1="72385" x2="26154" y2="75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5" t="61121" r="65891" b="11661"/>
          <a:stretch/>
        </p:blipFill>
        <p:spPr>
          <a:xfrm rot="3414094">
            <a:off x="247292" y="1390874"/>
            <a:ext cx="1111232" cy="996085"/>
          </a:xfrm>
          <a:prstGeom prst="rect">
            <a:avLst/>
          </a:prstGeom>
        </p:spPr>
      </p:pic>
      <p:pic>
        <p:nvPicPr>
          <p:cNvPr id="4098" name="Picture 2" descr="Ngày nhà giáo nghĩ về “Ông Đồ” xưa và nay | Giáo dục Việt Nam">
            <a:extLst>
              <a:ext uri="{FF2B5EF4-FFF2-40B4-BE49-F238E27FC236}">
                <a16:creationId xmlns="" xmlns:a16="http://schemas.microsoft.com/office/drawing/2014/main" id="{269282DA-56FF-6B1C-22E2-DB94E3D5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2" y="2403231"/>
            <a:ext cx="7918067" cy="418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mirror&#10;&#10;Description automatically generated">
            <a:extLst>
              <a:ext uri="{FF2B5EF4-FFF2-40B4-BE49-F238E27FC236}">
                <a16:creationId xmlns="" xmlns:a16="http://schemas.microsoft.com/office/drawing/2014/main" id="{B95DF62D-532C-4712-A691-F26C1C6CC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4" y="580032"/>
            <a:ext cx="9551416" cy="5644397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="" xmlns:a16="http://schemas.microsoft.com/office/drawing/2014/main" id="{A1FB9A48-8A40-4B01-8D88-1868B547F1E1}"/>
              </a:ext>
            </a:extLst>
          </p:cNvPr>
          <p:cNvGrpSpPr/>
          <p:nvPr/>
        </p:nvGrpSpPr>
        <p:grpSpPr>
          <a:xfrm>
            <a:off x="-813836" y="-141403"/>
            <a:ext cx="5128183" cy="3836709"/>
            <a:chOff x="1476125" y="198064"/>
            <a:chExt cx="3807494" cy="2994394"/>
          </a:xfrm>
        </p:grpSpPr>
        <p:pic>
          <p:nvPicPr>
            <p:cNvPr id="6" name="图片 36">
              <a:extLst>
                <a:ext uri="{FF2B5EF4-FFF2-40B4-BE49-F238E27FC236}">
                  <a16:creationId xmlns="" xmlns:a16="http://schemas.microsoft.com/office/drawing/2014/main" id="{754F11D2-FBDE-443E-853E-1DE4DE73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1476125" y="434801"/>
              <a:ext cx="2757657" cy="2757657"/>
            </a:xfrm>
            <a:prstGeom prst="rect">
              <a:avLst/>
            </a:prstGeom>
          </p:spPr>
        </p:pic>
        <p:pic>
          <p:nvPicPr>
            <p:cNvPr id="7" name="图片 37">
              <a:extLst>
                <a:ext uri="{FF2B5EF4-FFF2-40B4-BE49-F238E27FC236}">
                  <a16:creationId xmlns="" xmlns:a16="http://schemas.microsoft.com/office/drawing/2014/main" id="{C0AF702C-10DD-42C9-B9D7-5B2BFBAAF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3521054" y="198064"/>
              <a:ext cx="1762565" cy="1762565"/>
            </a:xfrm>
            <a:prstGeom prst="rect">
              <a:avLst/>
            </a:prstGeom>
          </p:spPr>
        </p:pic>
      </p:grpSp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AAABFFB0-9E27-4810-8059-28A7676919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91" y="3752276"/>
            <a:ext cx="7312776" cy="3655072"/>
          </a:xfrm>
          <a:prstGeom prst="rect">
            <a:avLst/>
          </a:prstGeom>
        </p:spPr>
      </p:pic>
      <p:pic>
        <p:nvPicPr>
          <p:cNvPr id="4" name="Picture 3" descr="A green and red text with white border&#10;&#10;Description automatically generated">
            <a:extLst>
              <a:ext uri="{FF2B5EF4-FFF2-40B4-BE49-F238E27FC236}">
                <a16:creationId xmlns="" xmlns:a16="http://schemas.microsoft.com/office/drawing/2014/main" id="{6486B7A2-8E6A-DFF8-37E7-D4F0DED46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807" y="2210960"/>
            <a:ext cx="7760316" cy="223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Ố VUI MỚ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8989" y="0"/>
            <a:ext cx="12390989" cy="7074569"/>
          </a:xfrm>
        </p:spPr>
      </p:pic>
    </p:spTree>
    <p:extLst>
      <p:ext uri="{BB962C8B-B14F-4D97-AF65-F5344CB8AC3E}">
        <p14:creationId xmlns:p14="http://schemas.microsoft.com/office/powerpoint/2010/main" val="7789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âu 1 đố vui mớ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5204" y="-1"/>
            <a:ext cx="12297204" cy="7158789"/>
          </a:xfrm>
        </p:spPr>
      </p:pic>
    </p:spTree>
    <p:extLst>
      <p:ext uri="{BB962C8B-B14F-4D97-AF65-F5344CB8AC3E}">
        <p14:creationId xmlns:p14="http://schemas.microsoft.com/office/powerpoint/2010/main" val="18584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ưa thầy nào dâng lên vua Tờ “thất trảm sớ” mong vừa lòng dân Tinh thần cao đẹp nghĩa nhân Mai sau vẫn sáng muôn lần sáng hơn (Là ai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7763" y="2133600"/>
            <a:ext cx="6716712" cy="3778250"/>
          </a:xfrm>
        </p:spPr>
      </p:pic>
      <p:pic>
        <p:nvPicPr>
          <p:cNvPr id="5" name="Câu 2 đố vu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="" xmlns:a16="http://schemas.microsoft.com/office/drawing/2014/main" id="{B45C49A5-67D7-BF90-2055-87B1C08B65E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66479" h="10287000">
                <a:moveTo>
                  <a:pt x="0" y="0"/>
                </a:moveTo>
                <a:lnTo>
                  <a:pt x="14666478" y="0"/>
                </a:lnTo>
                <a:lnTo>
                  <a:pt x="1466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7D9BDA-B405-F68B-5E09-678CC410F7E3}"/>
              </a:ext>
            </a:extLst>
          </p:cNvPr>
          <p:cNvSpPr txBox="1"/>
          <p:nvPr/>
        </p:nvSpPr>
        <p:spPr>
          <a:xfrm>
            <a:off x="2254798" y="2480217"/>
            <a:ext cx="8371845" cy="2084987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endParaRPr lang="en-US" sz="8800" dirty="0">
              <a:ln w="295275">
                <a:solidFill>
                  <a:schemeClr val="bg1"/>
                </a:solidFill>
              </a:ln>
              <a:solidFill>
                <a:srgbClr val="FFFFFF"/>
              </a:solidFill>
              <a:latin typeface="SVN-Poky's" panose="020B0606040200020203" pitchFamily="34" charset="0"/>
            </a:endParaRPr>
          </a:p>
        </p:txBody>
      </p:sp>
      <p:pic>
        <p:nvPicPr>
          <p:cNvPr id="12" name="Picture 2" descr="Hai Em Bé Đi Học - KhoThietKe.Net">
            <a:extLst>
              <a:ext uri="{FF2B5EF4-FFF2-40B4-BE49-F238E27FC236}">
                <a16:creationId xmlns="" xmlns:a16="http://schemas.microsoft.com/office/drawing/2014/main" id="{F96D8835-45C7-AFCC-95AE-B498CE4CF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60" y="2539333"/>
            <a:ext cx="4318667" cy="431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448B81-0839-21C7-C9B3-10DBEED4E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229" y="204121"/>
            <a:ext cx="12192000" cy="32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21">
            <a:extLst>
              <a:ext uri="{FF2B5EF4-FFF2-40B4-BE49-F238E27FC236}">
                <a16:creationId xmlns="" xmlns:a16="http://schemas.microsoft.com/office/drawing/2014/main" id="{9CD73002-EAA7-00C2-A044-FD715BAC954E}"/>
              </a:ext>
            </a:extLst>
          </p:cNvPr>
          <p:cNvSpPr/>
          <p:nvPr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956E1D5-555C-7FEF-5507-52476539ACFD}"/>
              </a:ext>
            </a:extLst>
          </p:cNvPr>
          <p:cNvSpPr txBox="1"/>
          <p:nvPr/>
        </p:nvSpPr>
        <p:spPr>
          <a:xfrm>
            <a:off x="1494782" y="1491938"/>
            <a:ext cx="9323764" cy="1600438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nổi</a:t>
            </a:r>
            <a:r>
              <a:rPr lang="en-US" sz="4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i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303A57-01C7-A016-E9A7-F11309C6C071}"/>
              </a:ext>
            </a:extLst>
          </p:cNvPr>
          <p:cNvSpPr txBox="1"/>
          <p:nvPr/>
        </p:nvSpPr>
        <p:spPr>
          <a:xfrm>
            <a:off x="1946207" y="3459230"/>
            <a:ext cx="9259622" cy="159268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Đoạn 2: 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Tiếp theo đến </a:t>
            </a:r>
            <a:r>
              <a:rPr lang="vi-VN" sz="4400" i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mang ơn sâu nặng</a:t>
            </a:r>
            <a:r>
              <a:rPr lang="vi-VN" sz="4400" i="1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.</a:t>
            </a:r>
            <a:endParaRPr lang="en-US" sz="4400" i="1" kern="0" dirty="0">
              <a:solidFill>
                <a:srgbClr val="000000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D6AD6D2-2209-156F-3F9B-BD6B77C70FE4}"/>
              </a:ext>
            </a:extLst>
          </p:cNvPr>
          <p:cNvGrpSpPr/>
          <p:nvPr/>
        </p:nvGrpSpPr>
        <p:grpSpPr>
          <a:xfrm>
            <a:off x="691978" y="204716"/>
            <a:ext cx="9788453" cy="1358799"/>
            <a:chOff x="1507322" y="860201"/>
            <a:chExt cx="8371429" cy="653215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DA88759A-928D-94A0-091B-E2E6D7E7143A}"/>
                </a:ext>
              </a:extLst>
            </p:cNvPr>
            <p:cNvSpPr txBox="1"/>
            <p:nvPr/>
          </p:nvSpPr>
          <p:spPr>
            <a:xfrm>
              <a:off x="1907774" y="926145"/>
              <a:ext cx="7970977" cy="409244"/>
            </a:xfrm>
            <a:prstGeom prst="roundRect">
              <a:avLst/>
            </a:prstGeom>
            <a:solidFill>
              <a:srgbClr val="CCFFFF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  <a:sym typeface="Arial"/>
                </a:rPr>
                <a:t>  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mấy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đoạn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C3EB05A-66AA-5A21-7B28-54871B1B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7322" y="860201"/>
              <a:ext cx="800902" cy="65321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15D97F65-C33F-2C41-B68F-C4319CB728EA}"/>
              </a:ext>
            </a:extLst>
          </p:cNvPr>
          <p:cNvSpPr txBox="1"/>
          <p:nvPr/>
        </p:nvSpPr>
        <p:spPr>
          <a:xfrm>
            <a:off x="2594919" y="5418768"/>
            <a:ext cx="8895202" cy="851297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  <a:sym typeface="Arial"/>
              </a:rPr>
              <a:t>   </a:t>
            </a:r>
            <a:r>
              <a:rPr lang="en-US" sz="4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3</a:t>
            </a:r>
            <a:r>
              <a:rPr lang="en-US" sz="4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:</a:t>
            </a:r>
            <a:r>
              <a:rPr lang="vi-VN" sz="4400" kern="0" dirty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 Còn </a:t>
            </a:r>
            <a:r>
              <a:rPr lang="vi-VN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92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89A893C-5406-38A3-8927-65EA0B067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1">
            <a:extLst>
              <a:ext uri="{FF2B5EF4-FFF2-40B4-BE49-F238E27FC236}">
                <a16:creationId xmlns="" xmlns:a16="http://schemas.microsoft.com/office/drawing/2014/main" id="{4DD71DC1-94ED-195F-B6D4-39588A040676}"/>
              </a:ext>
            </a:extLst>
          </p:cNvPr>
          <p:cNvSpPr/>
          <p:nvPr/>
        </p:nvSpPr>
        <p:spPr>
          <a:xfrm>
            <a:off x="300111" y="204716"/>
            <a:ext cx="11591778" cy="6455391"/>
          </a:xfrm>
          <a:prstGeom prst="roundRect">
            <a:avLst>
              <a:gd name="adj" fmla="val 11589"/>
            </a:avLst>
          </a:prstGeom>
          <a:solidFill>
            <a:schemeClr val="bg1">
              <a:alpha val="79000"/>
            </a:schemeClr>
          </a:solidFill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34D27E-8C4D-186C-E12C-A2BA4E5D8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50" b="87300" l="6050" r="57300">
                        <a14:foregroundMark x1="23300" y1="16850" x2="24450" y2="20650"/>
                        <a14:foregroundMark x1="24450" y1="23350" x2="19800" y2="44650"/>
                        <a14:foregroundMark x1="27600" y1="28850" x2="22300" y2="53850"/>
                        <a14:foregroundMark x1="21450" y1="25150" x2="31800" y2="43350"/>
                        <a14:foregroundMark x1="32600" y1="25150" x2="26100" y2="48650"/>
                        <a14:foregroundMark x1="26100" y1="48650" x2="26100" y2="48650"/>
                        <a14:foregroundMark x1="17600" y1="30850" x2="16700" y2="41250"/>
                        <a14:foregroundMark x1="16700" y1="41250" x2="17800" y2="47500"/>
                        <a14:foregroundMark x1="23450" y1="32000" x2="22850" y2="43850"/>
                        <a14:foregroundMark x1="22850" y1="43850" x2="22450" y2="45000"/>
                        <a14:foregroundMark x1="32950" y1="30850" x2="29800" y2="47350"/>
                        <a14:foregroundMark x1="14950" y1="31000" x2="14950" y2="43350"/>
                        <a14:foregroundMark x1="22450" y1="54350" x2="26950" y2="67850"/>
                        <a14:foregroundMark x1="25100" y1="53650" x2="25450" y2="70850"/>
                        <a14:foregroundMark x1="26950" y1="25150" x2="21450" y2="47150"/>
                        <a14:foregroundMark x1="21450" y1="47150" x2="21450" y2="47150"/>
                        <a14:foregroundMark x1="19950" y1="29150" x2="23800" y2="45000"/>
                        <a14:foregroundMark x1="23300" y1="53000" x2="24800" y2="67850"/>
                        <a14:foregroundMark x1="18450" y1="59850" x2="28600" y2="63350"/>
                        <a14:foregroundMark x1="28600" y1="63350" x2="29450" y2="63350"/>
                        <a14:foregroundMark x1="19800" y1="46350" x2="24800" y2="52850"/>
                        <a14:foregroundMark x1="19950" y1="60850" x2="30600" y2="59850"/>
                        <a14:foregroundMark x1="24600" y1="56850" x2="22300" y2="63450"/>
                        <a14:foregroundMark x1="22300" y1="63450" x2="24600" y2="69150"/>
                        <a14:foregroundMark x1="57300" y1="47850" x2="54100" y2="53350"/>
                        <a14:foregroundMark x1="52800" y1="50500" x2="52800" y2="50500"/>
                        <a14:foregroundMark x1="50800" y1="56350" x2="53300" y2="52350"/>
                        <a14:foregroundMark x1="53800" y1="51500" x2="53300" y2="50150"/>
                        <a14:foregroundMark x1="57300" y1="46000" x2="54600" y2="51150"/>
                        <a14:foregroundMark x1="53300" y1="55350" x2="51300" y2="57850"/>
                        <a14:foregroundMark x1="21600" y1="72150" x2="25800" y2="74350"/>
                        <a14:foregroundMark x1="18100" y1="70150" x2="23300" y2="77650"/>
                        <a14:foregroundMark x1="23300" y1="77650" x2="23300" y2="77650"/>
                        <a14:foregroundMark x1="27950" y1="69850" x2="29100" y2="81000"/>
                        <a14:foregroundMark x1="31800" y1="73350" x2="32300" y2="80500"/>
                        <a14:foregroundMark x1="32300" y1="80500" x2="32300" y2="80500"/>
                        <a14:foregroundMark x1="29450" y1="67000" x2="31600" y2="76500"/>
                        <a14:foregroundMark x1="31600" y1="76500" x2="31600" y2="76500"/>
                        <a14:foregroundMark x1="32300" y1="70350" x2="32950" y2="77650"/>
                        <a14:foregroundMark x1="17450" y1="73000" x2="15950" y2="77000"/>
                        <a14:foregroundMark x1="21100" y1="71500" x2="18600" y2="77500"/>
                        <a14:foregroundMark x1="18950" y1="76000" x2="33600" y2="77150"/>
                        <a14:foregroundMark x1="34100" y1="75850" x2="34300" y2="78350"/>
                        <a14:foregroundMark x1="53450" y1="55650" x2="50600" y2="60000"/>
                        <a14:foregroundMark x1="16150" y1="78750" x2="24350" y2="84400"/>
                        <a14:foregroundMark x1="21500" y1="77000" x2="29500" y2="84850"/>
                        <a14:foregroundMark x1="30950" y1="76200" x2="33050" y2="85350"/>
                        <a14:foregroundMark x1="34350" y1="78900" x2="34350" y2="87300"/>
                        <a14:foregroundMark x1="34350" y1="87300" x2="34350" y2="87300"/>
                        <a14:backgroundMark x1="50450" y1="67350" x2="49150" y2="77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15" r="39315" b="14645"/>
          <a:stretch/>
        </p:blipFill>
        <p:spPr>
          <a:xfrm>
            <a:off x="-520142" y="1285755"/>
            <a:ext cx="4604512" cy="55722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A0AD8FD-4CE2-4451-C656-60F12CEAA744}"/>
              </a:ext>
            </a:extLst>
          </p:cNvPr>
          <p:cNvGrpSpPr/>
          <p:nvPr/>
        </p:nvGrpSpPr>
        <p:grpSpPr>
          <a:xfrm>
            <a:off x="2055155" y="401692"/>
            <a:ext cx="6974545" cy="1479503"/>
            <a:chOff x="-1348506" y="186909"/>
            <a:chExt cx="11766079" cy="1342591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A49E88F-03A8-AF52-4CDC-C6FC0E1FA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348506" y="186909"/>
              <a:ext cx="11381711" cy="134259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113C37D-2860-51BB-E2CD-2624F52BE51A}"/>
                </a:ext>
              </a:extLst>
            </p:cNvPr>
            <p:cNvSpPr txBox="1"/>
            <p:nvPr/>
          </p:nvSpPr>
          <p:spPr>
            <a:xfrm flipH="1">
              <a:off x="-527843" y="542674"/>
              <a:ext cx="10945416" cy="64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-150" normalizeH="0" baseline="0" noProof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Hướng dẫn đọc câu dài</a:t>
              </a:r>
              <a:endParaRPr kumimoji="0" lang="en-US" sz="4000" b="1" i="0" u="none" strike="noStrike" kern="1200" cap="none" spc="-15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D094591-645C-30BC-1303-B29739EEF87B}"/>
              </a:ext>
            </a:extLst>
          </p:cNvPr>
          <p:cNvSpPr/>
          <p:nvPr/>
        </p:nvSpPr>
        <p:spPr>
          <a:xfrm>
            <a:off x="2728840" y="2470215"/>
            <a:ext cx="9163049" cy="363803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   </a:t>
            </a:r>
            <a:r>
              <a:rPr lang="vi-VN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Cụ đỗ 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cao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/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nhưng </a:t>
            </a:r>
            <a:r>
              <a:rPr lang="vi-VN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không làm </a:t>
            </a:r>
            <a:r>
              <a:rPr lang="en-US" sz="4000" b="1" dirty="0" err="1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quan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,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/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mà </a:t>
            </a:r>
            <a:r>
              <a:rPr lang="vi-VN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mở trường dạy học ở quê 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nhà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/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nhằm </a:t>
            </a:r>
            <a:r>
              <a:rPr lang="vi-VN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truyền bá 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đạo</a:t>
            </a:r>
            <a:r>
              <a:rPr lang="en-US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lí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/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và </a:t>
            </a:r>
            <a:r>
              <a:rPr lang="vi-VN" sz="4000" b="1" dirty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đào tạo nhân tài cho đất nước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chemeClr val="tx1"/>
                </a:solidFill>
              </a:rPr>
              <a:t>.</a:t>
            </a:r>
            <a:r>
              <a:rPr lang="vi-VN" sz="4000" b="1" dirty="0" smtClean="0">
                <a:ln w="13462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/</a:t>
            </a:r>
            <a:endParaRPr lang="en-US" sz="4000" b="1" dirty="0">
              <a:ln w="13462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403</TotalTime>
  <Words>312</Words>
  <Application>Microsoft Office PowerPoint</Application>
  <PresentationFormat>Widescreen</PresentationFormat>
  <Paragraphs>30</Paragraphs>
  <Slides>12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宋体</vt:lpstr>
      <vt:lpstr>Aptos</vt:lpstr>
      <vt:lpstr>Arial</vt:lpstr>
      <vt:lpstr>Calibri</vt:lpstr>
      <vt:lpstr>Century Gothic</vt:lpstr>
      <vt:lpstr>iCiel Pony</vt:lpstr>
      <vt:lpstr>LNTH-LuoLuoNotangYuanTi 1</vt:lpstr>
      <vt:lpstr>Pattaya</vt:lpstr>
      <vt:lpstr>Roboto</vt:lpstr>
      <vt:lpstr>SVN-Poky's</vt:lpstr>
      <vt:lpstr>Tahoma</vt:lpstr>
      <vt:lpstr>Times New Roman</vt:lpstr>
      <vt:lpstr>Wingdings 3</vt:lpstr>
      <vt:lpstr>幼圆</vt:lpstr>
      <vt:lpstr>等线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34</cp:revision>
  <dcterms:created xsi:type="dcterms:W3CDTF">2025-03-26T05:43:36Z</dcterms:created>
  <dcterms:modified xsi:type="dcterms:W3CDTF">2025-03-26T13:18:07Z</dcterms:modified>
</cp:coreProperties>
</file>