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7" r:id="rId2"/>
    <p:sldId id="298" r:id="rId3"/>
    <p:sldId id="259" r:id="rId4"/>
    <p:sldId id="267" r:id="rId5"/>
    <p:sldId id="279" r:id="rId6"/>
    <p:sldId id="262" r:id="rId7"/>
    <p:sldId id="260" r:id="rId8"/>
    <p:sldId id="277" r:id="rId9"/>
    <p:sldId id="313" r:id="rId10"/>
    <p:sldId id="312" r:id="rId11"/>
    <p:sldId id="315" r:id="rId12"/>
    <p:sldId id="306" r:id="rId13"/>
    <p:sldId id="311" r:id="rId14"/>
    <p:sldId id="319" r:id="rId15"/>
    <p:sldId id="317" r:id="rId16"/>
    <p:sldId id="307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1FD27A2-3611-4B3A-A992-682F7697EFE8}">
          <p14:sldIdLst>
            <p14:sldId id="297"/>
            <p14:sldId id="298"/>
            <p14:sldId id="259"/>
            <p14:sldId id="267"/>
            <p14:sldId id="279"/>
            <p14:sldId id="262"/>
            <p14:sldId id="260"/>
            <p14:sldId id="277"/>
            <p14:sldId id="313"/>
            <p14:sldId id="312"/>
            <p14:sldId id="315"/>
            <p14:sldId id="306"/>
            <p14:sldId id="311"/>
          </p14:sldIdLst>
        </p14:section>
        <p14:section name="Untitled Section" id="{98BD8B5B-37CB-469D-953C-F363D153BFBE}">
          <p14:sldIdLst>
            <p14:sldId id="319"/>
            <p14:sldId id="317"/>
            <p14:sldId id="307"/>
            <p14:sldId id="27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2" autoAdjust="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83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72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wmf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5"/>
          <p:cNvSpPr>
            <a:spLocks noChangeArrowheads="1" noChangeShapeType="1" noTextEdit="1"/>
          </p:cNvSpPr>
          <p:nvPr/>
        </p:nvSpPr>
        <p:spPr bwMode="auto">
          <a:xfrm>
            <a:off x="2163233" y="161925"/>
            <a:ext cx="6705600" cy="876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VÀ KHỞI ĐỘNG</a:t>
            </a:r>
          </a:p>
        </p:txBody>
      </p:sp>
      <p:grpSp>
        <p:nvGrpSpPr>
          <p:cNvPr id="4099" name="Group 23"/>
          <p:cNvGrpSpPr>
            <a:grpSpLocks/>
          </p:cNvGrpSpPr>
          <p:nvPr/>
        </p:nvGrpSpPr>
        <p:grpSpPr bwMode="auto">
          <a:xfrm>
            <a:off x="2844800" y="6324600"/>
            <a:ext cx="6604000" cy="533400"/>
            <a:chOff x="1056" y="2208"/>
            <a:chExt cx="3648" cy="1014"/>
          </a:xfrm>
        </p:grpSpPr>
        <p:pic>
          <p:nvPicPr>
            <p:cNvPr id="4108" name="Picture 24" descr="flowers_20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25" descr="002-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208"/>
              <a:ext cx="3648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26" descr="flowers_20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27" descr="flowers_20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0" name="Picture 28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3600"/>
            <a:ext cx="13165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9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37888" y="5703888"/>
            <a:ext cx="9874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897380" y="1002506"/>
            <a:ext cx="402378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latin typeface="Century Gothic" pitchFamily="34" charset="0"/>
                <a:cs typeface="Arial" charset="0"/>
              </a:rPr>
              <a:t>ph</a:t>
            </a:r>
            <a:r>
              <a:rPr lang="en-US" sz="5400" b="1" dirty="0">
                <a:latin typeface="Century Gothic" pitchFamily="34" charset="0"/>
                <a:cs typeface="Arial" charset="0"/>
              </a:rPr>
              <a:t>     </a:t>
            </a:r>
            <a:r>
              <a:rPr lang="en-US" sz="5400" b="1" dirty="0" err="1">
                <a:latin typeface="Century Gothic" pitchFamily="34" charset="0"/>
                <a:cs typeface="Arial" charset="0"/>
              </a:rPr>
              <a:t>qu</a:t>
            </a:r>
            <a:endParaRPr lang="en-US" sz="5400" b="1" dirty="0">
              <a:latin typeface="Century Gothic" pitchFamily="34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87" y="3064841"/>
            <a:ext cx="4257480" cy="8171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14" y="3185394"/>
            <a:ext cx="4117989" cy="6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468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5607" b="34448"/>
          <a:stretch>
            <a:fillRect/>
          </a:stretch>
        </p:blipFill>
        <p:spPr>
          <a:xfrm>
            <a:off x="1077857" y="532957"/>
            <a:ext cx="3141446" cy="1857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55" b="27397"/>
          <a:stretch>
            <a:fillRect/>
          </a:stretch>
        </p:blipFill>
        <p:spPr>
          <a:xfrm>
            <a:off x="7100423" y="215121"/>
            <a:ext cx="2431733" cy="1768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037" b="25828"/>
          <a:stretch>
            <a:fillRect/>
          </a:stretch>
        </p:blipFill>
        <p:spPr>
          <a:xfrm>
            <a:off x="1352177" y="3410221"/>
            <a:ext cx="2329939" cy="1666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537" b="28699"/>
          <a:stretch>
            <a:fillRect/>
          </a:stretch>
        </p:blipFill>
        <p:spPr>
          <a:xfrm>
            <a:off x="7110512" y="3120632"/>
            <a:ext cx="2987994" cy="1780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585" r="1415"/>
          <a:stretch>
            <a:fillRect/>
          </a:stretch>
        </p:blipFill>
        <p:spPr>
          <a:xfrm>
            <a:off x="1352177" y="2338251"/>
            <a:ext cx="2867126" cy="1158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491" r="-6621"/>
          <a:stretch>
            <a:fillRect/>
          </a:stretch>
        </p:blipFill>
        <p:spPr>
          <a:xfrm>
            <a:off x="6980571" y="1817693"/>
            <a:ext cx="3117935" cy="1145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560" r="-3481"/>
          <a:stretch>
            <a:fillRect/>
          </a:stretch>
        </p:blipFill>
        <p:spPr>
          <a:xfrm>
            <a:off x="1487277" y="5076723"/>
            <a:ext cx="2322605" cy="1145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7650" r="5829"/>
          <a:stretch>
            <a:fillRect/>
          </a:stretch>
        </p:blipFill>
        <p:spPr>
          <a:xfrm>
            <a:off x="6753978" y="5307943"/>
            <a:ext cx="344078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7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8466776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Nhận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xét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28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40005" y="5472113"/>
            <a:ext cx="9874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3165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571500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00" y="4572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833" y="-1143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642939"/>
            <a:ext cx="10414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00" y="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7" y="-13335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572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572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286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WordArt 30"/>
          <p:cNvSpPr>
            <a:spLocks noChangeArrowheads="1" noChangeShapeType="1" noTextEdit="1"/>
          </p:cNvSpPr>
          <p:nvPr/>
        </p:nvSpPr>
        <p:spPr bwMode="auto">
          <a:xfrm>
            <a:off x="1854199" y="876299"/>
            <a:ext cx="8898467" cy="35576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Thứ </a:t>
            </a:r>
            <a:r>
              <a:rPr lang="en-US" sz="4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năm</a:t>
            </a:r>
            <a:r>
              <a:rPr lang="en-US" sz="4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4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, ngày 0</a:t>
            </a:r>
            <a:r>
              <a:rPr lang="en-US" sz="4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4</a:t>
            </a:r>
            <a:r>
              <a:rPr lang="vi-VN" sz="4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tháng 11 năm 2021</a:t>
            </a:r>
          </a:p>
          <a:p>
            <a:pPr algn="ctr"/>
            <a:endParaRPr lang="vi-VN" sz="40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4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Tiếng Việt</a:t>
            </a:r>
            <a:endParaRPr lang="en-US" sz="40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4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27: V  </a:t>
            </a:r>
            <a:r>
              <a:rPr lang="en-US" sz="4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</a:t>
            </a:r>
            <a:r>
              <a:rPr lang="en-US" sz="4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 X  x( </a:t>
            </a:r>
            <a:r>
              <a:rPr lang="en-US" sz="4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4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2)</a:t>
            </a:r>
          </a:p>
        </p:txBody>
      </p:sp>
      <p:pic>
        <p:nvPicPr>
          <p:cNvPr id="3092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9464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4978401" y="5257800"/>
            <a:ext cx="12932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" y="2590800"/>
            <a:ext cx="12932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0898717" y="3962400"/>
            <a:ext cx="129328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410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ập viết lớp 1 chữ v thườ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457" y="1825625"/>
            <a:ext cx="10029372" cy="4351338"/>
          </a:xfrm>
        </p:spPr>
      </p:pic>
    </p:spTree>
    <p:extLst>
      <p:ext uri="{BB962C8B-B14F-4D97-AF65-F5344CB8AC3E}">
        <p14:creationId xmlns:p14="http://schemas.microsoft.com/office/powerpoint/2010/main" val="317427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35A6-E011-4B3E-8352-ED3819D3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6C07A-B2BC-4579-A99B-A4AEE88AE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x">
            <a:hlinkClick r:id="" action="ppaction://media"/>
            <a:extLst>
              <a:ext uri="{FF2B5EF4-FFF2-40B4-BE49-F238E27FC236}">
                <a16:creationId xmlns:a16="http://schemas.microsoft.com/office/drawing/2014/main" id="{B2E86273-0857-445E-AB7D-11A29B928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7825702" cy="6729984"/>
          </a:xfrm>
          <a:prstGeom prst="rect">
            <a:avLst/>
          </a:prstGeom>
        </p:spPr>
      </p:pic>
      <p:pic>
        <p:nvPicPr>
          <p:cNvPr id="5" name="Tập viết lớp 1 Tập viết chữ x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086" y="377371"/>
            <a:ext cx="11292114" cy="597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3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191757" y="289863"/>
            <a:ext cx="59539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vở</a:t>
            </a:r>
            <a:r>
              <a:rPr lang="en-US" sz="5400" b="1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viết</a:t>
            </a:r>
            <a:endParaRPr lang="en-US" sz="5400" b="1" dirty="0">
              <a:solidFill>
                <a:srgbClr val="FF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7404" y="1244427"/>
            <a:ext cx="25202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</a:rPr>
              <a:t>Bài</a:t>
            </a:r>
            <a:r>
              <a:rPr lang="en-US" sz="6600" dirty="0">
                <a:solidFill>
                  <a:srgbClr val="FF0000"/>
                </a:solidFill>
              </a:rPr>
              <a:t> 27: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96B1A6-B317-4868-A25C-BCA7F879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33" y="2735180"/>
            <a:ext cx="10679029" cy="22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2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26784" y="5456099"/>
            <a:ext cx="7245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itchFamily="34" charset="0"/>
                <a:ea typeface="Malgun Gothic Semilight" pitchFamily="34" charset="-128"/>
                <a:cs typeface="Malgun Gothic Semilight" pitchFamily="34" charset="-128"/>
              </a:rPr>
              <a:t>Nghỉ hè bố mẹ cho </a:t>
            </a:r>
            <a:r>
              <a:rPr lang="en-US" sz="3600" dirty="0" err="1">
                <a:latin typeface="Century Gothic" pitchFamily="34" charset="0"/>
                <a:ea typeface="Malgun Gothic Semilight" pitchFamily="34" charset="-128"/>
                <a:cs typeface="Malgun Gothic Semilight" pitchFamily="34" charset="-128"/>
              </a:rPr>
              <a:t>Hà</a:t>
            </a:r>
            <a:r>
              <a:rPr lang="en-US" sz="3600" dirty="0">
                <a:latin typeface="Century Gothic" pitchFamily="34" charset="0"/>
                <a:ea typeface="Malgun Gothic Semilight" pitchFamily="34" charset="-128"/>
                <a:cs typeface="Malgun Gothic Semilight" pitchFamily="34" charset="-128"/>
              </a:rPr>
              <a:t> </a:t>
            </a:r>
            <a:r>
              <a:rPr lang="en-US" sz="3600" dirty="0" err="1">
                <a:latin typeface="Century Gothic" pitchFamily="34" charset="0"/>
                <a:ea typeface="Malgun Gothic Semilight" pitchFamily="34" charset="-128"/>
                <a:cs typeface="Malgun Gothic Semilight" pitchFamily="34" charset="-128"/>
              </a:rPr>
              <a:t>về</a:t>
            </a:r>
            <a:r>
              <a:rPr lang="en-US" sz="3600" dirty="0">
                <a:latin typeface="Century Gothic" pitchFamily="34" charset="0"/>
                <a:ea typeface="Malgun Gothic Semilight" pitchFamily="34" charset="-128"/>
                <a:cs typeface="Malgun Gothic Semilight" pitchFamily="34" charset="-128"/>
              </a:rPr>
              <a:t> quê. Quê Hà là xứ sở của dừa.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162" y="439920"/>
            <a:ext cx="7387097" cy="4833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4454" y="5366166"/>
            <a:ext cx="461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0938" y="5919766"/>
            <a:ext cx="428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23"/>
          <p:cNvGrpSpPr>
            <a:grpSpLocks/>
          </p:cNvGrpSpPr>
          <p:nvPr/>
        </p:nvGrpSpPr>
        <p:grpSpPr bwMode="auto">
          <a:xfrm>
            <a:off x="2844800" y="6324600"/>
            <a:ext cx="6604000" cy="533400"/>
            <a:chOff x="1056" y="2208"/>
            <a:chExt cx="3648" cy="1014"/>
          </a:xfrm>
        </p:grpSpPr>
        <p:pic>
          <p:nvPicPr>
            <p:cNvPr id="4108" name="Picture 24" descr="flowers_20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25" descr="002-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208"/>
              <a:ext cx="3648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26" descr="flowers_20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27" descr="flowers_20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0" name="Picture 28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3600"/>
            <a:ext cx="13165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9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37888" y="5703888"/>
            <a:ext cx="9874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967716" y="998819"/>
            <a:ext cx="402378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latin typeface="Century Gothic" pitchFamily="34" charset="0"/>
                <a:cs typeface="Arial" charset="0"/>
              </a:rPr>
              <a:t>pha</a:t>
            </a:r>
            <a:r>
              <a:rPr lang="en-US" sz="5400" b="1" dirty="0">
                <a:latin typeface="Century Gothic" pitchFamily="34" charset="0"/>
                <a:cs typeface="Arial" charset="0"/>
              </a:rPr>
              <a:t> </a:t>
            </a:r>
            <a:r>
              <a:rPr lang="en-US" sz="5400" b="1" dirty="0" err="1">
                <a:latin typeface="Century Gothic" pitchFamily="34" charset="0"/>
                <a:cs typeface="Arial" charset="0"/>
              </a:rPr>
              <a:t>trà</a:t>
            </a:r>
            <a:endParaRPr lang="en-US" sz="5400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388608" y="997232"/>
            <a:ext cx="402378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latin typeface="Century Gothic" pitchFamily="34" charset="0"/>
                <a:cs typeface="Arial" charset="0"/>
              </a:rPr>
              <a:t>quê</a:t>
            </a:r>
            <a:r>
              <a:rPr lang="en-US" sz="5400" b="1" dirty="0">
                <a:latin typeface="Century Gothic" pitchFamily="34" charset="0"/>
                <a:cs typeface="Arial" charset="0"/>
              </a:rPr>
              <a:t> </a:t>
            </a:r>
            <a:r>
              <a:rPr lang="en-US" sz="5400" b="1" dirty="0" err="1">
                <a:latin typeface="Century Gothic" pitchFamily="34" charset="0"/>
                <a:cs typeface="Arial" charset="0"/>
              </a:rPr>
              <a:t>nhà</a:t>
            </a:r>
            <a:endParaRPr lang="en-US" sz="5400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1157563" y="3704270"/>
            <a:ext cx="4023784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latin typeface="Century Gothic" pitchFamily="34" charset="0"/>
                <a:cs typeface="Arial" charset="0"/>
              </a:rPr>
              <a:t>phố</a:t>
            </a:r>
            <a:r>
              <a:rPr lang="en-US" sz="5400" b="1" dirty="0">
                <a:latin typeface="Century Gothic" pitchFamily="34" charset="0"/>
                <a:cs typeface="Arial" charset="0"/>
              </a:rPr>
              <a:t> </a:t>
            </a:r>
            <a:r>
              <a:rPr lang="en-US" sz="5400" b="1" dirty="0" err="1">
                <a:latin typeface="Century Gothic" pitchFamily="34" charset="0"/>
                <a:cs typeface="Arial" charset="0"/>
              </a:rPr>
              <a:t>cỗ</a:t>
            </a:r>
            <a:endParaRPr lang="en-US" sz="5400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388608" y="3704270"/>
            <a:ext cx="4023784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latin typeface="Century Gothic" pitchFamily="34" charset="0"/>
                <a:cs typeface="Arial" charset="0"/>
              </a:rPr>
              <a:t>quả</a:t>
            </a:r>
            <a:r>
              <a:rPr lang="en-US" sz="5400" b="1" dirty="0">
                <a:latin typeface="Century Gothic" pitchFamily="34" charset="0"/>
                <a:cs typeface="Arial" charset="0"/>
              </a:rPr>
              <a:t> </a:t>
            </a:r>
            <a:r>
              <a:rPr lang="en-US" sz="5400" b="1" dirty="0" err="1">
                <a:latin typeface="Century Gothic" pitchFamily="34" charset="0"/>
                <a:cs typeface="Arial" charset="0"/>
              </a:rPr>
              <a:t>khế</a:t>
            </a:r>
            <a:endParaRPr lang="en-US" sz="5400" b="1" dirty="0"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6215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5324" y="491397"/>
            <a:ext cx="6439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a typeface="Arial-Rounded" panose="020B0500000000000000" pitchFamily="34" charset="0"/>
                <a:cs typeface="Arial-Rounded" panose="020B0500000000000000" pitchFamily="34" charset="0"/>
              </a:rPr>
              <a:t>Thành phố </a:t>
            </a:r>
            <a:r>
              <a:rPr lang="en-US" sz="4400" b="1">
                <a:ea typeface="Arial-Rounded" panose="020B0500000000000000" pitchFamily="34" charset="0"/>
                <a:cs typeface="Arial-Rounded" panose="020B0500000000000000" pitchFamily="34" charset="0"/>
              </a:rPr>
              <a:t>và nông thôn</a:t>
            </a:r>
            <a:r>
              <a:rPr lang="en-US" sz="4400" b="1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789" y="1295112"/>
            <a:ext cx="8222863" cy="53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35" y="1224502"/>
            <a:ext cx="7991254" cy="4885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35" y="1532964"/>
            <a:ext cx="7971863" cy="4312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6363" y="5663332"/>
            <a:ext cx="2968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Hà vẽ xe đạp</a:t>
            </a:r>
            <a:r>
              <a:rPr lang="en-US" sz="4000" dirty="0">
                <a:latin typeface="Quicksand Medium" panose="00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57" y="987776"/>
            <a:ext cx="8160233" cy="4919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0171" y="5663966"/>
            <a:ext cx="32516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Hà </a:t>
            </a:r>
            <a:r>
              <a:rPr lang="en-US" sz="4400" dirty="0">
                <a:solidFill>
                  <a:srgbClr val="C00000"/>
                </a:solidFill>
              </a:rPr>
              <a:t>v</a:t>
            </a:r>
            <a:r>
              <a:rPr lang="en-US" sz="4400" dirty="0"/>
              <a:t>ẽ </a:t>
            </a:r>
            <a:r>
              <a:rPr lang="en-US" sz="4400" dirty="0">
                <a:solidFill>
                  <a:srgbClr val="C00000"/>
                </a:solidFill>
              </a:rPr>
              <a:t>x</a:t>
            </a:r>
            <a:r>
              <a:rPr lang="en-US" sz="4400" dirty="0"/>
              <a:t>e đạp.</a:t>
            </a:r>
          </a:p>
        </p:txBody>
      </p: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396837" y="810736"/>
            <a:ext cx="805514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US" sz="8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 27: </a:t>
            </a:r>
            <a:r>
              <a:rPr lang="en-US" sz="9600" b="1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 v  X x</a:t>
            </a:r>
            <a:endParaRPr sz="9600" b="1" dirty="0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3" name="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5024" y="5580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3" name="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5024" y="5625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913670"/>
              </p:ext>
            </p:extLst>
          </p:nvPr>
        </p:nvGraphicFramePr>
        <p:xfrm>
          <a:off x="2160793" y="2826499"/>
          <a:ext cx="2859062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862814"/>
            <a:ext cx="2859062" cy="9723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endParaRPr lang="en-US" sz="6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782517"/>
              </p:ext>
            </p:extLst>
          </p:nvPr>
        </p:nvGraphicFramePr>
        <p:xfrm>
          <a:off x="6924949" y="2858947"/>
          <a:ext cx="2859062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862814"/>
            <a:ext cx="2859062" cy="8332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endParaRPr lang="en-US" sz="6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7693" y="5215179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entury Gothic" pitchFamily="34" charset="0"/>
                <a:cs typeface="Times New Roman" pitchFamily="18" charset="0"/>
              </a:rPr>
              <a:t>võ</a:t>
            </a:r>
            <a:endParaRPr lang="en-US" b="1" dirty="0"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5599" y="5022744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entury Gothic" pitchFamily="34" charset="0"/>
                <a:cs typeface="Times New Roman" pitchFamily="18" charset="0"/>
              </a:rPr>
              <a:t>xưa</a:t>
            </a:r>
            <a:endParaRPr lang="en-US" b="1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81073" y="5077266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entury Gothic" pitchFamily="34" charset="0"/>
                <a:cs typeface="Times New Roman" pitchFamily="18" charset="0"/>
              </a:rPr>
              <a:t>xứ</a:t>
            </a:r>
            <a:endParaRPr lang="en-US" b="1" dirty="0"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8596" y="4995623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entury Gothic" pitchFamily="34" charset="0"/>
                <a:cs typeface="Times New Roman" pitchFamily="18" charset="0"/>
              </a:rPr>
              <a:t>xỉa</a:t>
            </a:r>
            <a:endParaRPr lang="en-US" b="1" dirty="0"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5240" y="5077267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entury Gothic" pitchFamily="34" charset="0"/>
                <a:cs typeface="Times New Roman" pitchFamily="18" charset="0"/>
              </a:rPr>
              <a:t>vua</a:t>
            </a:r>
            <a:endParaRPr lang="en-US" b="1" dirty="0"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07" y="5173478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entury Gothic" pitchFamily="34" charset="0"/>
                <a:cs typeface="Times New Roman" pitchFamily="18" charset="0"/>
              </a:rPr>
              <a:t>vở</a:t>
            </a:r>
            <a:endParaRPr lang="en-US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1040</TotalTime>
  <Words>108</Words>
  <Application>Microsoft Office PowerPoint</Application>
  <PresentationFormat>Widescreen</PresentationFormat>
  <Paragraphs>39</Paragraphs>
  <Slides>20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Century Gothic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Bài 27: V v  X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ADMIN</cp:lastModifiedBy>
  <cp:revision>99</cp:revision>
  <dcterms:created xsi:type="dcterms:W3CDTF">2020-05-19T07:29:54Z</dcterms:created>
  <dcterms:modified xsi:type="dcterms:W3CDTF">2025-05-03T18:03:47Z</dcterms:modified>
</cp:coreProperties>
</file>