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27" r:id="rId3"/>
    <p:sldId id="443" r:id="rId4"/>
    <p:sldId id="440" r:id="rId5"/>
    <p:sldId id="441" r:id="rId6"/>
    <p:sldId id="444" r:id="rId7"/>
    <p:sldId id="445" r:id="rId8"/>
    <p:sldId id="446" r:id="rId9"/>
    <p:sldId id="447"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FE3F9"/>
    <a:srgbClr val="BFF9F9"/>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0" d="100"/>
          <a:sy n="50" d="100"/>
        </p:scale>
        <p:origin x="762"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65416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SÔNG HƯƠNG (T3</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492" y="5272441"/>
            <a:ext cx="4062487" cy="289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822019" y="1182690"/>
            <a:ext cx="6183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22" name="Group 21"/>
          <p:cNvGrpSpPr/>
          <p:nvPr/>
        </p:nvGrpSpPr>
        <p:grpSpPr>
          <a:xfrm>
            <a:off x="10330625" y="2862294"/>
            <a:ext cx="2148131" cy="2712606"/>
            <a:chOff x="990600" y="2621280"/>
            <a:chExt cx="2438400" cy="3011385"/>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4" name="TextBox 23"/>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6" name="Group 25"/>
          <p:cNvGrpSpPr/>
          <p:nvPr/>
        </p:nvGrpSpPr>
        <p:grpSpPr>
          <a:xfrm>
            <a:off x="13240401" y="2834641"/>
            <a:ext cx="2148131" cy="2712606"/>
            <a:chOff x="990600" y="2621280"/>
            <a:chExt cx="2438400" cy="3011385"/>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8" name="TextBox 27"/>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9" name="Group 28"/>
          <p:cNvGrpSpPr/>
          <p:nvPr/>
        </p:nvGrpSpPr>
        <p:grpSpPr>
          <a:xfrm>
            <a:off x="10330624" y="5961669"/>
            <a:ext cx="2148131" cy="2712606"/>
            <a:chOff x="990600" y="2621280"/>
            <a:chExt cx="2438400" cy="3011385"/>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1" name="TextBox 30"/>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32" name="Group 31"/>
          <p:cNvGrpSpPr/>
          <p:nvPr/>
        </p:nvGrpSpPr>
        <p:grpSpPr>
          <a:xfrm>
            <a:off x="13240400" y="5943601"/>
            <a:ext cx="2148131" cy="2712606"/>
            <a:chOff x="990600" y="2621280"/>
            <a:chExt cx="2438400" cy="3011385"/>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4" name="TextBox 33"/>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35" name="Rectangle 34"/>
          <p:cNvSpPr/>
          <p:nvPr/>
        </p:nvSpPr>
        <p:spPr>
          <a:xfrm>
            <a:off x="1280319" y="3223129"/>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l hay n</a:t>
            </a:r>
          </a:p>
          <a:p>
            <a:pPr algn="ctr"/>
            <a:r>
              <a:rPr lang="nl-NL" sz="4000" b="1">
                <a:solidFill>
                  <a:srgbClr val="0000CC"/>
                </a:solidFill>
                <a:latin typeface="Times New Roman" panose="02020603050405020304" pitchFamily="18" charset="0"/>
                <a:cs typeface="Times New Roman" panose="02020603050405020304" pitchFamily="18" charset="0"/>
              </a:rPr>
              <a:t>....a ....iệt</a:t>
            </a:r>
            <a:endParaRPr lang="vi-VN" sz="4000" b="1" dirty="0">
              <a:solidFill>
                <a:srgbClr val="0000CC"/>
              </a:solidFill>
              <a:latin typeface="Times New Roman" pitchFamily="18" charset="0"/>
              <a:cs typeface="Times New Roman" pitchFamily="18" charset="0"/>
            </a:endParaRPr>
          </a:p>
        </p:txBody>
      </p:sp>
      <p:sp>
        <p:nvSpPr>
          <p:cNvPr id="36" name="Rectangle 35"/>
          <p:cNvSpPr/>
          <p:nvPr/>
        </p:nvSpPr>
        <p:spPr>
          <a:xfrm>
            <a:off x="1974766" y="3834048"/>
            <a:ext cx="1712900"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l      l</a:t>
            </a:r>
            <a:endParaRPr lang="vi-VN" sz="4000" b="1" dirty="0">
              <a:solidFill>
                <a:srgbClr val="FF0000"/>
              </a:solidFill>
              <a:latin typeface="Times New Roman" pitchFamily="18" charset="0"/>
              <a:cs typeface="Times New Roman" pitchFamily="18" charset="0"/>
            </a:endParaRPr>
          </a:p>
        </p:txBody>
      </p:sp>
      <p:sp>
        <p:nvSpPr>
          <p:cNvPr id="37" name="Rectangle 36"/>
          <p:cNvSpPr/>
          <p:nvPr/>
        </p:nvSpPr>
        <p:spPr>
          <a:xfrm>
            <a:off x="5090894" y="3250862"/>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l hay n</a:t>
            </a:r>
          </a:p>
          <a:p>
            <a:pPr algn="ctr"/>
            <a:r>
              <a:rPr lang="nl-NL" sz="4000" b="1">
                <a:solidFill>
                  <a:srgbClr val="0000CC"/>
                </a:solidFill>
                <a:latin typeface="Times New Roman" panose="02020603050405020304" pitchFamily="18" charset="0"/>
                <a:cs typeface="Times New Roman" panose="02020603050405020304" pitchFamily="18" charset="0"/>
              </a:rPr>
              <a:t>béo .....úc</a:t>
            </a:r>
            <a:endParaRPr lang="vi-VN" sz="4000" b="1" dirty="0">
              <a:solidFill>
                <a:srgbClr val="0000CC"/>
              </a:solidFill>
              <a:latin typeface="Times New Roman" pitchFamily="18" charset="0"/>
              <a:cs typeface="Times New Roman" pitchFamily="18" charset="0"/>
            </a:endParaRPr>
          </a:p>
        </p:txBody>
      </p:sp>
      <p:sp>
        <p:nvSpPr>
          <p:cNvPr id="38" name="Rectangle 37"/>
          <p:cNvSpPr/>
          <p:nvPr/>
        </p:nvSpPr>
        <p:spPr>
          <a:xfrm>
            <a:off x="6893877" y="3848729"/>
            <a:ext cx="426722"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n</a:t>
            </a:r>
            <a:endParaRPr lang="vi-VN" sz="4000" b="1" dirty="0">
              <a:solidFill>
                <a:srgbClr val="FF0000"/>
              </a:solidFill>
              <a:latin typeface="Times New Roman" pitchFamily="18" charset="0"/>
              <a:cs typeface="Times New Roman" pitchFamily="18" charset="0"/>
            </a:endParaRPr>
          </a:p>
        </p:txBody>
      </p:sp>
      <p:sp>
        <p:nvSpPr>
          <p:cNvPr id="39" name="Rectangle 38"/>
          <p:cNvSpPr/>
          <p:nvPr/>
        </p:nvSpPr>
        <p:spPr>
          <a:xfrm>
            <a:off x="1280319" y="6040228"/>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ch hay tr</a:t>
            </a:r>
          </a:p>
          <a:p>
            <a:pPr algn="ctr"/>
            <a:r>
              <a:rPr lang="nl-NL" sz="4000" b="1">
                <a:solidFill>
                  <a:srgbClr val="0000CC"/>
                </a:solidFill>
                <a:latin typeface="Times New Roman" panose="02020603050405020304" pitchFamily="18" charset="0"/>
                <a:cs typeface="Times New Roman" panose="02020603050405020304" pitchFamily="18" charset="0"/>
              </a:rPr>
              <a:t>....ắng lốp</a:t>
            </a:r>
            <a:endParaRPr lang="vi-VN" sz="4000" b="1" dirty="0">
              <a:solidFill>
                <a:srgbClr val="0000CC"/>
              </a:solidFill>
              <a:latin typeface="Times New Roman" pitchFamily="18" charset="0"/>
              <a:cs typeface="Times New Roman" pitchFamily="18" charset="0"/>
            </a:endParaRPr>
          </a:p>
        </p:txBody>
      </p:sp>
      <p:sp>
        <p:nvSpPr>
          <p:cNvPr id="40" name="Rectangle 39"/>
          <p:cNvSpPr/>
          <p:nvPr/>
        </p:nvSpPr>
        <p:spPr>
          <a:xfrm>
            <a:off x="1940719" y="6624900"/>
            <a:ext cx="578547"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tr</a:t>
            </a:r>
            <a:endParaRPr lang="vi-VN" sz="4000" b="1" dirty="0">
              <a:solidFill>
                <a:srgbClr val="FF0000"/>
              </a:solidFill>
              <a:latin typeface="Times New Roman" pitchFamily="18" charset="0"/>
              <a:cs typeface="Times New Roman" pitchFamily="18" charset="0"/>
            </a:endParaRPr>
          </a:p>
        </p:txBody>
      </p:sp>
      <p:sp>
        <p:nvSpPr>
          <p:cNvPr id="41" name="Rectangle 40"/>
          <p:cNvSpPr/>
          <p:nvPr/>
        </p:nvSpPr>
        <p:spPr>
          <a:xfrm>
            <a:off x="5090894" y="6067961"/>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x hay s</a:t>
            </a:r>
          </a:p>
          <a:p>
            <a:pPr algn="ctr"/>
            <a:r>
              <a:rPr lang="nl-NL" sz="4000" b="1">
                <a:solidFill>
                  <a:srgbClr val="0000CC"/>
                </a:solidFill>
                <a:latin typeface="Times New Roman" panose="02020603050405020304" pitchFamily="18" charset="0"/>
                <a:cs typeface="Times New Roman" panose="02020603050405020304" pitchFamily="18" charset="0"/>
              </a:rPr>
              <a:t>...anh  ánh</a:t>
            </a:r>
            <a:endParaRPr lang="vi-VN" sz="4000" b="1" dirty="0">
              <a:solidFill>
                <a:srgbClr val="0000CC"/>
              </a:solidFill>
              <a:latin typeface="Times New Roman" pitchFamily="18" charset="0"/>
              <a:cs typeface="Times New Roman" pitchFamily="18" charset="0"/>
            </a:endParaRPr>
          </a:p>
        </p:txBody>
      </p:sp>
      <p:sp>
        <p:nvSpPr>
          <p:cNvPr id="42" name="Rectangle 41"/>
          <p:cNvSpPr/>
          <p:nvPr/>
        </p:nvSpPr>
        <p:spPr>
          <a:xfrm>
            <a:off x="5699919" y="6658114"/>
            <a:ext cx="336695"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x</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nextCondLst>
                <p:cond evt="onClick" delay="0">
                  <p:tgtEl>
                    <p:spTgt spid="41"/>
                  </p:tgtEl>
                </p:cond>
              </p:nextCondLst>
            </p:seq>
          </p:childTnLst>
        </p:cTn>
      </p:par>
    </p:tnLst>
    <p:bldLst>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grpSp>
        <p:nvGrpSpPr>
          <p:cNvPr id="13" name="Group 12"/>
          <p:cNvGrpSpPr/>
          <p:nvPr/>
        </p:nvGrpSpPr>
        <p:grpSpPr>
          <a:xfrm>
            <a:off x="1478598" y="2286000"/>
            <a:ext cx="120396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Nghe</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Viết</a:t>
              </a:r>
              <a:r>
                <a:rPr lang="en-US" sz="3600" b="1" dirty="0">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	Chợ Hòn Gai</a:t>
              </a:r>
              <a:r>
                <a:rPr lang="en-US" sz="3600" b="1" dirty="0">
                  <a:solidFill>
                    <a:srgbClr val="FF0066"/>
                  </a:solidFill>
                  <a:latin typeface="Times New Roman" pitchFamily="18" charset="0"/>
                  <a:cs typeface="Times New Roman" pitchFamily="18" charset="0"/>
                </a:rPr>
                <a:t>		</a:t>
              </a:r>
            </a:p>
          </p:txBody>
        </p:sp>
        <p:cxnSp>
          <p:nvCxnSpPr>
            <p:cNvPr id="21" name="Straight Connector 20"/>
            <p:cNvCxnSpPr/>
            <p:nvPr/>
          </p:nvCxnSpPr>
          <p:spPr>
            <a:xfrm>
              <a:off x="1543397" y="2498264"/>
              <a:ext cx="8790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78597" y="3505200"/>
            <a:ext cx="13593921" cy="4185761"/>
          </a:xfrm>
          <a:prstGeom prst="rect">
            <a:avLst/>
          </a:prstGeom>
        </p:spPr>
        <p:txBody>
          <a:bodyPr wrap="square">
            <a:spAutoFit/>
          </a:bodyPr>
          <a:lstStyle/>
          <a:p>
            <a:pPr indent="625475" algn="just"/>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Chợ Hòn Gai buổi sáng la liệt tôm cá… Những con cá </a:t>
            </a:r>
            <a:r>
              <a:rPr lang="en-US" sz="3800" b="1">
                <a:solidFill>
                  <a:srgbClr val="0000CC"/>
                </a:solidFill>
                <a:latin typeface="Times New Roman" pitchFamily="18" charset="0"/>
                <a:cs typeface="Times New Roman" pitchFamily="18" charset="0"/>
              </a:rPr>
              <a:t>chim mình dẹt như hình con chim lúc sải cánh bay, thịt ngon vào loại nhất nhì. </a:t>
            </a:r>
            <a:r>
              <a:rPr lang="vi-VN" sz="3800" b="1">
                <a:solidFill>
                  <a:srgbClr val="0000CC"/>
                </a:solidFill>
                <a:latin typeface="Times New Roman" pitchFamily="18" charset="0"/>
                <a:cs typeface="Times New Roman" pitchFamily="18" charset="0"/>
              </a:rPr>
              <a:t>Những con cá nhụ béo núc, trắng lốp, bóng mượt như được quét một lớp mỡ ngoài vảy. Những con tôm he tròn, thịt căng lên từng ngấn như cổ tay trẻ lên ba, da xanh ánh, h</a:t>
            </a:r>
            <a:r>
              <a:rPr lang="en-US" sz="3800" b="1">
                <a:solidFill>
                  <a:srgbClr val="0000CC"/>
                </a:solidFill>
                <a:latin typeface="Times New Roman" pitchFamily="18" charset="0"/>
                <a:cs typeface="Times New Roman" pitchFamily="18" charset="0"/>
              </a:rPr>
              <a:t>à</a:t>
            </a:r>
            <a:r>
              <a:rPr lang="vi-VN" sz="3800" b="1">
                <a:solidFill>
                  <a:srgbClr val="0000CC"/>
                </a:solidFill>
                <a:latin typeface="Times New Roman" pitchFamily="18" charset="0"/>
                <a:cs typeface="Times New Roman" pitchFamily="18" charset="0"/>
              </a:rPr>
              <a:t>ng chân choi choi như muốn bơi.</a:t>
            </a:r>
            <a:endParaRPr lang="en-US" sz="3800" b="1">
              <a:solidFill>
                <a:srgbClr val="0000CC"/>
              </a:solidFill>
              <a:latin typeface="Times New Roman" pitchFamily="18" charset="0"/>
              <a:cs typeface="Times New Roman" pitchFamily="18" charset="0"/>
            </a:endParaRPr>
          </a:p>
          <a:p>
            <a:pPr indent="625475" algn="r"/>
            <a:r>
              <a:rPr lang="en-US" sz="3800" b="1">
                <a:solidFill>
                  <a:srgbClr val="0000CC"/>
                </a:solidFill>
                <a:latin typeface="Times New Roman" pitchFamily="18" charset="0"/>
                <a:cs typeface="Times New Roman" pitchFamily="18" charset="0"/>
              </a:rPr>
              <a:t>(Thi Sảnh)</a:t>
            </a:r>
          </a:p>
        </p:txBody>
      </p:sp>
    </p:spTree>
    <p:extLst>
      <p:ext uri="{BB962C8B-B14F-4D97-AF65-F5344CB8AC3E}">
        <p14:creationId xmlns:p14="http://schemas.microsoft.com/office/powerpoint/2010/main" val="2927506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93346" y="3025914"/>
            <a:ext cx="13607773" cy="707886"/>
          </a:xfrm>
          <a:prstGeom prst="rect">
            <a:avLst/>
          </a:prstGeom>
        </p:spPr>
        <p:txBody>
          <a:bodyPr wrap="square">
            <a:spAutoFit/>
          </a:bodyPr>
          <a:lstStyle/>
          <a:p>
            <a:r>
              <a:rPr lang="nl-NL" sz="4000" b="1">
                <a:solidFill>
                  <a:srgbClr val="0000CC"/>
                </a:solidFill>
                <a:latin typeface="Times New Roman" panose="02020603050405020304" pitchFamily="18" charset="0"/>
                <a:cs typeface="Times New Roman" panose="02020603050405020304" pitchFamily="18" charset="0"/>
              </a:rPr>
              <a:t>La liệt, mình dẹt, sải cánh, béo núc, trắng lốp, xanh ánh  </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93346" y="5334000"/>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813073801"/>
              </p:ext>
            </p:extLst>
          </p:nvPr>
        </p:nvGraphicFramePr>
        <p:xfrm>
          <a:off x="9374252" y="3865081"/>
          <a:ext cx="4302747" cy="5050319"/>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tblGrid>
              <a:tr h="737399">
                <a:tc>
                  <a:txBody>
                    <a:bodyPr/>
                    <a:lstStyle/>
                    <a:p>
                      <a:pPr algn="ctr"/>
                      <a:r>
                        <a:rPr lang="en-US">
                          <a:solidFill>
                            <a:srgbClr val="FF0066"/>
                          </a:solidFill>
                        </a:rPr>
                        <a:t>Sửa</a:t>
                      </a:r>
                      <a:r>
                        <a:rPr lang="en-US" baseline="0">
                          <a:solidFill>
                            <a:srgbClr val="FF0066"/>
                          </a:solidFill>
                        </a:rPr>
                        <a:t> lại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0099054"/>
              </p:ext>
            </p:extLst>
          </p:nvPr>
        </p:nvGraphicFramePr>
        <p:xfrm>
          <a:off x="768758" y="3657600"/>
          <a:ext cx="8605494" cy="5257800"/>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gridCol w="4302747">
                  <a:extLst>
                    <a:ext uri="{9D8B030D-6E8A-4147-A177-3AD203B41FA5}">
                      <a16:colId xmlns:a16="http://schemas.microsoft.com/office/drawing/2014/main" val="20001"/>
                    </a:ext>
                  </a:extLst>
                </a:gridCol>
              </a:tblGrid>
              <a:tr h="737399">
                <a:tc>
                  <a:txBody>
                    <a:bodyPr/>
                    <a:lstStyle/>
                    <a:p>
                      <a:pPr algn="ctr"/>
                      <a:r>
                        <a:rPr lang="en-US">
                          <a:solidFill>
                            <a:srgbClr val="FF0066"/>
                          </a:solidFill>
                        </a:rPr>
                        <a:t>Những</a:t>
                      </a:r>
                      <a:r>
                        <a:rPr lang="en-US" baseline="0">
                          <a:solidFill>
                            <a:srgbClr val="FF0066"/>
                          </a:solidFill>
                        </a:rPr>
                        <a:t> tên riêng </a:t>
                      </a:r>
                    </a:p>
                    <a:p>
                      <a:pPr algn="ctr"/>
                      <a:r>
                        <a:rPr lang="en-US" baseline="0">
                          <a:solidFill>
                            <a:srgbClr val="FF0066"/>
                          </a:solidFill>
                        </a:rPr>
                        <a:t>viết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pPr algn="ctr"/>
                      <a:r>
                        <a:rPr lang="en-US">
                          <a:solidFill>
                            <a:srgbClr val="FF0066"/>
                          </a:solidFill>
                        </a:rPr>
                        <a:t>Những</a:t>
                      </a:r>
                      <a:r>
                        <a:rPr lang="en-US" baseline="0">
                          <a:solidFill>
                            <a:srgbClr val="FF0066"/>
                          </a:solidFill>
                        </a:rPr>
                        <a:t> tên riêng </a:t>
                      </a:r>
                    </a:p>
                    <a:p>
                      <a:pPr algn="ctr"/>
                      <a:r>
                        <a:rPr lang="en-US" baseline="0">
                          <a:solidFill>
                            <a:srgbClr val="FF0066"/>
                          </a:solidFill>
                        </a:rPr>
                        <a:t>viết sai</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823119" y="2362200"/>
            <a:ext cx="14935199" cy="1261884"/>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1. Tìm những tên riêng viết đúng chính tả và sửa lại những tên riêng viết sai. </a:t>
            </a:r>
            <a:endParaRPr lang="vi-VN"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09919" y="3581400"/>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0" t="59602" r="80584" b="26296"/>
          <a:stretch/>
        </p:blipFill>
        <p:spPr bwMode="auto">
          <a:xfrm>
            <a:off x="11475565" y="3640761"/>
            <a:ext cx="1814685"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3468681" y="3640763"/>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0" t="59602" r="64896" b="26296"/>
          <a:stretch/>
        </p:blipFill>
        <p:spPr bwMode="auto">
          <a:xfrm>
            <a:off x="9586659" y="6019800"/>
            <a:ext cx="1818907"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584131" y="60198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4" t="59602" r="49119" b="26296"/>
          <a:stretch/>
        </p:blipFill>
        <p:spPr bwMode="auto">
          <a:xfrm>
            <a:off x="13527231" y="6019800"/>
            <a:ext cx="1850088"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493517" y="4800600"/>
            <a:ext cx="1789674" cy="1865679"/>
            <a:chOff x="9586659" y="522272"/>
            <a:chExt cx="1789674" cy="1865679"/>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86659" y="522272"/>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76444" y="1430836"/>
              <a:ext cx="1377300" cy="430887"/>
            </a:xfrm>
            <a:prstGeom prst="rect">
              <a:avLst/>
            </a:prstGeom>
            <a:solidFill>
              <a:schemeClr val="bg1"/>
            </a:solidFill>
          </p:spPr>
          <p:txBody>
            <a:bodyPr wrap="none" rtlCol="0">
              <a:spAutoFit/>
            </a:bodyPr>
            <a:lstStyle/>
            <a:p>
              <a:r>
                <a:rPr lang="en-US" sz="2200"/>
                <a:t>Hà Giang</a:t>
              </a:r>
            </a:p>
          </p:txBody>
        </p:sp>
      </p:grpSp>
      <p:grpSp>
        <p:nvGrpSpPr>
          <p:cNvPr id="7" name="Group 6"/>
          <p:cNvGrpSpPr/>
          <p:nvPr/>
        </p:nvGrpSpPr>
        <p:grpSpPr>
          <a:xfrm>
            <a:off x="11629208" y="4874629"/>
            <a:ext cx="1870875" cy="1865678"/>
            <a:chOff x="11645610" y="-136935"/>
            <a:chExt cx="1870875" cy="1865678"/>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1645610" y="-136935"/>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719719" y="712113"/>
              <a:ext cx="1582484" cy="430887"/>
            </a:xfrm>
            <a:prstGeom prst="rect">
              <a:avLst/>
            </a:prstGeom>
            <a:solidFill>
              <a:schemeClr val="bg1"/>
            </a:solidFill>
          </p:spPr>
          <p:txBody>
            <a:bodyPr wrap="none" rtlCol="0">
              <a:spAutoFit/>
            </a:bodyPr>
            <a:lstStyle/>
            <a:p>
              <a:r>
                <a:rPr lang="en-US" sz="2200"/>
                <a:t>Thanh Hoá</a:t>
              </a:r>
            </a:p>
          </p:txBody>
        </p:sp>
      </p:grpSp>
      <p:grpSp>
        <p:nvGrpSpPr>
          <p:cNvPr id="8" name="Group 7"/>
          <p:cNvGrpSpPr/>
          <p:nvPr/>
        </p:nvGrpSpPr>
        <p:grpSpPr>
          <a:xfrm>
            <a:off x="10503642" y="6764164"/>
            <a:ext cx="1860482" cy="1865679"/>
            <a:chOff x="11736531" y="1905000"/>
            <a:chExt cx="1860482" cy="1865679"/>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736531" y="19050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1897122" y="2777698"/>
              <a:ext cx="1580882" cy="430887"/>
            </a:xfrm>
            <a:prstGeom prst="rect">
              <a:avLst/>
            </a:prstGeom>
            <a:solidFill>
              <a:schemeClr val="bg1"/>
            </a:solidFill>
          </p:spPr>
          <p:txBody>
            <a:bodyPr wrap="none" rtlCol="0">
              <a:spAutoFit/>
            </a:bodyPr>
            <a:lstStyle/>
            <a:p>
              <a:r>
                <a:rPr lang="en-US" sz="2200"/>
                <a:t>Kiên Giang</a:t>
              </a:r>
            </a:p>
          </p:txBody>
        </p:sp>
      </p:gr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6.39626E-7 5.55556E-7 L -0.64986 0.13993 " pathEditMode="relative" rAng="0" ptsTypes="AA">
                                      <p:cBhvr>
                                        <p:cTn id="34" dur="2000" fill="hold"/>
                                        <p:tgtEl>
                                          <p:spTgt spid="23"/>
                                        </p:tgtEl>
                                        <p:attrNameLst>
                                          <p:attrName>ppt_x</p:attrName>
                                          <p:attrName>ppt_y</p:attrName>
                                        </p:attrNameLst>
                                      </p:cBhvr>
                                      <p:rCtr x="-32498" y="6997"/>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99376E-6 -2.5E-6 L -0.41703 -0.12031 " pathEditMode="relative" rAng="0" ptsTypes="AA">
                                      <p:cBhvr>
                                        <p:cTn id="38" dur="2000" fill="hold"/>
                                        <p:tgtEl>
                                          <p:spTgt spid="25"/>
                                        </p:tgtEl>
                                        <p:attrNameLst>
                                          <p:attrName>ppt_x</p:attrName>
                                          <p:attrName>ppt_y</p:attrName>
                                        </p:attrNameLst>
                                      </p:cBhvr>
                                      <p:rCtr x="-20856" y="-6024"/>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22933E-6 -2.5E-6 L -0.71158 0.08802 " pathEditMode="relative" rAng="0" ptsTypes="AA">
                                      <p:cBhvr>
                                        <p:cTn id="42" dur="2000" fill="hold"/>
                                        <p:tgtEl>
                                          <p:spTgt spid="27"/>
                                        </p:tgtEl>
                                        <p:attrNameLst>
                                          <p:attrName>ppt_x</p:attrName>
                                          <p:attrName>ppt_y</p:attrName>
                                        </p:attrNameLst>
                                      </p:cBhvr>
                                      <p:rCtr x="-35579" y="4392"/>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7.80031E-7 4.16667E-6 L -0.25692 0.14635 " pathEditMode="relative" rAng="0" ptsTypes="AA">
                                      <p:cBhvr>
                                        <p:cTn id="46" dur="2000" fill="hold"/>
                                        <p:tgtEl>
                                          <p:spTgt spid="2050"/>
                                        </p:tgtEl>
                                        <p:attrNameLst>
                                          <p:attrName>ppt_x</p:attrName>
                                          <p:attrName>ppt_y</p:attrName>
                                        </p:attrNameLst>
                                      </p:cBhvr>
                                      <p:rCtr x="-12851" y="7309"/>
                                    </p:animMotion>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1.88768E-6 5.55556E-7 L -0.38573 0.13993 " pathEditMode="relative" rAng="0" ptsTypes="AA">
                                      <p:cBhvr>
                                        <p:cTn id="50" dur="2000" fill="hold"/>
                                        <p:tgtEl>
                                          <p:spTgt spid="24"/>
                                        </p:tgtEl>
                                        <p:attrNameLst>
                                          <p:attrName>ppt_x</p:attrName>
                                          <p:attrName>ppt_y</p:attrName>
                                        </p:attrNameLst>
                                      </p:cBhvr>
                                      <p:rCtr x="-19286" y="6997"/>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3.24493E-6 -3.05556E-6 L -0.32488 0.08976 " pathEditMode="relative" rAng="0" ptsTypes="AA">
                                      <p:cBhvr>
                                        <p:cTn id="54" dur="2000" fill="hold"/>
                                        <p:tgtEl>
                                          <p:spTgt spid="26"/>
                                        </p:tgtEl>
                                        <p:attrNameLst>
                                          <p:attrName>ppt_x</p:attrName>
                                          <p:attrName>ppt_y</p:attrName>
                                        </p:attrNameLst>
                                      </p:cBhvr>
                                      <p:rCtr x="-16244" y="4479"/>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 t="24496" r="47474" b="36462"/>
          <a:stretch/>
        </p:blipFill>
        <p:spPr bwMode="auto">
          <a:xfrm>
            <a:off x="1693354" y="3052008"/>
            <a:ext cx="1302518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676328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 t="24496" r="84644" b="56714"/>
          <a:stretch/>
        </p:blipFill>
        <p:spPr bwMode="auto">
          <a:xfrm>
            <a:off x="1992195" y="3162300"/>
            <a:ext cx="3481505" cy="271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6" t="27750" r="61024" b="61610"/>
          <a:stretch/>
        </p:blipFill>
        <p:spPr bwMode="auto">
          <a:xfrm>
            <a:off x="5473699" y="3632200"/>
            <a:ext cx="6064641"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512170" y="60198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PHÚ THỌ</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480786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64" t="33614" r="47474" b="47657"/>
          <a:stretch/>
        </p:blipFill>
        <p:spPr bwMode="auto">
          <a:xfrm>
            <a:off x="9838202" y="3429000"/>
            <a:ext cx="358478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
        <p:nvSpPr>
          <p:cNvPr id="22" name="Rectangle 21"/>
          <p:cNvSpPr/>
          <p:nvPr/>
        </p:nvSpPr>
        <p:spPr>
          <a:xfrm>
            <a:off x="4330033" y="64770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NGHỆ AN</a:t>
            </a:r>
            <a:endParaRPr lang="vi-VN" sz="3800" b="1" dirty="0">
              <a:solidFill>
                <a:srgbClr val="0000CC"/>
              </a:solidFill>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38713" r="61436" b="50647"/>
          <a:stretch/>
        </p:blipFill>
        <p:spPr bwMode="auto">
          <a:xfrm>
            <a:off x="3833636" y="4114800"/>
            <a:ext cx="58632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95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 t="44869" r="84321" b="36462"/>
          <a:stretch/>
        </p:blipFill>
        <p:spPr bwMode="auto">
          <a:xfrm>
            <a:off x="1693354" y="3886200"/>
            <a:ext cx="3441701" cy="26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78" t="49705" r="61436" b="39567"/>
          <a:stretch/>
        </p:blipFill>
        <p:spPr bwMode="auto">
          <a:xfrm>
            <a:off x="5699919" y="4267200"/>
            <a:ext cx="585056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330033" y="64770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KHÁNH HOÀ</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560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9665</TotalTime>
  <Words>496</Words>
  <Application>Microsoft Office PowerPoint</Application>
  <PresentationFormat>Tùy chỉnh</PresentationFormat>
  <Paragraphs>78</Paragraphs>
  <Slides>10</Slides>
  <Notes>1</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10</vt:i4>
      </vt:variant>
    </vt:vector>
  </HeadingPairs>
  <TitlesOfParts>
    <vt:vector size="14" baseType="lpstr">
      <vt:lpstr>Arial</vt:lpstr>
      <vt:lpstr>Times New Roman</vt:lpstr>
      <vt:lpstr>VNI-Avo</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1089</cp:revision>
  <dcterms:created xsi:type="dcterms:W3CDTF">2008-09-09T22:52:10Z</dcterms:created>
  <dcterms:modified xsi:type="dcterms:W3CDTF">2025-05-05T01:49:54Z</dcterms:modified>
</cp:coreProperties>
</file>