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3" r:id="rId3"/>
  </p:sldMasterIdLst>
  <p:notesMasterIdLst>
    <p:notesMasterId r:id="rId24"/>
  </p:notesMasterIdLst>
  <p:sldIdLst>
    <p:sldId id="257" r:id="rId4"/>
    <p:sldId id="279" r:id="rId5"/>
    <p:sldId id="341" r:id="rId6"/>
    <p:sldId id="298" r:id="rId7"/>
    <p:sldId id="337" r:id="rId8"/>
    <p:sldId id="340" r:id="rId9"/>
    <p:sldId id="338" r:id="rId10"/>
    <p:sldId id="258" r:id="rId11"/>
    <p:sldId id="259" r:id="rId12"/>
    <p:sldId id="343" r:id="rId13"/>
    <p:sldId id="262" r:id="rId14"/>
    <p:sldId id="349" r:id="rId15"/>
    <p:sldId id="351" r:id="rId16"/>
    <p:sldId id="281" r:id="rId17"/>
    <p:sldId id="311" r:id="rId18"/>
    <p:sldId id="332" r:id="rId19"/>
    <p:sldId id="333" r:id="rId20"/>
    <p:sldId id="334" r:id="rId21"/>
    <p:sldId id="33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3310-D2A2-441A-BCAC-56DBBDF66091}"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1B8D0-6EA4-413D-BFD9-43BC8C8505C4}" type="slidenum">
              <a:rPr lang="en-US" smtClean="0"/>
              <a:t>‹#›</a:t>
            </a:fld>
            <a:endParaRPr lang="en-US"/>
          </a:p>
        </p:txBody>
      </p:sp>
    </p:spTree>
    <p:extLst>
      <p:ext uri="{BB962C8B-B14F-4D97-AF65-F5344CB8AC3E}">
        <p14:creationId xmlns:p14="http://schemas.microsoft.com/office/powerpoint/2010/main" val="956738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sóc</a:t>
            </a:r>
            <a:r>
              <a:rPr lang="en-US" baseline="0" dirty="0"/>
              <a:t> </a:t>
            </a:r>
            <a:r>
              <a:rPr lang="en-US" baseline="0" dirty="0" err="1"/>
              <a:t>sẽ</a:t>
            </a:r>
            <a:r>
              <a:rPr lang="en-US" baseline="0" dirty="0"/>
              <a:t> </a:t>
            </a:r>
            <a:r>
              <a:rPr lang="en-US" baseline="0" dirty="0" err="1"/>
              <a:t>có</a:t>
            </a:r>
            <a:r>
              <a:rPr lang="en-US" baseline="0" dirty="0"/>
              <a:t> them </a:t>
            </a:r>
            <a:r>
              <a:rPr lang="en-US" baseline="0" dirty="0" err="1"/>
              <a:t>hạt</a:t>
            </a:r>
            <a:r>
              <a:rPr lang="en-US" baseline="0" dirty="0"/>
              <a:t> </a:t>
            </a:r>
            <a:r>
              <a:rPr lang="en-US" baseline="0" dirty="0" err="1"/>
              <a:t>dẻ</a:t>
            </a:r>
            <a:endParaRPr lang="en-US" baseline="0" dirty="0"/>
          </a:p>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00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32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25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264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256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3259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entury Schoolbook"/>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entury Schoolbook"/>
              <a:ea typeface="字魂59号-创粗黑" panose="00000500000000000000" pitchFamily="2" charset="-122"/>
              <a:cs typeface="+mn-cs"/>
            </a:endParaRPr>
          </a:p>
        </p:txBody>
      </p:sp>
    </p:spTree>
    <p:extLst>
      <p:ext uri="{BB962C8B-B14F-4D97-AF65-F5344CB8AC3E}">
        <p14:creationId xmlns:p14="http://schemas.microsoft.com/office/powerpoint/2010/main" val="61927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104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484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0342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286434253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023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7551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351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2952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16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749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04921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982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3179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696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4033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064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92531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49417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8544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3969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4239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7065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3601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457F9C79-7B06-41DE-8F42-FEAE112D2C3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05421" y="278296"/>
            <a:ext cx="1205512" cy="1205512"/>
          </a:xfrm>
          <a:prstGeom prst="rect">
            <a:avLst/>
          </a:prstGeom>
        </p:spPr>
      </p:pic>
    </p:spTree>
    <p:extLst>
      <p:ext uri="{BB962C8B-B14F-4D97-AF65-F5344CB8AC3E}">
        <p14:creationId xmlns:p14="http://schemas.microsoft.com/office/powerpoint/2010/main" val="222995735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a:extLst>
              <a:ext uri="{FF2B5EF4-FFF2-40B4-BE49-F238E27FC236}">
                <a16:creationId xmlns:a16="http://schemas.microsoft.com/office/drawing/2014/main" id="{327F6C3C-139C-42FC-974B-65505EF40E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id="{1B7E8656-C15C-4F2D-99FC-83EA23448D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id="{9E8EDDBF-1396-42D9-B23D-4E5249FA7B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id="{F202B30E-3381-46C1-8D82-FEA2F3CAC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8" name="Picture 7" descr="Shape&#10;&#10;Description automatically generated with medium confidence">
            <a:extLst>
              <a:ext uri="{FF2B5EF4-FFF2-40B4-BE49-F238E27FC236}">
                <a16:creationId xmlns:a16="http://schemas.microsoft.com/office/drawing/2014/main" id="{10AD989A-BDB3-417E-9F0C-6598330EFB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421" y="278296"/>
            <a:ext cx="1205512" cy="1205512"/>
          </a:xfrm>
          <a:prstGeom prst="rect">
            <a:avLst/>
          </a:prstGeom>
        </p:spPr>
      </p:pic>
    </p:spTree>
    <p:extLst>
      <p:ext uri="{BB962C8B-B14F-4D97-AF65-F5344CB8AC3E}">
        <p14:creationId xmlns:p14="http://schemas.microsoft.com/office/powerpoint/2010/main" val="568555097"/>
      </p:ext>
    </p:extLst>
  </p:cSld>
  <p:clrMap bg1="lt1" tx1="dk1" bg2="lt2" tx2="dk2" accent1="accent1" accent2="accent2" accent3="accent3" accent4="accent4" accent5="accent5" accent6="accent6" hlink="hlink" folHlink="folHlink"/>
  <p:sldLayoutIdLst>
    <p:sldLayoutId id="214748367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1" name="Picture 10">
            <a:extLst>
              <a:ext uri="{FF2B5EF4-FFF2-40B4-BE49-F238E27FC236}">
                <a16:creationId xmlns:a16="http://schemas.microsoft.com/office/drawing/2014/main" id="{8F15A20B-2222-46CE-9C08-3E3D35C1472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BEA3FB5-BDBC-4E8E-9B69-6BB17C114D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9188B70-F464-443C-9268-F330066C5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C8058EEC-3F73-460D-9CBA-74BC115BBD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77694745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xml"/><Relationship Id="rId3" Type="http://schemas.microsoft.com/office/2007/relationships/media" Target="../media/media4.mp3"/><Relationship Id="rId7" Type="http://schemas.openxmlformats.org/officeDocument/2006/relationships/image" Target="../media/image52.png"/><Relationship Id="rId12" Type="http://schemas.openxmlformats.org/officeDocument/2006/relationships/image" Target="../media/image5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g"/><Relationship Id="rId11" Type="http://schemas.openxmlformats.org/officeDocument/2006/relationships/image" Target="../media/image49.png"/><Relationship Id="rId5" Type="http://schemas.openxmlformats.org/officeDocument/2006/relationships/notesSlide" Target="../notesSlides/notesSlide10.xml"/><Relationship Id="rId10" Type="http://schemas.openxmlformats.org/officeDocument/2006/relationships/image" Target="../media/image55.png"/><Relationship Id="rId4" Type="http://schemas.openxmlformats.org/officeDocument/2006/relationships/slideLayout" Target="../slideLayouts/slideLayout12.xml"/><Relationship Id="rId9" Type="http://schemas.openxmlformats.org/officeDocument/2006/relationships/image" Target="../media/image54.png"/><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49.png"/><Relationship Id="rId3" Type="http://schemas.microsoft.com/office/2007/relationships/media" Target="../media/media4.mp3"/><Relationship Id="rId7" Type="http://schemas.openxmlformats.org/officeDocument/2006/relationships/image" Target="../media/image55.png"/><Relationship Id="rId12" Type="http://schemas.openxmlformats.org/officeDocument/2006/relationships/image" Target="../media/image5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g"/><Relationship Id="rId11" Type="http://schemas.openxmlformats.org/officeDocument/2006/relationships/image" Target="../media/image53.png"/><Relationship Id="rId5" Type="http://schemas.openxmlformats.org/officeDocument/2006/relationships/notesSlide" Target="../notesSlides/notesSlide11.xml"/><Relationship Id="rId10" Type="http://schemas.openxmlformats.org/officeDocument/2006/relationships/image" Target="../media/image52.png"/><Relationship Id="rId4" Type="http://schemas.openxmlformats.org/officeDocument/2006/relationships/slideLayout" Target="../slideLayouts/slideLayout12.xml"/><Relationship Id="rId9" Type="http://schemas.openxmlformats.org/officeDocument/2006/relationships/image" Target="../media/image57.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56.png"/><Relationship Id="rId3" Type="http://schemas.microsoft.com/office/2007/relationships/media" Target="../media/media4.mp3"/><Relationship Id="rId7" Type="http://schemas.openxmlformats.org/officeDocument/2006/relationships/image" Target="../media/image55.png"/><Relationship Id="rId12" Type="http://schemas.openxmlformats.org/officeDocument/2006/relationships/image" Target="../media/image4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1.jpg"/><Relationship Id="rId11" Type="http://schemas.openxmlformats.org/officeDocument/2006/relationships/image" Target="../media/image53.png"/><Relationship Id="rId5" Type="http://schemas.openxmlformats.org/officeDocument/2006/relationships/notesSlide" Target="../notesSlides/notesSlide12.xml"/><Relationship Id="rId10" Type="http://schemas.openxmlformats.org/officeDocument/2006/relationships/image" Target="../media/image52.png"/><Relationship Id="rId4" Type="http://schemas.openxmlformats.org/officeDocument/2006/relationships/slideLayout" Target="../slideLayouts/slideLayout12.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3.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3.png"/><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a:stretch/>
        </p:blipFill>
        <p:spPr>
          <a:xfrm>
            <a:off x="-1057" y="-297"/>
            <a:ext cx="12193057" cy="6858594"/>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6311432" y="4632856"/>
            <a:ext cx="2584928" cy="2127688"/>
          </a:xfrm>
          <a:prstGeom prst="rect">
            <a:avLst/>
          </a:prstGeom>
          <a:noFill/>
          <a:ln>
            <a:noFill/>
          </a:ln>
        </p:spPr>
      </p:pic>
      <p:pic>
        <p:nvPicPr>
          <p:cNvPr id="117" name="Google Shape;117;p5"/>
          <p:cNvPicPr preferRelativeResize="0"/>
          <p:nvPr/>
        </p:nvPicPr>
        <p:blipFill rotWithShape="1">
          <a:blip r:embed="rId5">
            <a:alphaModFix/>
          </a:blip>
          <a:srcRect/>
          <a:stretch/>
        </p:blipFill>
        <p:spPr>
          <a:xfrm>
            <a:off x="207702" y="4966414"/>
            <a:ext cx="1731414" cy="1018120"/>
          </a:xfrm>
          <a:prstGeom prst="rect">
            <a:avLst/>
          </a:prstGeom>
          <a:noFill/>
          <a:ln>
            <a:noFill/>
          </a:ln>
        </p:spPr>
      </p:pic>
      <p:pic>
        <p:nvPicPr>
          <p:cNvPr id="118" name="Google Shape;118;p5"/>
          <p:cNvPicPr preferRelativeResize="0"/>
          <p:nvPr/>
        </p:nvPicPr>
        <p:blipFill rotWithShape="1">
          <a:blip r:embed="rId6">
            <a:alphaModFix/>
          </a:blip>
          <a:srcRect/>
          <a:stretch/>
        </p:blipFill>
        <p:spPr>
          <a:xfrm>
            <a:off x="-529" y="5334845"/>
            <a:ext cx="12193057" cy="1524132"/>
          </a:xfrm>
          <a:prstGeom prst="rect">
            <a:avLst/>
          </a:prstGeom>
          <a:noFill/>
          <a:ln>
            <a:noFill/>
          </a:ln>
        </p:spPr>
      </p:pic>
      <p:pic>
        <p:nvPicPr>
          <p:cNvPr id="120" name="Google Shape;120;p5"/>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121" name="Google Shape;121;p5"/>
          <p:cNvPicPr preferRelativeResize="0"/>
          <p:nvPr/>
        </p:nvPicPr>
        <p:blipFill rotWithShape="1">
          <a:blip r:embed="rId8">
            <a:alphaModFix/>
          </a:blip>
          <a:srcRect/>
          <a:stretch/>
        </p:blipFill>
        <p:spPr>
          <a:xfrm>
            <a:off x="515481" y="1909780"/>
            <a:ext cx="1322947" cy="1420491"/>
          </a:xfrm>
          <a:prstGeom prst="rect">
            <a:avLst/>
          </a:prstGeom>
          <a:noFill/>
          <a:ln>
            <a:noFill/>
          </a:ln>
        </p:spPr>
      </p:pic>
      <p:pic>
        <p:nvPicPr>
          <p:cNvPr id="122" name="Google Shape;122;p5"/>
          <p:cNvPicPr preferRelativeResize="0"/>
          <p:nvPr/>
        </p:nvPicPr>
        <p:blipFill rotWithShape="1">
          <a:blip r:embed="rId9">
            <a:alphaModFix/>
          </a:blip>
          <a:srcRect l="14882" t="19368" r="21376" b="36863"/>
          <a:stretch/>
        </p:blipFill>
        <p:spPr>
          <a:xfrm>
            <a:off x="2870199" y="4627221"/>
            <a:ext cx="2716307" cy="1862479"/>
          </a:xfrm>
          <a:prstGeom prst="rect">
            <a:avLst/>
          </a:prstGeom>
          <a:noFill/>
          <a:ln>
            <a:noFill/>
          </a:ln>
        </p:spPr>
      </p:pic>
      <p:pic>
        <p:nvPicPr>
          <p:cNvPr id="123" name="Google Shape;123;p5"/>
          <p:cNvPicPr preferRelativeResize="0"/>
          <p:nvPr/>
        </p:nvPicPr>
        <p:blipFill rotWithShape="1">
          <a:blip r:embed="rId10">
            <a:alphaModFix/>
          </a:blip>
          <a:srcRect/>
          <a:stretch/>
        </p:blipFill>
        <p:spPr>
          <a:xfrm>
            <a:off x="10301754" y="3796045"/>
            <a:ext cx="2521628" cy="3653788"/>
          </a:xfrm>
          <a:prstGeom prst="rect">
            <a:avLst/>
          </a:prstGeom>
          <a:noFill/>
          <a:ln>
            <a:noFill/>
          </a:ln>
        </p:spPr>
      </p:pic>
      <p:pic>
        <p:nvPicPr>
          <p:cNvPr id="124" name="Google Shape;124;p5"/>
          <p:cNvPicPr preferRelativeResize="0"/>
          <p:nvPr/>
        </p:nvPicPr>
        <p:blipFill rotWithShape="1">
          <a:blip r:embed="rId11">
            <a:alphaModFix/>
          </a:blip>
          <a:srcRect/>
          <a:stretch/>
        </p:blipFill>
        <p:spPr>
          <a:xfrm>
            <a:off x="-529" y="5766261"/>
            <a:ext cx="12193057" cy="1091279"/>
          </a:xfrm>
          <a:prstGeom prst="rect">
            <a:avLst/>
          </a:prstGeom>
          <a:noFill/>
          <a:ln>
            <a:noFill/>
          </a:ln>
        </p:spPr>
      </p:pic>
      <p:pic>
        <p:nvPicPr>
          <p:cNvPr id="125" name="Google Shape;125;p5"/>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126" name="Google Shape;126;p5"/>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127" name="Google Shape;127;p5"/>
          <p:cNvPicPr preferRelativeResize="0"/>
          <p:nvPr/>
        </p:nvPicPr>
        <p:blipFill rotWithShape="1">
          <a:blip r:embed="rId14">
            <a:alphaModFix/>
          </a:blip>
          <a:srcRect/>
          <a:stretch/>
        </p:blipFill>
        <p:spPr>
          <a:xfrm>
            <a:off x="9576828" y="4419660"/>
            <a:ext cx="658425" cy="908383"/>
          </a:xfrm>
          <a:prstGeom prst="rect">
            <a:avLst/>
          </a:prstGeom>
          <a:noFill/>
          <a:ln>
            <a:noFill/>
          </a:ln>
        </p:spPr>
      </p:pic>
      <p:pic>
        <p:nvPicPr>
          <p:cNvPr id="128" name="Google Shape;128;p5"/>
          <p:cNvPicPr preferRelativeResize="0"/>
          <p:nvPr/>
        </p:nvPicPr>
        <p:blipFill rotWithShape="1">
          <a:blip r:embed="rId15">
            <a:alphaModFix/>
          </a:blip>
          <a:srcRect/>
          <a:stretch/>
        </p:blipFill>
        <p:spPr>
          <a:xfrm>
            <a:off x="2238212" y="4673662"/>
            <a:ext cx="664522" cy="908383"/>
          </a:xfrm>
          <a:prstGeom prst="rect">
            <a:avLst/>
          </a:prstGeom>
          <a:noFill/>
          <a:ln>
            <a:noFill/>
          </a:ln>
        </p:spPr>
      </p:pic>
      <p:sp>
        <p:nvSpPr>
          <p:cNvPr id="130" name="Google Shape;130;p5"/>
          <p:cNvSpPr txBox="1"/>
          <p:nvPr/>
        </p:nvSpPr>
        <p:spPr>
          <a:xfrm>
            <a:off x="1176954" y="958327"/>
            <a:ext cx="9859617" cy="42472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NHIỆT</a:t>
            </a:r>
            <a:r>
              <a:rPr kumimoji="0" lang="en-US" sz="3600" b="1" i="0" strike="noStrike" kern="0" cap="none" spc="0" normalizeH="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 LIỆT CHÀO MỪNG CÁC THẦY CÔ GIÁO ĐẾN DỰ GIỜ VÀ THĂM LỚP 3C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3600" b="1" kern="0" baseline="0" dirty="0">
                <a:solidFill>
                  <a:srgbClr val="FF0000"/>
                </a:solidFill>
                <a:latin typeface="Times New Roman" panose="02020603050405020304" pitchFamily="18" charset="0"/>
                <a:ea typeface="Arial"/>
                <a:cs typeface="Times New Roman" panose="02020603050405020304" pitchFamily="18" charset="0"/>
                <a:sym typeface="Arial"/>
              </a:rPr>
              <a:t>TRƯỜNG</a:t>
            </a:r>
            <a:r>
              <a:rPr lang="en-US" sz="3600" b="1" kern="0" dirty="0">
                <a:solidFill>
                  <a:srgbClr val="FF0000"/>
                </a:solidFill>
                <a:latin typeface="Times New Roman" panose="02020603050405020304" pitchFamily="18" charset="0"/>
                <a:ea typeface="Arial"/>
                <a:cs typeface="Times New Roman" panose="02020603050405020304" pitchFamily="18" charset="0"/>
                <a:sym typeface="Arial"/>
              </a:rPr>
              <a:t> TIỂU HỌC HOÀ BÌNH</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lang="en-US" sz="3600" b="1" kern="0" dirty="0">
              <a:solidFill>
                <a:srgbClr val="FF0000"/>
              </a:solidFill>
              <a:latin typeface="Times New Roman" panose="02020603050405020304" pitchFamily="18" charset="0"/>
              <a:ea typeface="Arial"/>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strike="noStrike" kern="0" cap="none" spc="0" normalizeH="0" baseline="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Giáo</a:t>
            </a:r>
            <a:r>
              <a:rPr kumimoji="0" lang="en-US" sz="3600" b="1" i="0" strike="noStrike" kern="0" cap="none" spc="0" normalizeH="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3600" b="1" i="0" strike="noStrike" kern="0" cap="none" spc="0" normalizeH="0" noProof="0" dirty="0" err="1">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viên</a:t>
            </a:r>
            <a:r>
              <a:rPr kumimoji="0" lang="en-US" sz="3600" b="1" i="0" strike="noStrike" kern="0" cap="none" spc="0" normalizeH="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 </a:t>
            </a:r>
            <a:r>
              <a:rPr lang="en-US" sz="3600" b="1" kern="0" noProof="0" dirty="0" err="1">
                <a:solidFill>
                  <a:srgbClr val="FF0000"/>
                </a:solidFill>
                <a:latin typeface="Times New Roman" panose="02020603050405020304" pitchFamily="18" charset="0"/>
                <a:ea typeface="Arial"/>
                <a:cs typeface="Times New Roman" panose="02020603050405020304" pitchFamily="18" charset="0"/>
                <a:sym typeface="Arial"/>
              </a:rPr>
              <a:t>Đoàn</a:t>
            </a:r>
            <a:r>
              <a:rPr lang="en-US" sz="3600" b="1" kern="0" noProof="0" dirty="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kern="0" noProof="0" dirty="0" err="1">
                <a:solidFill>
                  <a:srgbClr val="FF0000"/>
                </a:solidFill>
                <a:latin typeface="Times New Roman" panose="02020603050405020304" pitchFamily="18" charset="0"/>
                <a:ea typeface="Arial"/>
                <a:cs typeface="Times New Roman" panose="02020603050405020304" pitchFamily="18" charset="0"/>
                <a:sym typeface="Arial"/>
              </a:rPr>
              <a:t>Thị</a:t>
            </a:r>
            <a:r>
              <a:rPr lang="en-US" sz="3600" b="1" kern="0" noProof="0" dirty="0">
                <a:solidFill>
                  <a:srgbClr val="FF0000"/>
                </a:solidFill>
                <a:latin typeface="Times New Roman" panose="02020603050405020304" pitchFamily="18" charset="0"/>
                <a:ea typeface="Arial"/>
                <a:cs typeface="Times New Roman" panose="02020603050405020304" pitchFamily="18" charset="0"/>
                <a:sym typeface="Arial"/>
              </a:rPr>
              <a:t> </a:t>
            </a:r>
            <a:r>
              <a:rPr lang="en-US" sz="3600" b="1" kern="0" noProof="0">
                <a:solidFill>
                  <a:srgbClr val="FF0000"/>
                </a:solidFill>
                <a:latin typeface="Times New Roman" panose="02020603050405020304" pitchFamily="18" charset="0"/>
                <a:ea typeface="Arial"/>
                <a:cs typeface="Times New Roman" panose="02020603050405020304" pitchFamily="18" charset="0"/>
                <a:sym typeface="Arial"/>
              </a:rPr>
              <a:t>Hoạ</a:t>
            </a:r>
            <a:endParaRPr kumimoji="0" sz="3600" b="1" i="0"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strVal val="0"/>
                                          </p:val>
                                        </p:tav>
                                        <p:tav tm="100000">
                                          <p:val>
                                            <p:strVal val="#ppt_w"/>
                                          </p:val>
                                        </p:tav>
                                      </p:tavLst>
                                    </p:anim>
                                    <p:anim calcmode="lin" valueType="num">
                                      <p:cBhvr additive="base">
                                        <p:cTn id="14" dur="1000"/>
                                        <p:tgtEl>
                                          <p:spTgt spid="124"/>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strVal val="0"/>
                                          </p:val>
                                        </p:tav>
                                        <p:tav tm="100000">
                                          <p:val>
                                            <p:strVal val="#ppt_w"/>
                                          </p:val>
                                        </p:tav>
                                      </p:tavLst>
                                    </p:anim>
                                    <p:anim calcmode="lin" valueType="num">
                                      <p:cBhvr additive="base">
                                        <p:cTn id="18" dur="1000"/>
                                        <p:tgtEl>
                                          <p:spTgt spid="11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1000"/>
                                        <p:tgtEl>
                                          <p:spTgt spid="125"/>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1000"/>
                                        <p:tgtEl>
                                          <p:spTgt spid="11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1000"/>
                                        <p:tgtEl>
                                          <p:spTgt spid="122"/>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1000"/>
                                        <p:tgtEl>
                                          <p:spTgt spid="116"/>
                                        </p:tgtEl>
                                      </p:cBhvr>
                                    </p:animEffect>
                                  </p:childTnLst>
                                </p:cTn>
                              </p:par>
                              <p:par>
                                <p:cTn id="37" presetID="2" presetClass="entr" presetSubtype="2"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 calcmode="lin" valueType="num">
                                      <p:cBhvr additive="base">
                                        <p:cTn id="39" dur="1000"/>
                                        <p:tgtEl>
                                          <p:spTgt spid="123"/>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911"/>
                                        <p:tgtEl>
                                          <p:spTgt spid="121"/>
                                        </p:tgtEl>
                                      </p:cBhvr>
                                    </p:animEffect>
                                  </p:childTnLst>
                                </p:cTn>
                              </p:par>
                              <p:par>
                                <p:cTn id="43" presetID="2" presetClass="entr" presetSubtype="2"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p:tgtEl>
                                          <p:spTgt spid="128"/>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127"/>
                                        </p:tgtEl>
                                        <p:attrNameLst>
                                          <p:attrName>style.visibility</p:attrName>
                                        </p:attrNameLst>
                                      </p:cBhvr>
                                      <p:to>
                                        <p:strVal val="visible"/>
                                      </p:to>
                                    </p:set>
                                    <p:anim calcmode="lin" valueType="num">
                                      <p:cBhvr additive="base">
                                        <p:cTn id="48" dur="500"/>
                                        <p:tgtEl>
                                          <p:spTgt spid="127"/>
                                        </p:tgtEl>
                                        <p:attrNameLst>
                                          <p:attrName>ppt_x</p:attrName>
                                        </p:attrNameLst>
                                      </p:cBhvr>
                                      <p:tavLst>
                                        <p:tav tm="0">
                                          <p:val>
                                            <p:strVal val="#ppt_x-1"/>
                                          </p:val>
                                        </p:tav>
                                        <p:tav tm="100000">
                                          <p:val>
                                            <p:strVal val="#ppt_x"/>
                                          </p:val>
                                        </p:tav>
                                      </p:tavLst>
                                    </p:anim>
                                  </p:childTnLst>
                                </p:cTn>
                              </p:par>
                              <p:par>
                                <p:cTn id="49" presetID="10" presetClass="entr" presetSubtype="0" fill="hold" nodeType="withEffect">
                                  <p:stCondLst>
                                    <p:cond delay="0"/>
                                  </p:stCondLst>
                                  <p:childTnLst>
                                    <p:set>
                                      <p:cBhvr>
                                        <p:cTn id="50" dur="1" fill="hold">
                                          <p:stCondLst>
                                            <p:cond delay="0"/>
                                          </p:stCondLst>
                                        </p:cTn>
                                        <p:tgtEl>
                                          <p:spTgt spid="130"/>
                                        </p:tgtEl>
                                        <p:attrNameLst>
                                          <p:attrName>style.visibility</p:attrName>
                                        </p:attrNameLst>
                                      </p:cBhvr>
                                      <p:to>
                                        <p:strVal val="visible"/>
                                      </p:to>
                                    </p:set>
                                    <p:animEffect transition="in" filter="fade">
                                      <p:cBhvr>
                                        <p:cTn id="51" dur="12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9" name="Picture 8">
            <a:extLst>
              <a:ext uri="{FF2B5EF4-FFF2-40B4-BE49-F238E27FC236}">
                <a16:creationId xmlns:a16="http://schemas.microsoft.com/office/drawing/2014/main" id="{2A2F0A5A-A77A-48DE-B6D1-28AD280D2993}"/>
              </a:ext>
            </a:extLst>
          </p:cNvPr>
          <p:cNvPicPr>
            <a:picLocks noChangeAspect="1"/>
          </p:cNvPicPr>
          <p:nvPr/>
        </p:nvPicPr>
        <p:blipFill>
          <a:blip r:embed="rId3"/>
          <a:stretch>
            <a:fillRect/>
          </a:stretch>
        </p:blipFill>
        <p:spPr>
          <a:xfrm>
            <a:off x="0" y="-1"/>
            <a:ext cx="12309987" cy="6858001"/>
          </a:xfrm>
          <a:prstGeom prst="rect">
            <a:avLst/>
          </a:prstGeom>
        </p:spPr>
      </p:pic>
      <p:cxnSp>
        <p:nvCxnSpPr>
          <p:cNvPr id="7" name="Đường nối Thẳng 6">
            <a:extLst>
              <a:ext uri="{FF2B5EF4-FFF2-40B4-BE49-F238E27FC236}">
                <a16:creationId xmlns:a16="http://schemas.microsoft.com/office/drawing/2014/main" id="{199854B2-0339-E9A5-7C1D-486595FB1226}"/>
              </a:ext>
            </a:extLst>
          </p:cNvPr>
          <p:cNvCxnSpPr>
            <a:cxnSpLocks/>
          </p:cNvCxnSpPr>
          <p:nvPr/>
        </p:nvCxnSpPr>
        <p:spPr>
          <a:xfrm>
            <a:off x="3115419" y="5350980"/>
            <a:ext cx="570919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A5F4430D-571D-68F6-B3F0-36BC8B7AAE02}"/>
              </a:ext>
            </a:extLst>
          </p:cNvPr>
          <p:cNvCxnSpPr>
            <a:cxnSpLocks/>
          </p:cNvCxnSpPr>
          <p:nvPr/>
        </p:nvCxnSpPr>
        <p:spPr>
          <a:xfrm>
            <a:off x="8824617" y="1717961"/>
            <a:ext cx="0" cy="36330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Hình chữ nhật 5">
            <a:extLst>
              <a:ext uri="{FF2B5EF4-FFF2-40B4-BE49-F238E27FC236}">
                <a16:creationId xmlns:a16="http://schemas.microsoft.com/office/drawing/2014/main" id="{E1DF3F68-CDE9-0402-E446-1E850C2A5BB7}"/>
              </a:ext>
            </a:extLst>
          </p:cNvPr>
          <p:cNvSpPr/>
          <p:nvPr/>
        </p:nvSpPr>
        <p:spPr>
          <a:xfrm>
            <a:off x="1637073" y="2743423"/>
            <a:ext cx="1120875" cy="4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Hình ảnh 9">
            <a:extLst>
              <a:ext uri="{FF2B5EF4-FFF2-40B4-BE49-F238E27FC236}">
                <a16:creationId xmlns:a16="http://schemas.microsoft.com/office/drawing/2014/main" id="{07C19EC1-3279-961C-6F00-ACAA3C1420B3}"/>
              </a:ext>
            </a:extLst>
          </p:cNvPr>
          <p:cNvPicPr>
            <a:picLocks noChangeAspect="1"/>
          </p:cNvPicPr>
          <p:nvPr/>
        </p:nvPicPr>
        <p:blipFill>
          <a:blip r:embed="rId4"/>
          <a:stretch>
            <a:fillRect/>
          </a:stretch>
        </p:blipFill>
        <p:spPr>
          <a:xfrm>
            <a:off x="1865618" y="2716124"/>
            <a:ext cx="1249801" cy="457264"/>
          </a:xfrm>
          <a:prstGeom prst="rect">
            <a:avLst/>
          </a:prstGeom>
        </p:spPr>
      </p:pic>
      <p:sp>
        <p:nvSpPr>
          <p:cNvPr id="11" name="Hình chữ nhật 10">
            <a:extLst>
              <a:ext uri="{FF2B5EF4-FFF2-40B4-BE49-F238E27FC236}">
                <a16:creationId xmlns:a16="http://schemas.microsoft.com/office/drawing/2014/main" id="{BC503C23-A5FE-46C3-D702-9D9D2E07845C}"/>
              </a:ext>
            </a:extLst>
          </p:cNvPr>
          <p:cNvSpPr/>
          <p:nvPr/>
        </p:nvSpPr>
        <p:spPr>
          <a:xfrm>
            <a:off x="4940710" y="1091379"/>
            <a:ext cx="1607573" cy="552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Hình ảnh 13">
            <a:extLst>
              <a:ext uri="{FF2B5EF4-FFF2-40B4-BE49-F238E27FC236}">
                <a16:creationId xmlns:a16="http://schemas.microsoft.com/office/drawing/2014/main" id="{3FECAE50-6198-81AF-49F2-34CA036FA73E}"/>
              </a:ext>
            </a:extLst>
          </p:cNvPr>
          <p:cNvPicPr>
            <a:picLocks noChangeAspect="1"/>
          </p:cNvPicPr>
          <p:nvPr/>
        </p:nvPicPr>
        <p:blipFill>
          <a:blip r:embed="rId5"/>
          <a:stretch>
            <a:fillRect/>
          </a:stretch>
        </p:blipFill>
        <p:spPr>
          <a:xfrm>
            <a:off x="4940711" y="1091381"/>
            <a:ext cx="1607573" cy="523793"/>
          </a:xfrm>
          <a:prstGeom prst="rect">
            <a:avLst/>
          </a:prstGeom>
        </p:spPr>
      </p:pic>
      <p:cxnSp>
        <p:nvCxnSpPr>
          <p:cNvPr id="23" name="Đường nối Thẳng 19">
            <a:extLst>
              <a:ext uri="{FF2B5EF4-FFF2-40B4-BE49-F238E27FC236}">
                <a16:creationId xmlns:a16="http://schemas.microsoft.com/office/drawing/2014/main" id="{96A1DA6C-662D-4318-9853-DE7ABC71138F}"/>
              </a:ext>
            </a:extLst>
          </p:cNvPr>
          <p:cNvCxnSpPr>
            <a:cxnSpLocks/>
          </p:cNvCxnSpPr>
          <p:nvPr/>
        </p:nvCxnSpPr>
        <p:spPr>
          <a:xfrm>
            <a:off x="8824617" y="1745257"/>
            <a:ext cx="0" cy="36330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6">
            <a:extLst>
              <a:ext uri="{FF2B5EF4-FFF2-40B4-BE49-F238E27FC236}">
                <a16:creationId xmlns:a16="http://schemas.microsoft.com/office/drawing/2014/main" id="{2C411B9D-F6A1-4758-B5B7-C791415934F5}"/>
              </a:ext>
            </a:extLst>
          </p:cNvPr>
          <p:cNvCxnSpPr>
            <a:cxnSpLocks/>
          </p:cNvCxnSpPr>
          <p:nvPr/>
        </p:nvCxnSpPr>
        <p:spPr>
          <a:xfrm>
            <a:off x="3135891" y="5350976"/>
            <a:ext cx="570919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32F9CE-91A4-402D-B6DD-D977EA220ED1}"/>
              </a:ext>
            </a:extLst>
          </p:cNvPr>
          <p:cNvCxnSpPr/>
          <p:nvPr/>
        </p:nvCxnSpPr>
        <p:spPr>
          <a:xfrm flipV="1">
            <a:off x="3154369" y="1731306"/>
            <a:ext cx="0" cy="36330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CCA25FF-2E8D-4623-AA77-2AD948452163}"/>
              </a:ext>
            </a:extLst>
          </p:cNvPr>
          <p:cNvCxnSpPr>
            <a:cxnSpLocks/>
          </p:cNvCxnSpPr>
          <p:nvPr/>
        </p:nvCxnSpPr>
        <p:spPr>
          <a:xfrm flipH="1">
            <a:off x="3170011" y="1761180"/>
            <a:ext cx="56682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2AAD48-82B1-41C1-8050-4699448EBB37}"/>
              </a:ext>
            </a:extLst>
          </p:cNvPr>
          <p:cNvCxnSpPr/>
          <p:nvPr/>
        </p:nvCxnSpPr>
        <p:spPr>
          <a:xfrm flipV="1">
            <a:off x="8810965" y="1758905"/>
            <a:ext cx="0" cy="363301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941678-6A19-4A76-8BFC-41789E6F735F}"/>
              </a:ext>
            </a:extLst>
          </p:cNvPr>
          <p:cNvCxnSpPr/>
          <p:nvPr/>
        </p:nvCxnSpPr>
        <p:spPr>
          <a:xfrm>
            <a:off x="3135891" y="5329888"/>
            <a:ext cx="5668254" cy="272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5" presetClass="entr" presetSubtype="10" repeatCount="5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1.875E-6 -2.96296E-6 L -0.46524 0.00209 " pathEditMode="relative" rAng="0" ptsTypes="AA">
                                      <p:cBhvr>
                                        <p:cTn id="22" dur="2000" fill="hold"/>
                                        <p:tgtEl>
                                          <p:spTgt spid="23"/>
                                        </p:tgtEl>
                                        <p:attrNameLst>
                                          <p:attrName>ppt_x</p:attrName>
                                          <p:attrName>ppt_y</p:attrName>
                                        </p:attrNameLst>
                                      </p:cBhvr>
                                      <p:rCtr x="-23268" y="93"/>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3.95833E-6 -4.07407E-6 L 0.00625 -0.52361 " pathEditMode="relative" rAng="0" ptsTypes="AA">
                                      <p:cBhvr>
                                        <p:cTn id="39" dur="2000" fill="hold"/>
                                        <p:tgtEl>
                                          <p:spTgt spid="30"/>
                                        </p:tgtEl>
                                        <p:attrNameLst>
                                          <p:attrName>ppt_x</p:attrName>
                                          <p:attrName>ppt_y</p:attrName>
                                        </p:attrNameLst>
                                      </p:cBhvr>
                                      <p:rCtr x="313" y="-26181"/>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5" presetClass="entr" presetSubtype="10" repeatCount="500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checkerboard(across)">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5" presetClass="entr" presetSubtype="10" repeatCount="500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checkerboard(across)">
                                      <p:cBhvr>
                                        <p:cTn id="66" dur="500"/>
                                        <p:tgtEl>
                                          <p:spTgt spid="40"/>
                                        </p:tgtEl>
                                      </p:cBhvr>
                                    </p:animEffect>
                                  </p:childTnLst>
                                </p:cTn>
                              </p:par>
                              <p:par>
                                <p:cTn id="67" presetID="5" presetClass="entr" presetSubtype="10" repeatCount="500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checkerboard(across)">
                                      <p:cBhvr>
                                        <p:cTn id="69" dur="500"/>
                                        <p:tgtEl>
                                          <p:spTgt spid="41"/>
                                        </p:tgtEl>
                                      </p:cBhvr>
                                    </p:animEffect>
                                  </p:childTnLst>
                                </p:cTn>
                              </p:par>
                              <p:par>
                                <p:cTn id="70" presetID="5" presetClass="entr" presetSubtype="10" repeatCount="500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checkerboard(across)">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5" name="Google Shape;225;p7"/>
          <p:cNvSpPr txBox="1"/>
          <p:nvPr/>
        </p:nvSpPr>
        <p:spPr>
          <a:xfrm>
            <a:off x="666876" y="14832"/>
            <a:ext cx="11326606"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a:ea typeface="Arial"/>
                <a:cs typeface="Arial"/>
                <a:sym typeface="Arial"/>
              </a:rPr>
              <a:t>Một con đường thẳng nối từ địa điểm A đến địa điểm B. Do đoạn đường CD bị hỏng nên người ta phải làm một đường tránh CMND có kích thước như hình vẽ. Biết CDNM là hình chữ nhật.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0" y="85796"/>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99C6560B-3236-4ACF-B5F3-F449C16401CE}"/>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137987" y="1466997"/>
            <a:ext cx="7861433" cy="1722755"/>
          </a:xfrm>
          <a:prstGeom prst="rect">
            <a:avLst/>
          </a:prstGeom>
        </p:spPr>
      </p:pic>
      <p:sp>
        <p:nvSpPr>
          <p:cNvPr id="7" name="TextBox 6">
            <a:extLst>
              <a:ext uri="{FF2B5EF4-FFF2-40B4-BE49-F238E27FC236}">
                <a16:creationId xmlns:a16="http://schemas.microsoft.com/office/drawing/2014/main" id="{1FDD6011-3214-4EF6-B6A0-F247D0E8ACD2}"/>
              </a:ext>
            </a:extLst>
          </p:cNvPr>
          <p:cNvSpPr txBox="1"/>
          <p:nvPr/>
        </p:nvSpPr>
        <p:spPr>
          <a:xfrm>
            <a:off x="-1826646" y="65113"/>
            <a:ext cx="5800538" cy="830997"/>
          </a:xfrm>
          <a:prstGeom prst="rect">
            <a:avLst/>
          </a:prstGeom>
          <a:noFill/>
        </p:spPr>
        <p:txBody>
          <a:bodyPr wrap="square" rtlCol="0">
            <a:spAutoFit/>
          </a:bodyPr>
          <a:lstStyle/>
          <a:p>
            <a:endParaRPr lang="en-US" sz="2400" b="1" dirty="0">
              <a:solidFill>
                <a:srgbClr val="002060"/>
              </a:solidFill>
            </a:endParaRPr>
          </a:p>
          <a:p>
            <a:endParaRPr lang="en-US" sz="2400" b="1" dirty="0">
              <a:solidFill>
                <a:srgbClr val="002060"/>
              </a:solidFill>
            </a:endParaRPr>
          </a:p>
        </p:txBody>
      </p:sp>
      <p:cxnSp>
        <p:nvCxnSpPr>
          <p:cNvPr id="10" name="Straight Connector 9">
            <a:extLst>
              <a:ext uri="{FF2B5EF4-FFF2-40B4-BE49-F238E27FC236}">
                <a16:creationId xmlns:a16="http://schemas.microsoft.com/office/drawing/2014/main" id="{CBA4101B-2441-45BF-A818-8AAB8D61EDB0}"/>
              </a:ext>
            </a:extLst>
          </p:cNvPr>
          <p:cNvCxnSpPr>
            <a:cxnSpLocks/>
          </p:cNvCxnSpPr>
          <p:nvPr/>
        </p:nvCxnSpPr>
        <p:spPr>
          <a:xfrm>
            <a:off x="4836093" y="1661527"/>
            <a:ext cx="0" cy="12187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EBF7BD-56F9-4C59-BEB7-28B1A68A97A6}"/>
              </a:ext>
            </a:extLst>
          </p:cNvPr>
          <p:cNvCxnSpPr>
            <a:cxnSpLocks/>
          </p:cNvCxnSpPr>
          <p:nvPr/>
        </p:nvCxnSpPr>
        <p:spPr>
          <a:xfrm>
            <a:off x="4810683" y="2899224"/>
            <a:ext cx="23469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C91D1-C8BB-42F7-9288-AA6AC24460A7}"/>
              </a:ext>
            </a:extLst>
          </p:cNvPr>
          <p:cNvCxnSpPr>
            <a:cxnSpLocks/>
          </p:cNvCxnSpPr>
          <p:nvPr/>
        </p:nvCxnSpPr>
        <p:spPr>
          <a:xfrm>
            <a:off x="7132233" y="1683648"/>
            <a:ext cx="0" cy="11745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id="{F091B252-FFC9-CF4A-1E58-9A5B524FD351}"/>
              </a:ext>
            </a:extLst>
          </p:cNvPr>
          <p:cNvSpPr/>
          <p:nvPr/>
        </p:nvSpPr>
        <p:spPr>
          <a:xfrm>
            <a:off x="2444111" y="3779843"/>
            <a:ext cx="4756789" cy="7842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vi-VN" sz="3200" b="1" dirty="0">
                <a:solidFill>
                  <a:srgbClr val="002060"/>
                </a:solidFill>
                <a:latin typeface="Times New Roman" panose="02020603050405020304" pitchFamily="18" charset="0"/>
                <a:cs typeface="Times New Roman" panose="02020603050405020304" pitchFamily="18" charset="0"/>
              </a:rPr>
              <a:t>a</a:t>
            </a:r>
            <a:r>
              <a:rPr lang="vi-VN" sz="2800" b="1" dirty="0">
                <a:solidFill>
                  <a:srgbClr val="002060"/>
                </a:solidFill>
                <a:latin typeface="Times New Roman" panose="02020603050405020304" pitchFamily="18" charset="0"/>
                <a:cs typeface="Times New Roman" panose="02020603050405020304" pitchFamily="18" charset="0"/>
              </a:rPr>
              <a:t>) Số?</a:t>
            </a:r>
          </a:p>
          <a:p>
            <a:r>
              <a:rPr lang="vi-VN" sz="2800" dirty="0">
                <a:solidFill>
                  <a:srgbClr val="002060"/>
                </a:solidFill>
                <a:latin typeface="Times New Roman" panose="02020603050405020304" pitchFamily="18" charset="0"/>
                <a:cs typeface="Times New Roman" panose="02020603050405020304" pitchFamily="18" charset="0"/>
              </a:rPr>
              <a:t>Độ dài đoạn đường CD là ? </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err="1">
                <a:solidFill>
                  <a:srgbClr val="002060"/>
                </a:solidFill>
                <a:latin typeface="Times New Roman" panose="02020603050405020304" pitchFamily="18" charset="0"/>
                <a:cs typeface="Times New Roman" panose="02020603050405020304" pitchFamily="18" charset="0"/>
              </a:rPr>
              <a:t>km</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3" name="Hình chữ nhật 2">
            <a:extLst>
              <a:ext uri="{FF2B5EF4-FFF2-40B4-BE49-F238E27FC236}">
                <a16:creationId xmlns:a16="http://schemas.microsoft.com/office/drawing/2014/main" id="{6F0B98CA-4A98-3898-0B03-0AD8EADB1933}"/>
              </a:ext>
            </a:extLst>
          </p:cNvPr>
          <p:cNvSpPr/>
          <p:nvPr/>
        </p:nvSpPr>
        <p:spPr>
          <a:xfrm>
            <a:off x="2384628" y="4844642"/>
            <a:ext cx="8086237" cy="14606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800" b="1" dirty="0">
                <a:solidFill>
                  <a:srgbClr val="002060"/>
                </a:solidFill>
                <a:latin typeface="+mj-lt"/>
              </a:rPr>
              <a:t>b) Chọn câu trả lời đúng</a:t>
            </a:r>
          </a:p>
          <a:p>
            <a:r>
              <a:rPr lang="vi-VN" sz="2800" dirty="0">
                <a:solidFill>
                  <a:srgbClr val="002060"/>
                </a:solidFill>
                <a:latin typeface="+mj-lt"/>
              </a:rPr>
              <a:t>Đi từ địa điểm A đến địa điểm B theo đường tránh dài hơn đi theo đường thẳng bao nhiêu ki-lô-mét?</a:t>
            </a:r>
          </a:p>
          <a:p>
            <a:r>
              <a:rPr lang="vi-VN" sz="2800" dirty="0">
                <a:solidFill>
                  <a:srgbClr val="002060"/>
                </a:solidFill>
                <a:latin typeface="+mj-lt"/>
              </a:rPr>
              <a:t>A. 1 </a:t>
            </a:r>
            <a:r>
              <a:rPr lang="vi-VN" sz="2800" dirty="0" err="1">
                <a:solidFill>
                  <a:srgbClr val="002060"/>
                </a:solidFill>
                <a:latin typeface="+mj-lt"/>
              </a:rPr>
              <a:t>km</a:t>
            </a:r>
            <a:r>
              <a:rPr lang="en-US" sz="2800" dirty="0">
                <a:solidFill>
                  <a:srgbClr val="002060"/>
                </a:solidFill>
                <a:latin typeface="+mj-lt"/>
              </a:rPr>
              <a:t>                      </a:t>
            </a:r>
            <a:r>
              <a:rPr lang="vi-VN" sz="2800" dirty="0">
                <a:solidFill>
                  <a:srgbClr val="002060"/>
                </a:solidFill>
                <a:latin typeface="+mj-lt"/>
              </a:rPr>
              <a:t>B. 3 k</a:t>
            </a:r>
            <a:r>
              <a:rPr lang="en-US" sz="2800" dirty="0">
                <a:solidFill>
                  <a:srgbClr val="002060"/>
                </a:solidFill>
                <a:latin typeface="+mj-lt"/>
              </a:rPr>
              <a:t>m            </a:t>
            </a:r>
            <a:r>
              <a:rPr lang="vi-VN" sz="2800" dirty="0">
                <a:solidFill>
                  <a:srgbClr val="002060"/>
                </a:solidFill>
                <a:latin typeface="+mj-lt"/>
              </a:rPr>
              <a:t>C. 2 </a:t>
            </a:r>
            <a:r>
              <a:rPr lang="vi-VN" sz="2800" dirty="0" err="1">
                <a:solidFill>
                  <a:srgbClr val="002060"/>
                </a:solidFill>
                <a:latin typeface="+mj-lt"/>
              </a:rPr>
              <a:t>km</a:t>
            </a:r>
            <a:endParaRPr lang="en-US" sz="2400" dirty="0">
              <a:solidFill>
                <a:srgbClr val="002060"/>
              </a:solidFill>
              <a:latin typeface="+mj-lt"/>
            </a:endParaRPr>
          </a:p>
        </p:txBody>
      </p:sp>
      <p:cxnSp>
        <p:nvCxnSpPr>
          <p:cNvPr id="8" name="Straight Connector 7">
            <a:extLst>
              <a:ext uri="{FF2B5EF4-FFF2-40B4-BE49-F238E27FC236}">
                <a16:creationId xmlns:a16="http://schemas.microsoft.com/office/drawing/2014/main" id="{026D0AA9-07AF-430D-B86D-5843E0CD63B4}"/>
              </a:ext>
            </a:extLst>
          </p:cNvPr>
          <p:cNvCxnSpPr/>
          <p:nvPr/>
        </p:nvCxnSpPr>
        <p:spPr>
          <a:xfrm>
            <a:off x="2451846" y="1710725"/>
            <a:ext cx="712297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72A55E-F650-4F29-98A9-6B3C196D8D25}"/>
              </a:ext>
            </a:extLst>
          </p:cNvPr>
          <p:cNvCxnSpPr/>
          <p:nvPr/>
        </p:nvCxnSpPr>
        <p:spPr>
          <a:xfrm>
            <a:off x="4822505" y="1697521"/>
            <a:ext cx="233878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BD8E40-4046-4437-9554-952913A654A0}"/>
              </a:ext>
            </a:extLst>
          </p:cNvPr>
          <p:cNvCxnSpPr/>
          <p:nvPr/>
        </p:nvCxnSpPr>
        <p:spPr>
          <a:xfrm>
            <a:off x="4843829" y="1683648"/>
            <a:ext cx="231746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76F55-4EFB-42AD-9023-E4CDD4F2594B}"/>
              </a:ext>
            </a:extLst>
          </p:cNvPr>
          <p:cNvCxnSpPr/>
          <p:nvPr/>
        </p:nvCxnSpPr>
        <p:spPr>
          <a:xfrm>
            <a:off x="4833263" y="1710725"/>
            <a:ext cx="0" cy="117984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97EBEF-14F2-437C-A6D5-140F28803724}"/>
              </a:ext>
            </a:extLst>
          </p:cNvPr>
          <p:cNvCxnSpPr/>
          <p:nvPr/>
        </p:nvCxnSpPr>
        <p:spPr>
          <a:xfrm>
            <a:off x="4810683" y="2902636"/>
            <a:ext cx="2317463"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F5C42E-E2E6-4C60-A3AE-C452D5B95A39}"/>
              </a:ext>
            </a:extLst>
          </p:cNvPr>
          <p:cNvCxnSpPr/>
          <p:nvPr/>
        </p:nvCxnSpPr>
        <p:spPr>
          <a:xfrm flipV="1">
            <a:off x="7149777" y="1717121"/>
            <a:ext cx="0" cy="117984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93C0B3F-617B-4A96-9208-DC9E77A00479}"/>
              </a:ext>
            </a:extLst>
          </p:cNvPr>
          <p:cNvSpPr txBox="1"/>
          <p:nvPr/>
        </p:nvSpPr>
        <p:spPr>
          <a:xfrm>
            <a:off x="5704764" y="1263462"/>
            <a:ext cx="787020" cy="461665"/>
          </a:xfrm>
          <a:prstGeom prst="rect">
            <a:avLst/>
          </a:prstGeom>
          <a:noFill/>
        </p:spPr>
        <p:txBody>
          <a:bodyPr wrap="square" rtlCol="0">
            <a:spAutoFit/>
          </a:bodyPr>
          <a:lstStyle/>
          <a:p>
            <a:r>
              <a:rPr lang="en-US" sz="2400" b="1" dirty="0"/>
              <a:t>?</a:t>
            </a:r>
          </a:p>
        </p:txBody>
      </p:sp>
      <p:cxnSp>
        <p:nvCxnSpPr>
          <p:cNvPr id="33" name="Straight Connector 32">
            <a:extLst>
              <a:ext uri="{FF2B5EF4-FFF2-40B4-BE49-F238E27FC236}">
                <a16:creationId xmlns:a16="http://schemas.microsoft.com/office/drawing/2014/main" id="{6529FC15-B5AC-4398-A168-B99096F7B0AB}"/>
              </a:ext>
            </a:extLst>
          </p:cNvPr>
          <p:cNvCxnSpPr/>
          <p:nvPr/>
        </p:nvCxnSpPr>
        <p:spPr>
          <a:xfrm>
            <a:off x="2451846" y="1661238"/>
            <a:ext cx="2370659" cy="127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2E713ED-4F05-48F5-87BE-8D0A113253E0}"/>
              </a:ext>
            </a:extLst>
          </p:cNvPr>
          <p:cNvCxnSpPr/>
          <p:nvPr/>
        </p:nvCxnSpPr>
        <p:spPr>
          <a:xfrm>
            <a:off x="7128146" y="1692319"/>
            <a:ext cx="2413526" cy="204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6C014A-5F0A-4F11-A6CD-B98650925D10}"/>
              </a:ext>
            </a:extLst>
          </p:cNvPr>
          <p:cNvCxnSpPr/>
          <p:nvPr/>
        </p:nvCxnSpPr>
        <p:spPr>
          <a:xfrm>
            <a:off x="2451846" y="1651579"/>
            <a:ext cx="2370659"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3646A2-9C62-4473-A70E-8C2EC9CA0FB4}"/>
              </a:ext>
            </a:extLst>
          </p:cNvPr>
          <p:cNvCxnSpPr/>
          <p:nvPr/>
        </p:nvCxnSpPr>
        <p:spPr>
          <a:xfrm>
            <a:off x="7157642" y="1710725"/>
            <a:ext cx="2413524"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5086BF-4A9A-430D-A6D2-E255B20E6750}"/>
              </a:ext>
            </a:extLst>
          </p:cNvPr>
          <p:cNvCxnSpPr>
            <a:cxnSpLocks/>
          </p:cNvCxnSpPr>
          <p:nvPr/>
        </p:nvCxnSpPr>
        <p:spPr>
          <a:xfrm>
            <a:off x="2384628" y="1651579"/>
            <a:ext cx="7157044" cy="407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1000"/>
                                        <p:tgtEl>
                                          <p:spTgt spid="225"/>
                                        </p:tgtEl>
                                      </p:cBhvr>
                                    </p:animEffect>
                                    <p:anim calcmode="lin" valueType="num">
                                      <p:cBhvr>
                                        <p:cTn id="13" dur="1000" fill="hold"/>
                                        <p:tgtEl>
                                          <p:spTgt spid="225"/>
                                        </p:tgtEl>
                                        <p:attrNameLst>
                                          <p:attrName>ppt_x</p:attrName>
                                        </p:attrNameLst>
                                      </p:cBhvr>
                                      <p:tavLst>
                                        <p:tav tm="0">
                                          <p:val>
                                            <p:strVal val="#ppt_x"/>
                                          </p:val>
                                        </p:tav>
                                        <p:tav tm="100000">
                                          <p:val>
                                            <p:strVal val="#ppt_x"/>
                                          </p:val>
                                        </p:tav>
                                      </p:tavLst>
                                    </p:anim>
                                    <p:anim calcmode="lin" valueType="num">
                                      <p:cBhvr>
                                        <p:cTn id="14" dur="1000" fill="hold"/>
                                        <p:tgtEl>
                                          <p:spTgt spid="2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repeatCount="500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repeatCount="500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repeatCount="500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repeatCount="500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par>
                                <p:cTn id="41" presetID="5" presetClass="entr" presetSubtype="10" repeatCount="500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heckerboard(across)">
                                      <p:cBhvr>
                                        <p:cTn id="43" dur="500"/>
                                        <p:tgtEl>
                                          <p:spTgt spid="35"/>
                                        </p:tgtEl>
                                      </p:cBhvr>
                                    </p:animEffect>
                                  </p:childTnLst>
                                </p:cTn>
                              </p:par>
                              <p:par>
                                <p:cTn id="44" presetID="5" presetClass="entr" presetSubtype="10" repeatCount="500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checkerboard(across)">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 presetClass="entr" presetSubtype="10" repeatCount="500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heckerboard(across)">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 presetClass="entr" presetSubtype="10" repeatCount="500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checkerboard(across)">
                                      <p:cBhvr>
                                        <p:cTn id="75" dur="500"/>
                                        <p:tgtEl>
                                          <p:spTgt spid="16"/>
                                        </p:tgtEl>
                                      </p:cBhvr>
                                    </p:animEffect>
                                  </p:childTnLst>
                                </p:cTn>
                              </p:par>
                              <p:par>
                                <p:cTn id="76" presetID="5" presetClass="entr" presetSubtype="10" repeatCount="5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checkerboard(across)">
                                      <p:cBhvr>
                                        <p:cTn id="78" dur="500"/>
                                        <p:tgtEl>
                                          <p:spTgt spid="18"/>
                                        </p:tgtEl>
                                      </p:cBhvr>
                                    </p:animEffect>
                                  </p:childTnLst>
                                </p:cTn>
                              </p:par>
                              <p:par>
                                <p:cTn id="79" presetID="5" presetClass="entr" presetSubtype="10" repeatCount="500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checkerboard(across)">
                                      <p:cBhvr>
                                        <p:cTn id="81" dur="500"/>
                                        <p:tgtEl>
                                          <p:spTgt spid="20"/>
                                        </p:tgtEl>
                                      </p:cBhvr>
                                    </p:animEffect>
                                  </p:childTnLst>
                                </p:cTn>
                              </p:par>
                              <p:par>
                                <p:cTn id="82" presetID="5" presetClass="entr" presetSubtype="10" repeatCount="500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checkerboard(across)">
                                      <p:cBhvr>
                                        <p:cTn id="84" dur="500"/>
                                        <p:tgtEl>
                                          <p:spTgt spid="22"/>
                                        </p:tgtEl>
                                      </p:cBhvr>
                                    </p:animEffect>
                                  </p:childTnLst>
                                </p:cTn>
                              </p:par>
                              <p:par>
                                <p:cTn id="85" presetID="5" presetClass="entr" presetSubtype="10" repeatCount="500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checkerboard(across)">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repeatCount="500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checkerboard(across)">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 grpId="0" animBg="1"/>
      <p:bldP spid="3"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9E63-9E38-C530-0EF1-7ABF302EE152}"/>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FF659BA9-48F7-F731-A617-7A8F9AE657BD}"/>
              </a:ext>
            </a:extLst>
          </p:cNvPr>
          <p:cNvSpPr/>
          <p:nvPr/>
        </p:nvSpPr>
        <p:spPr>
          <a:xfrm>
            <a:off x="1" y="3114675"/>
            <a:ext cx="11715750" cy="1171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b="1" dirty="0">
                <a:solidFill>
                  <a:srgbClr val="FF0000"/>
                </a:solidFill>
                <a:latin typeface="Times New Roman" panose="02020603050405020304" pitchFamily="18" charset="0"/>
                <a:cs typeface="Times New Roman" panose="02020603050405020304" pitchFamily="18" charset="0"/>
              </a:rPr>
              <a:t>b) </a:t>
            </a:r>
            <a:r>
              <a:rPr lang="en-US" sz="4400" b="1" dirty="0" err="1">
                <a:solidFill>
                  <a:srgbClr val="FF0000"/>
                </a:solidFill>
                <a:latin typeface="Times New Roman" panose="02020603050405020304" pitchFamily="18" charset="0"/>
                <a:cs typeface="Times New Roman" panose="02020603050405020304" pitchFamily="18" charset="0"/>
              </a:rPr>
              <a:t>Độ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đoạn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đường</a:t>
            </a:r>
            <a:r>
              <a:rPr lang="en-US" sz="4400" b="1" dirty="0">
                <a:solidFill>
                  <a:srgbClr val="FF0000"/>
                </a:solidFill>
                <a:latin typeface="Times New Roman" panose="02020603050405020304" pitchFamily="18" charset="0"/>
                <a:cs typeface="Times New Roman" panose="02020603050405020304" pitchFamily="18" charset="0"/>
              </a:rPr>
              <a:t> CD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a:t>
            </a:r>
            <a:endParaRPr lang="en-US" sz="4400" b="1" i="0" dirty="0">
              <a:solidFill>
                <a:srgbClr val="FF0000"/>
              </a:solidFill>
              <a:effectLst/>
              <a:latin typeface="Times New Roman" panose="02020603050405020304" pitchFamily="18" charset="0"/>
              <a:cs typeface="Times New Roman" panose="02020603050405020304" pitchFamily="18" charset="0"/>
            </a:endParaRPr>
          </a:p>
          <a:p>
            <a:pPr marL="742950" marR="0" lvl="0" indent="-742950" algn="just" defTabSz="914400" rtl="0" eaLnBrk="1" fontAlgn="auto" latinLnBrk="0" hangingPunct="1">
              <a:lnSpc>
                <a:spcPct val="100000"/>
              </a:lnSpc>
              <a:spcBef>
                <a:spcPts val="0"/>
              </a:spcBef>
              <a:spcAft>
                <a:spcPts val="0"/>
              </a:spcAft>
              <a:buClr>
                <a:srgbClr val="000000"/>
              </a:buClr>
              <a:buSzTx/>
              <a:buFont typeface="Arial"/>
              <a:buAutoNum type="alphaLcParenR"/>
              <a:tabLst/>
              <a:defRPr/>
            </a:pP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 name="Hình chữ nhật 4">
            <a:extLst>
              <a:ext uri="{FF2B5EF4-FFF2-40B4-BE49-F238E27FC236}">
                <a16:creationId xmlns:a16="http://schemas.microsoft.com/office/drawing/2014/main" id="{F8CCED47-C39B-F41B-0EC1-7A24811423CD}"/>
              </a:ext>
            </a:extLst>
          </p:cNvPr>
          <p:cNvSpPr/>
          <p:nvPr/>
        </p:nvSpPr>
        <p:spPr>
          <a:xfrm>
            <a:off x="208293" y="4212749"/>
            <a:ext cx="3435722"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A:  1km  </a:t>
            </a:r>
          </a:p>
        </p:txBody>
      </p:sp>
      <p:sp>
        <p:nvSpPr>
          <p:cNvPr id="6" name="Hình chữ nhật 5">
            <a:extLst>
              <a:ext uri="{FF2B5EF4-FFF2-40B4-BE49-F238E27FC236}">
                <a16:creationId xmlns:a16="http://schemas.microsoft.com/office/drawing/2014/main" id="{A97FB79B-DC7B-1D24-BCD9-E6C299B801A4}"/>
              </a:ext>
            </a:extLst>
          </p:cNvPr>
          <p:cNvSpPr/>
          <p:nvPr/>
        </p:nvSpPr>
        <p:spPr>
          <a:xfrm>
            <a:off x="7276075" y="4331058"/>
            <a:ext cx="4164104"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C:  3km </a:t>
            </a:r>
          </a:p>
        </p:txBody>
      </p:sp>
      <p:sp>
        <p:nvSpPr>
          <p:cNvPr id="7" name="Hình chữ nhật 6">
            <a:extLst>
              <a:ext uri="{FF2B5EF4-FFF2-40B4-BE49-F238E27FC236}">
                <a16:creationId xmlns:a16="http://schemas.microsoft.com/office/drawing/2014/main" id="{B5212FD3-8CF8-6026-04D9-60730AD903F8}"/>
              </a:ext>
            </a:extLst>
          </p:cNvPr>
          <p:cNvSpPr/>
          <p:nvPr/>
        </p:nvSpPr>
        <p:spPr>
          <a:xfrm>
            <a:off x="3558361" y="4260562"/>
            <a:ext cx="4121522"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B: 2km </a:t>
            </a:r>
          </a:p>
        </p:txBody>
      </p:sp>
      <p:sp>
        <p:nvSpPr>
          <p:cNvPr id="8" name="Hình Bầu dục 7">
            <a:extLst>
              <a:ext uri="{FF2B5EF4-FFF2-40B4-BE49-F238E27FC236}">
                <a16:creationId xmlns:a16="http://schemas.microsoft.com/office/drawing/2014/main" id="{37AF4344-AAF5-D434-BB68-7220D2BCF686}"/>
              </a:ext>
            </a:extLst>
          </p:cNvPr>
          <p:cNvSpPr/>
          <p:nvPr/>
        </p:nvSpPr>
        <p:spPr>
          <a:xfrm>
            <a:off x="4370015" y="4257599"/>
            <a:ext cx="968188" cy="93134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id="{FFC82B81-BB43-5894-BA41-7B366D0920FB}"/>
              </a:ext>
            </a:extLst>
          </p:cNvPr>
          <p:cNvSpPr/>
          <p:nvPr/>
        </p:nvSpPr>
        <p:spPr>
          <a:xfrm>
            <a:off x="942975" y="228600"/>
            <a:ext cx="9772650" cy="25860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Hình ảnh 10">
            <a:extLst>
              <a:ext uri="{FF2B5EF4-FFF2-40B4-BE49-F238E27FC236}">
                <a16:creationId xmlns:a16="http://schemas.microsoft.com/office/drawing/2014/main" id="{C42C5D85-2334-F7A5-19B6-901803B87EFB}"/>
              </a:ext>
            </a:extLst>
          </p:cNvPr>
          <p:cNvPicPr>
            <a:picLocks noChangeAspect="1"/>
          </p:cNvPicPr>
          <p:nvPr/>
        </p:nvPicPr>
        <p:blipFill>
          <a:blip r:embed="rId5"/>
          <a:stretch>
            <a:fillRect/>
          </a:stretch>
        </p:blipFill>
        <p:spPr>
          <a:xfrm>
            <a:off x="942975" y="228600"/>
            <a:ext cx="9772649" cy="2586038"/>
          </a:xfrm>
          <a:prstGeom prst="rect">
            <a:avLst/>
          </a:prstGeom>
          <a:gradFill>
            <a:gsLst>
              <a:gs pos="10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bg1"/>
            </a:solidFill>
          </a:ln>
          <a:effectLst/>
        </p:spPr>
      </p:pic>
      <p:cxnSp>
        <p:nvCxnSpPr>
          <p:cNvPr id="9" name="Straight Connector 8">
            <a:extLst>
              <a:ext uri="{FF2B5EF4-FFF2-40B4-BE49-F238E27FC236}">
                <a16:creationId xmlns:a16="http://schemas.microsoft.com/office/drawing/2014/main" id="{A2D19CD1-4692-4D9A-A0AE-1CE92FA2F96E}"/>
              </a:ext>
            </a:extLst>
          </p:cNvPr>
          <p:cNvCxnSpPr/>
          <p:nvPr/>
        </p:nvCxnSpPr>
        <p:spPr>
          <a:xfrm>
            <a:off x="4164181" y="2251881"/>
            <a:ext cx="30025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4F890A2-BD76-43AA-B0FF-4A40D8B7847C}"/>
              </a:ext>
            </a:extLst>
          </p:cNvPr>
          <p:cNvSpPr txBox="1"/>
          <p:nvPr/>
        </p:nvSpPr>
        <p:spPr>
          <a:xfrm>
            <a:off x="5373380" y="120489"/>
            <a:ext cx="968991" cy="400110"/>
          </a:xfrm>
          <a:prstGeom prst="rect">
            <a:avLst/>
          </a:prstGeom>
          <a:noFill/>
        </p:spPr>
        <p:txBody>
          <a:bodyPr wrap="square" rtlCol="0">
            <a:spAutoFit/>
          </a:bodyPr>
          <a:lstStyle/>
          <a:p>
            <a:r>
              <a:rPr lang="en-US" sz="2000" dirty="0">
                <a:solidFill>
                  <a:srgbClr val="FF0000"/>
                </a:solidFill>
              </a:rPr>
              <a:t>2km</a:t>
            </a:r>
          </a:p>
        </p:txBody>
      </p:sp>
      <p:pic>
        <p:nvPicPr>
          <p:cNvPr id="14" name="ĐỒNG HỒ ĐẾM NGƯỢC 5 GIÂY + CHUÔNG BÁO HẾT GIỜ">
            <a:hlinkClick r:id="" action="ppaction://media"/>
            <a:extLst>
              <a:ext uri="{FF2B5EF4-FFF2-40B4-BE49-F238E27FC236}">
                <a16:creationId xmlns:a16="http://schemas.microsoft.com/office/drawing/2014/main" id="{5FCD559C-5D94-4768-8EB6-E7981BF050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36575" y="6044895"/>
            <a:ext cx="955425" cy="775328"/>
          </a:xfrm>
          <a:prstGeom prst="rect">
            <a:avLst/>
          </a:prstGeom>
        </p:spPr>
      </p:pic>
    </p:spTree>
    <p:extLst>
      <p:ext uri="{BB962C8B-B14F-4D97-AF65-F5344CB8AC3E}">
        <p14:creationId xmlns:p14="http://schemas.microsoft.com/office/powerpoint/2010/main" val="28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0 0 L 0 -0.25 E" pathEditMode="relative" ptsTypes="">
                                      <p:cBhvr>
                                        <p:cTn id="38" dur="2000" fill="hold"/>
                                        <p:tgtEl>
                                          <p:spTgt spid="9"/>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4"/>
                </p:tgtEl>
              </p:cMediaNode>
            </p:video>
          </p:childTnLst>
        </p:cTn>
      </p:par>
    </p:tnLst>
    <p:bldLst>
      <p:bldP spid="4" grpId="0" animBg="1"/>
      <p:bldP spid="5" grpId="0" animBg="1"/>
      <p:bldP spid="6" grpId="0" animBg="1"/>
      <p:bldP spid="7"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F1EA0-9336-CDC9-509D-E1962F4EE6BF}"/>
            </a:ext>
          </a:extLst>
        </p:cNvPr>
        <p:cNvGrpSpPr/>
        <p:nvPr/>
      </p:nvGrpSpPr>
      <p:grpSpPr>
        <a:xfrm>
          <a:off x="0" y="0"/>
          <a:ext cx="0" cy="0"/>
          <a:chOff x="0" y="0"/>
          <a:chExt cx="0" cy="0"/>
        </a:xfrm>
      </p:grpSpPr>
      <p:sp>
        <p:nvSpPr>
          <p:cNvPr id="4" name="Hình chữ nhật 3">
            <a:extLst>
              <a:ext uri="{FF2B5EF4-FFF2-40B4-BE49-F238E27FC236}">
                <a16:creationId xmlns:a16="http://schemas.microsoft.com/office/drawing/2014/main" id="{46BA24CA-AFF6-9590-3F3B-85BF4B4A2B22}"/>
              </a:ext>
            </a:extLst>
          </p:cNvPr>
          <p:cNvSpPr/>
          <p:nvPr/>
        </p:nvSpPr>
        <p:spPr>
          <a:xfrm>
            <a:off x="99773" y="2690930"/>
            <a:ext cx="11823989" cy="22265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buClr>
                <a:srgbClr val="000000"/>
              </a:buClr>
              <a:defRPr/>
            </a:pPr>
            <a:endParaRPr lang="en-US" sz="4400" b="1" dirty="0">
              <a:solidFill>
                <a:srgbClr val="FF0000"/>
              </a:solidFill>
              <a:latin typeface="Times New Roman" panose="02020603050405020304" pitchFamily="18" charset="0"/>
              <a:cs typeface="Times New Roman" panose="02020603050405020304" pitchFamily="18" charset="0"/>
            </a:endParaRPr>
          </a:p>
          <a:p>
            <a:pPr algn="just">
              <a:buClr>
                <a:srgbClr val="000000"/>
              </a:buClr>
              <a:defRPr/>
            </a:pPr>
            <a:r>
              <a:rPr lang="en-US" sz="4400" b="1" dirty="0">
                <a:solidFill>
                  <a:srgbClr val="FF0000"/>
                </a:solidFill>
                <a:latin typeface="Times New Roman" panose="02020603050405020304" pitchFamily="18" charset="0"/>
                <a:cs typeface="Times New Roman" panose="02020603050405020304" pitchFamily="18" charset="0"/>
              </a:rPr>
              <a:t>b</a:t>
            </a:r>
            <a:r>
              <a:rPr lang="en-US" sz="4400" dirty="0">
                <a:solidFill>
                  <a:srgbClr val="FF0000"/>
                </a:solidFill>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Đi từ địa điểm A đến địa điểm B theo đường tránh dài hơn đi theo đường thẳng bao nhiêu ki-lô-mét?</a:t>
            </a:r>
          </a:p>
          <a:p>
            <a:pPr lvl="0" algn="just">
              <a:buClr>
                <a:srgbClr val="000000"/>
              </a:buClr>
              <a:defRPr/>
            </a:pPr>
            <a:endParaRPr lang="en-US" sz="4000" b="1" kern="0" dirty="0">
              <a:solidFill>
                <a:srgbClr val="FF0000"/>
              </a:solidFill>
              <a:latin typeface="Times New Roman" panose="02020603050405020304" pitchFamily="18" charset="0"/>
              <a:ea typeface="Arial"/>
              <a:cs typeface="Times New Roman" panose="02020603050405020304" pitchFamily="18" charset="0"/>
              <a:sym typeface="Arial"/>
            </a:endParaRPr>
          </a:p>
        </p:txBody>
      </p:sp>
      <p:sp>
        <p:nvSpPr>
          <p:cNvPr id="5" name="Hình chữ nhật 4">
            <a:extLst>
              <a:ext uri="{FF2B5EF4-FFF2-40B4-BE49-F238E27FC236}">
                <a16:creationId xmlns:a16="http://schemas.microsoft.com/office/drawing/2014/main" id="{64635563-A5E1-7C28-D1DF-D2CF867097A8}"/>
              </a:ext>
            </a:extLst>
          </p:cNvPr>
          <p:cNvSpPr/>
          <p:nvPr/>
        </p:nvSpPr>
        <p:spPr>
          <a:xfrm>
            <a:off x="7171971" y="4928977"/>
            <a:ext cx="3664322"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C:  4km  </a:t>
            </a:r>
          </a:p>
        </p:txBody>
      </p:sp>
      <p:sp>
        <p:nvSpPr>
          <p:cNvPr id="6" name="Hình chữ nhật 5">
            <a:extLst>
              <a:ext uri="{FF2B5EF4-FFF2-40B4-BE49-F238E27FC236}">
                <a16:creationId xmlns:a16="http://schemas.microsoft.com/office/drawing/2014/main" id="{418FA6EE-FE9A-85DF-369A-9A6B9CFA640A}"/>
              </a:ext>
            </a:extLst>
          </p:cNvPr>
          <p:cNvSpPr/>
          <p:nvPr/>
        </p:nvSpPr>
        <p:spPr>
          <a:xfrm>
            <a:off x="-18366" y="4922370"/>
            <a:ext cx="4030808"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A:  2km  </a:t>
            </a:r>
          </a:p>
        </p:txBody>
      </p:sp>
      <p:sp>
        <p:nvSpPr>
          <p:cNvPr id="7" name="Hình chữ nhật 6">
            <a:extLst>
              <a:ext uri="{FF2B5EF4-FFF2-40B4-BE49-F238E27FC236}">
                <a16:creationId xmlns:a16="http://schemas.microsoft.com/office/drawing/2014/main" id="{D7071E84-6D60-A221-5432-D4A04EA40634}"/>
              </a:ext>
            </a:extLst>
          </p:cNvPr>
          <p:cNvSpPr/>
          <p:nvPr/>
        </p:nvSpPr>
        <p:spPr>
          <a:xfrm>
            <a:off x="3615168" y="4922370"/>
            <a:ext cx="3556803" cy="8202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B:  3km  </a:t>
            </a:r>
          </a:p>
        </p:txBody>
      </p:sp>
      <p:sp>
        <p:nvSpPr>
          <p:cNvPr id="8" name="Hình Bầu dục 7">
            <a:extLst>
              <a:ext uri="{FF2B5EF4-FFF2-40B4-BE49-F238E27FC236}">
                <a16:creationId xmlns:a16="http://schemas.microsoft.com/office/drawing/2014/main" id="{349A2FE6-3708-8259-4906-D9DDF8284F14}"/>
              </a:ext>
            </a:extLst>
          </p:cNvPr>
          <p:cNvSpPr/>
          <p:nvPr/>
        </p:nvSpPr>
        <p:spPr>
          <a:xfrm>
            <a:off x="671690" y="4977907"/>
            <a:ext cx="968188" cy="93134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id="{4ADD7A42-A4E3-A410-4AFD-5703940F9057}"/>
              </a:ext>
            </a:extLst>
          </p:cNvPr>
          <p:cNvSpPr/>
          <p:nvPr/>
        </p:nvSpPr>
        <p:spPr>
          <a:xfrm>
            <a:off x="0" y="122773"/>
            <a:ext cx="12192000" cy="2641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Hình ảnh 2">
            <a:extLst>
              <a:ext uri="{FF2B5EF4-FFF2-40B4-BE49-F238E27FC236}">
                <a16:creationId xmlns:a16="http://schemas.microsoft.com/office/drawing/2014/main" id="{D75EE5DB-C4CD-9400-2128-57B713C84089}"/>
              </a:ext>
            </a:extLst>
          </p:cNvPr>
          <p:cNvPicPr>
            <a:picLocks noChangeAspect="1"/>
          </p:cNvPicPr>
          <p:nvPr/>
        </p:nvPicPr>
        <p:blipFill>
          <a:blip r:embed="rId5"/>
          <a:stretch>
            <a:fillRect/>
          </a:stretch>
        </p:blipFill>
        <p:spPr>
          <a:xfrm>
            <a:off x="0" y="122773"/>
            <a:ext cx="12191999" cy="2586038"/>
          </a:xfrm>
          <a:prstGeom prst="rect">
            <a:avLst/>
          </a:prstGeom>
        </p:spPr>
      </p:pic>
      <p:cxnSp>
        <p:nvCxnSpPr>
          <p:cNvPr id="10" name="Straight Connector 9">
            <a:extLst>
              <a:ext uri="{FF2B5EF4-FFF2-40B4-BE49-F238E27FC236}">
                <a16:creationId xmlns:a16="http://schemas.microsoft.com/office/drawing/2014/main" id="{6816A403-443F-4DC9-9FA7-250595BE3927}"/>
              </a:ext>
            </a:extLst>
          </p:cNvPr>
          <p:cNvCxnSpPr>
            <a:cxnSpLocks/>
          </p:cNvCxnSpPr>
          <p:nvPr/>
        </p:nvCxnSpPr>
        <p:spPr>
          <a:xfrm>
            <a:off x="4012442" y="2169994"/>
            <a:ext cx="3807725"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90A60D-937F-407A-AB38-5EDF0626E345}"/>
              </a:ext>
            </a:extLst>
          </p:cNvPr>
          <p:cNvCxnSpPr/>
          <p:nvPr/>
        </p:nvCxnSpPr>
        <p:spPr>
          <a:xfrm>
            <a:off x="4012442" y="409433"/>
            <a:ext cx="0" cy="17605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5FF1DD-1C1E-4F60-A093-AA9B9192F189}"/>
              </a:ext>
            </a:extLst>
          </p:cNvPr>
          <p:cNvCxnSpPr/>
          <p:nvPr/>
        </p:nvCxnSpPr>
        <p:spPr>
          <a:xfrm>
            <a:off x="7820167" y="409432"/>
            <a:ext cx="0" cy="17605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ĐỒNG HỒ ĐẾM NGƯỢC 5 GIÂY + CHUÔNG BÁO HẾT GIỜ">
            <a:hlinkClick r:id="" action="ppaction://media"/>
            <a:extLst>
              <a:ext uri="{FF2B5EF4-FFF2-40B4-BE49-F238E27FC236}">
                <a16:creationId xmlns:a16="http://schemas.microsoft.com/office/drawing/2014/main" id="{5CECC43F-2D15-49A5-9672-1F27BF78C4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36575" y="6044895"/>
            <a:ext cx="955425" cy="775328"/>
          </a:xfrm>
          <a:prstGeom prst="rect">
            <a:avLst/>
          </a:prstGeom>
        </p:spPr>
      </p:pic>
    </p:spTree>
    <p:extLst>
      <p:ext uri="{BB962C8B-B14F-4D97-AF65-F5344CB8AC3E}">
        <p14:creationId xmlns:p14="http://schemas.microsoft.com/office/powerpoint/2010/main" val="164199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0 0 L 0 -0.25 E" pathEditMode="relative" ptsTypes="">
                                      <p:cBhvr>
                                        <p:cTn id="38" dur="2000" fill="hold"/>
                                        <p:tgtEl>
                                          <p:spTgt spid="10"/>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5" presetClass="entr" presetSubtype="10" repeatCount="1000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par>
                                <p:cTn id="44" presetID="5" presetClass="entr" presetSubtype="10" repeatCount="1000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15"/>
                </p:tgtEl>
              </p:cMediaNode>
            </p:video>
          </p:childTnLst>
        </p:cTn>
      </p:par>
    </p:tnLst>
    <p:bldLst>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7"/>
          <p:cNvPicPr preferRelativeResize="0"/>
          <p:nvPr/>
        </p:nvPicPr>
        <p:blipFill rotWithShape="1">
          <a:blip r:embed="rId4">
            <a:alphaModFix/>
          </a:blip>
          <a:srcRect/>
          <a:stretch/>
        </p:blipFill>
        <p:spPr>
          <a:xfrm>
            <a:off x="-228888" y="-279129"/>
            <a:ext cx="3318499" cy="2214029"/>
          </a:xfrm>
          <a:prstGeom prst="rect">
            <a:avLst/>
          </a:prstGeom>
          <a:noFill/>
          <a:ln>
            <a:noFill/>
          </a:ln>
        </p:spPr>
      </p:pic>
      <p:sp>
        <p:nvSpPr>
          <p:cNvPr id="225" name="Google Shape;225;p7"/>
          <p:cNvSpPr txBox="1"/>
          <p:nvPr/>
        </p:nvSpPr>
        <p:spPr>
          <a:xfrm>
            <a:off x="1606740" y="375868"/>
            <a:ext cx="10617200" cy="1384954"/>
          </a:xfrm>
          <a:prstGeom prst="rect">
            <a:avLst/>
          </a:prstGeom>
          <a:noFill/>
          <a:ln>
            <a:noFill/>
          </a:ln>
        </p:spPr>
        <p:txBody>
          <a:bodyPr spcFirstLastPara="1" wrap="square" lIns="91425" tIns="45700" rIns="91425" bIns="45700" anchor="t" anchorCtr="0">
            <a:spAutoFit/>
          </a:bodyPr>
          <a:lstStyle/>
          <a:p>
            <a:pPr lvl="0">
              <a:buClr>
                <a:srgbClr val="000000"/>
              </a:buClr>
              <a:defRPr/>
            </a:pPr>
            <a:r>
              <a:rPr lang="vi-VN" sz="2800" kern="0" dirty="0">
                <a:solidFill>
                  <a:srgbClr val="000000"/>
                </a:solidFill>
                <a:latin typeface="Arial"/>
                <a:ea typeface="Arial"/>
                <a:cs typeface="Arial"/>
                <a:sym typeface="Arial"/>
              </a:rPr>
              <a:t>Với 6 que tính, Rô-bốt xếp được một hình chữ nhật như hình bên.</a:t>
            </a:r>
          </a:p>
          <a:p>
            <a:pPr lvl="0" algn="just">
              <a:buClr>
                <a:srgbClr val="000000"/>
              </a:buClr>
              <a:defRPr/>
            </a:pPr>
            <a:r>
              <a:rPr lang="vi-VN" sz="2800" kern="0" dirty="0">
                <a:solidFill>
                  <a:srgbClr val="000000"/>
                </a:solidFill>
                <a:latin typeface="Arial"/>
                <a:ea typeface="Arial"/>
                <a:cs typeface="Arial"/>
                <a:sym typeface="Arial"/>
              </a:rPr>
              <a:t>Sử dụng 10 que tính, em hãy xếp một hình chữ nhật. Em tìm được mấy cách xếp?</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631831" y="399042"/>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3D8E0CC4-6BD4-440E-BD48-E21DC78C2463}"/>
              </a:ext>
            </a:extLst>
          </p:cNvPr>
          <p:cNvPicPr>
            <a:picLocks noChangeAspect="1"/>
          </p:cNvPicPr>
          <p:nvPr/>
        </p:nvPicPr>
        <p:blipFill>
          <a:blip r:embed="rId5"/>
          <a:stretch>
            <a:fillRect/>
          </a:stretch>
        </p:blipFill>
        <p:spPr>
          <a:xfrm>
            <a:off x="7188200" y="1498282"/>
            <a:ext cx="4469536" cy="1930718"/>
          </a:xfrm>
          <a:prstGeom prst="rect">
            <a:avLst/>
          </a:prstGeom>
        </p:spPr>
      </p:pic>
      <p:grpSp>
        <p:nvGrpSpPr>
          <p:cNvPr id="19" name="Group 18">
            <a:extLst>
              <a:ext uri="{FF2B5EF4-FFF2-40B4-BE49-F238E27FC236}">
                <a16:creationId xmlns:a16="http://schemas.microsoft.com/office/drawing/2014/main" id="{4EBC4DD1-93E8-4EF6-9B92-2EA5E4B13E9E}"/>
              </a:ext>
            </a:extLst>
          </p:cNvPr>
          <p:cNvGrpSpPr/>
          <p:nvPr/>
        </p:nvGrpSpPr>
        <p:grpSpPr>
          <a:xfrm>
            <a:off x="534264" y="2293983"/>
            <a:ext cx="6653936" cy="747721"/>
            <a:chOff x="2364264" y="590550"/>
            <a:chExt cx="5893911" cy="697647"/>
          </a:xfrm>
        </p:grpSpPr>
        <p:sp>
          <p:nvSpPr>
            <p:cNvPr id="20" name="Google Shape;232;p7">
              <a:extLst>
                <a:ext uri="{FF2B5EF4-FFF2-40B4-BE49-F238E27FC236}">
                  <a16:creationId xmlns:a16="http://schemas.microsoft.com/office/drawing/2014/main" id="{25C93A7C-6D8A-4866-8969-46102D63D626}"/>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21" name="Google Shape;234;p7">
              <a:extLst>
                <a:ext uri="{FF2B5EF4-FFF2-40B4-BE49-F238E27FC236}">
                  <a16:creationId xmlns:a16="http://schemas.microsoft.com/office/drawing/2014/main" id="{89A4D131-9A73-49D4-ACDB-3170D25C6B0C}"/>
                </a:ext>
              </a:extLst>
            </p:cNvPr>
            <p:cNvSpPr txBox="1"/>
            <p:nvPr/>
          </p:nvSpPr>
          <p:spPr>
            <a:xfrm>
              <a:off x="2517761" y="659967"/>
              <a:ext cx="5740414" cy="6030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600" i="0" dirty="0">
                  <a:solidFill>
                    <a:srgbClr val="FF0000"/>
                  </a:solidFill>
                  <a:effectLst/>
                </a:rPr>
                <a:t>Ta có các cách xếp như sau:</a:t>
              </a:r>
              <a:endParaRPr kumimoji="0" sz="3600" b="1" i="0" u="none" strike="noStrike" kern="0" cap="none" spc="0" normalizeH="0" baseline="0" noProof="0" dirty="0">
                <a:ln>
                  <a:noFill/>
                </a:ln>
                <a:solidFill>
                  <a:srgbClr val="FF0000"/>
                </a:solidFill>
                <a:effectLst/>
                <a:uLnTx/>
                <a:uFillTx/>
                <a:ea typeface="Arial"/>
                <a:cs typeface="Arial"/>
                <a:sym typeface="Arial"/>
              </a:endParaRPr>
            </a:p>
          </p:txBody>
        </p:sp>
      </p:grpSp>
      <p:pic>
        <p:nvPicPr>
          <p:cNvPr id="9" name="Picture 8">
            <a:extLst>
              <a:ext uri="{FF2B5EF4-FFF2-40B4-BE49-F238E27FC236}">
                <a16:creationId xmlns:a16="http://schemas.microsoft.com/office/drawing/2014/main" id="{3B799B25-119C-413E-88FE-D57CE2735F6C}"/>
              </a:ext>
            </a:extLst>
          </p:cNvPr>
          <p:cNvPicPr>
            <a:picLocks noChangeAspect="1"/>
          </p:cNvPicPr>
          <p:nvPr/>
        </p:nvPicPr>
        <p:blipFill>
          <a:blip r:embed="rId6"/>
          <a:stretch>
            <a:fillRect/>
          </a:stretch>
        </p:blipFill>
        <p:spPr>
          <a:xfrm>
            <a:off x="1606740" y="3574865"/>
            <a:ext cx="3122918" cy="2104575"/>
          </a:xfrm>
          <a:prstGeom prst="rect">
            <a:avLst/>
          </a:prstGeom>
        </p:spPr>
      </p:pic>
      <p:pic>
        <p:nvPicPr>
          <p:cNvPr id="11" name="Picture 10">
            <a:extLst>
              <a:ext uri="{FF2B5EF4-FFF2-40B4-BE49-F238E27FC236}">
                <a16:creationId xmlns:a16="http://schemas.microsoft.com/office/drawing/2014/main" id="{DD6BDAD3-85EE-4A29-B4F5-51EB11930DFE}"/>
              </a:ext>
            </a:extLst>
          </p:cNvPr>
          <p:cNvPicPr>
            <a:picLocks noChangeAspect="1"/>
          </p:cNvPicPr>
          <p:nvPr/>
        </p:nvPicPr>
        <p:blipFill>
          <a:blip r:embed="rId7"/>
          <a:stretch>
            <a:fillRect/>
          </a:stretch>
        </p:blipFill>
        <p:spPr>
          <a:xfrm>
            <a:off x="5152543" y="3724083"/>
            <a:ext cx="4619602" cy="1608189"/>
          </a:xfrm>
          <a:prstGeom prst="rect">
            <a:avLst/>
          </a:prstGeom>
        </p:spPr>
      </p:pic>
    </p:spTree>
    <p:extLst>
      <p:ext uri="{BB962C8B-B14F-4D97-AF65-F5344CB8AC3E}">
        <p14:creationId xmlns:p14="http://schemas.microsoft.com/office/powerpoint/2010/main" val="4201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barn(inVertical)">
                                      <p:cBhvr>
                                        <p:cTn id="7" dur="500"/>
                                        <p:tgtEl>
                                          <p:spTgt spid="22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25">
                                            <p:txEl>
                                              <p:pRg st="1" end="1"/>
                                            </p:txEl>
                                          </p:spTgt>
                                        </p:tgtEl>
                                        <p:attrNameLst>
                                          <p:attrName>style.visibility</p:attrName>
                                        </p:attrNameLst>
                                      </p:cBhvr>
                                      <p:to>
                                        <p:strVal val="visible"/>
                                      </p:to>
                                    </p:set>
                                    <p:animEffect transition="in" filter="barn(inVertical)">
                                      <p:cBhvr>
                                        <p:cTn id="10" dur="500"/>
                                        <p:tgtEl>
                                          <p:spTgt spid="2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686A0195-5A33-4E71-8C67-1F2F5E61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任意多边形: 形状 4">
            <a:extLst>
              <a:ext uri="{FF2B5EF4-FFF2-40B4-BE49-F238E27FC236}">
                <a16:creationId xmlns:a16="http://schemas.microsoft.com/office/drawing/2014/main" id="{B73F70F1-158A-4F65-B483-0418822EEEA8}"/>
              </a:ext>
            </a:extLst>
          </p:cNvPr>
          <p:cNvSpPr/>
          <p:nvPr/>
        </p:nvSpPr>
        <p:spPr>
          <a:xfrm>
            <a:off x="1835747" y="132832"/>
            <a:ext cx="9236773" cy="618088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6" name="图片 5">
            <a:extLst>
              <a:ext uri="{FF2B5EF4-FFF2-40B4-BE49-F238E27FC236}">
                <a16:creationId xmlns:a16="http://schemas.microsoft.com/office/drawing/2014/main" id="{245576FB-F26F-4996-9C8E-E7AB0372904C}"/>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8" name="图片 7" descr="图片包含 玩偶, 玩具&#10;&#10;已生成高可信度的说明">
            <a:extLst>
              <a:ext uri="{FF2B5EF4-FFF2-40B4-BE49-F238E27FC236}">
                <a16:creationId xmlns:a16="http://schemas.microsoft.com/office/drawing/2014/main" id="{3599A429-B692-4194-A9DD-9081FB9F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 y="3550590"/>
            <a:ext cx="2235335" cy="2278157"/>
          </a:xfrm>
          <a:prstGeom prst="rect">
            <a:avLst/>
          </a:prstGeom>
        </p:spPr>
      </p:pic>
      <p:pic>
        <p:nvPicPr>
          <p:cNvPr id="9" name="图片 8">
            <a:extLst>
              <a:ext uri="{FF2B5EF4-FFF2-40B4-BE49-F238E27FC236}">
                <a16:creationId xmlns:a16="http://schemas.microsoft.com/office/drawing/2014/main" id="{73FA8949-2AE4-4BBB-9527-D937096E4DB9}"/>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0" name="图片 9">
            <a:extLst>
              <a:ext uri="{FF2B5EF4-FFF2-40B4-BE49-F238E27FC236}">
                <a16:creationId xmlns:a16="http://schemas.microsoft.com/office/drawing/2014/main" id="{9540F63C-1CFA-4782-BF39-C8B6B05BD9FD}"/>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8" name="图片 17" descr="图片包含 物体&#10;&#10;已生成高可信度的说明">
            <a:extLst>
              <a:ext uri="{FF2B5EF4-FFF2-40B4-BE49-F238E27FC236}">
                <a16:creationId xmlns:a16="http://schemas.microsoft.com/office/drawing/2014/main" id="{92AD827F-C123-4123-BD32-B07114973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p:blipFill>
        <p:spPr>
          <a:xfrm>
            <a:off x="8545172" y="4932129"/>
            <a:ext cx="273050" cy="292100"/>
          </a:xfrm>
          <a:prstGeom prst="rect">
            <a:avLst/>
          </a:prstGeom>
        </p:spPr>
      </p:pic>
      <p:pic>
        <p:nvPicPr>
          <p:cNvPr id="19" name="图片 18" descr="图片包含 物体&#10;&#10;已生成高可信度的说明">
            <a:extLst>
              <a:ext uri="{FF2B5EF4-FFF2-40B4-BE49-F238E27FC236}">
                <a16:creationId xmlns:a16="http://schemas.microsoft.com/office/drawing/2014/main" id="{1B7EB697-6B22-490C-B85A-4070D11C97CC}"/>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10116688" y="4778236"/>
            <a:ext cx="398280" cy="426067"/>
          </a:xfrm>
          <a:prstGeom prst="rect">
            <a:avLst/>
          </a:prstGeom>
        </p:spPr>
      </p:pic>
      <p:pic>
        <p:nvPicPr>
          <p:cNvPr id="20" name="图片 19" descr="图片包含 物体&#10;&#10;已生成高可信度的说明">
            <a:extLst>
              <a:ext uri="{FF2B5EF4-FFF2-40B4-BE49-F238E27FC236}">
                <a16:creationId xmlns:a16="http://schemas.microsoft.com/office/drawing/2014/main" id="{94B4D886-5C5C-481D-9706-C23707E3D35F}"/>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7047566" y="5070843"/>
            <a:ext cx="398280" cy="426067"/>
          </a:xfrm>
          <a:prstGeom prst="rect">
            <a:avLst/>
          </a:prstGeom>
        </p:spPr>
      </p:pic>
      <p:pic>
        <p:nvPicPr>
          <p:cNvPr id="21" name="图片 20" descr="图片包含 物体&#10;&#10;已生成高可信度的说明">
            <a:extLst>
              <a:ext uri="{FF2B5EF4-FFF2-40B4-BE49-F238E27FC236}">
                <a16:creationId xmlns:a16="http://schemas.microsoft.com/office/drawing/2014/main" id="{3D77F14E-0108-4EFE-BA93-9806AD137C9E}"/>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9106477" y="5150395"/>
            <a:ext cx="647832" cy="69303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22785" b="2812"/>
          <a:stretch/>
        </p:blipFill>
        <p:spPr>
          <a:xfrm>
            <a:off x="2604149" y="1878371"/>
            <a:ext cx="7512539" cy="2212258"/>
          </a:xfrm>
          <a:prstGeom prst="rect">
            <a:avLst/>
          </a:prstGeom>
        </p:spPr>
      </p:pic>
    </p:spTree>
    <p:extLst>
      <p:ext uri="{BB962C8B-B14F-4D97-AF65-F5344CB8AC3E}">
        <p14:creationId xmlns:p14="http://schemas.microsoft.com/office/powerpoint/2010/main" val="3524971484"/>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4">
            <a:alphaModFix/>
          </a:blip>
          <a:srcRect/>
          <a:stretch/>
        </p:blipFill>
        <p:spPr>
          <a:xfrm>
            <a:off x="3564175" y="2462512"/>
            <a:ext cx="3999737" cy="3999737"/>
          </a:xfrm>
          <a:prstGeom prst="rect">
            <a:avLst/>
          </a:prstGeom>
          <a:noFill/>
          <a:ln>
            <a:noFill/>
          </a:ln>
        </p:spPr>
      </p:pic>
      <p:pic>
        <p:nvPicPr>
          <p:cNvPr id="88" name="Google Shape;88;p1"/>
          <p:cNvPicPr preferRelativeResize="0"/>
          <p:nvPr/>
        </p:nvPicPr>
        <p:blipFill rotWithShape="1">
          <a:blip r:embed="rId5">
            <a:alphaModFix/>
          </a:blip>
          <a:srcRect/>
          <a:stretch/>
        </p:blipFill>
        <p:spPr>
          <a:xfrm flipH="1">
            <a:off x="10689681" y="2726274"/>
            <a:ext cx="1476972" cy="1476972"/>
          </a:xfrm>
          <a:prstGeom prst="rect">
            <a:avLst/>
          </a:prstGeom>
          <a:noFill/>
          <a:ln>
            <a:noFill/>
          </a:ln>
        </p:spPr>
      </p:pic>
      <p:sp>
        <p:nvSpPr>
          <p:cNvPr id="89" name="Google Shape;89;p1"/>
          <p:cNvSpPr/>
          <p:nvPr/>
        </p:nvSpPr>
        <p:spPr>
          <a:xfrm>
            <a:off x="534796" y="1652227"/>
            <a:ext cx="10780826" cy="162057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uLnTx/>
                <a:uFillTx/>
                <a:latin typeface="Arial"/>
                <a:ea typeface="+mn-ea"/>
                <a:cs typeface="Arial"/>
                <a:sym typeface="Arial"/>
              </a:rPr>
              <a:t>THỢ SĂN HẠT DẺ</a:t>
            </a:r>
          </a:p>
        </p:txBody>
      </p:sp>
    </p:spTree>
    <p:extLst>
      <p:ext uri="{BB962C8B-B14F-4D97-AF65-F5344CB8AC3E}">
        <p14:creationId xmlns:p14="http://schemas.microsoft.com/office/powerpoint/2010/main" val="22925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sp>
        <p:nvSpPr>
          <p:cNvPr id="39" name="Rounded Rectangle 38"/>
          <p:cNvSpPr/>
          <p:nvPr/>
        </p:nvSpPr>
        <p:spPr>
          <a:xfrm>
            <a:off x="2258537" y="2501193"/>
            <a:ext cx="7190263"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4 </a:t>
            </a:r>
            <a:r>
              <a:rPr lang="en-US" sz="4800" b="1" dirty="0" err="1">
                <a:ln/>
                <a:solidFill>
                  <a:srgbClr val="FF0000"/>
                </a:solidFill>
                <a:latin typeface="Calibri" panose="020F0502020204030204" pitchFamily="34" charset="0"/>
                <a:cs typeface="Calibri" panose="020F0502020204030204" pitchFamily="34" charset="0"/>
              </a:rPr>
              <a:t>góc</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7">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8">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9">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429000" y="751657"/>
            <a:ext cx="62865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chữ</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nhật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góc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3314" name="Picture 2" descr="Brown Basket Clip Art Image - ClipSafar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84;p1"/>
          <p:cNvPicPr preferRelativeResize="0"/>
          <p:nvPr/>
        </p:nvPicPr>
        <p:blipFill rotWithShape="1">
          <a:blip r:embed="rId11">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2"/>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2"/>
          <a:stretch>
            <a:fillRect/>
          </a:stretch>
        </p:blipFill>
        <p:spPr>
          <a:xfrm>
            <a:off x="12192000" y="-476768"/>
            <a:ext cx="609600" cy="609600"/>
          </a:xfrm>
          <a:prstGeom prst="rect">
            <a:avLst/>
          </a:prstGeom>
        </p:spPr>
      </p:pic>
      <p:pic>
        <p:nvPicPr>
          <p:cNvPr id="40" name="Google Shape;102;p2">
            <a:hlinkClick r:id="rId13" action="ppaction://hlinksldjump"/>
          </p:cNvPr>
          <p:cNvPicPr preferRelativeResize="0"/>
          <p:nvPr/>
        </p:nvPicPr>
        <p:blipFill rotWithShape="1">
          <a:blip r:embed="rId14">
            <a:alphaModFix/>
          </a:blip>
          <a:srcRect/>
          <a:stretch/>
        </p:blipFill>
        <p:spPr>
          <a:xfrm rot="2950667">
            <a:off x="8995262" y="4561185"/>
            <a:ext cx="1188720" cy="1097280"/>
          </a:xfrm>
          <a:prstGeom prst="rect">
            <a:avLst/>
          </a:prstGeom>
          <a:noFill/>
          <a:ln>
            <a:noFill/>
          </a:ln>
        </p:spPr>
      </p:pic>
      <p:pic>
        <p:nvPicPr>
          <p:cNvPr id="42" name="Google Shape;102;p2">
            <a:hlinkClick r:id="rId13" action="ppaction://hlinksldjump"/>
          </p:cNvPr>
          <p:cNvPicPr preferRelativeResize="0"/>
          <p:nvPr/>
        </p:nvPicPr>
        <p:blipFill rotWithShape="1">
          <a:blip r:embed="rId14">
            <a:alphaModFix/>
          </a:blip>
          <a:srcRect/>
          <a:stretch/>
        </p:blipFill>
        <p:spPr>
          <a:xfrm rot="2950667">
            <a:off x="9565586" y="4603077"/>
            <a:ext cx="1188720" cy="1097280"/>
          </a:xfrm>
          <a:prstGeom prst="rect">
            <a:avLst/>
          </a:prstGeom>
          <a:noFill/>
          <a:ln>
            <a:noFill/>
          </a:ln>
        </p:spPr>
      </p:pic>
      <p:pic>
        <p:nvPicPr>
          <p:cNvPr id="43" name="Google Shape;102;p2">
            <a:hlinkClick r:id="rId13" action="ppaction://hlinksldjump"/>
          </p:cNvPr>
          <p:cNvPicPr preferRelativeResize="0"/>
          <p:nvPr/>
        </p:nvPicPr>
        <p:blipFill rotWithShape="1">
          <a:blip r:embed="rId14">
            <a:alphaModFix/>
          </a:blip>
          <a:srcRect/>
          <a:stretch/>
        </p:blipFill>
        <p:spPr>
          <a:xfrm rot="2950667">
            <a:off x="10076299" y="4663491"/>
            <a:ext cx="1188720" cy="1097280"/>
          </a:xfrm>
          <a:prstGeom prst="rect">
            <a:avLst/>
          </a:prstGeom>
          <a:noFill/>
          <a:ln>
            <a:noFill/>
          </a:ln>
        </p:spPr>
      </p:pic>
    </p:spTree>
    <p:extLst>
      <p:ext uri="{BB962C8B-B14F-4D97-AF65-F5344CB8AC3E}">
        <p14:creationId xmlns:p14="http://schemas.microsoft.com/office/powerpoint/2010/main" val="42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6" presetClass="path" presetSubtype="0" accel="50000" decel="50000" fill="hold" nodeType="withEffect">
                                  <p:stCondLst>
                                    <p:cond delay="0"/>
                                  </p:stCondLst>
                                  <p:childTnLst>
                                    <p:animMotion origin="layout" path="M 2.5E-6 2.96296E-6 L 0.76406 -0.02685 " pathEditMode="relative" rAng="0" ptsTypes="AA">
                                      <p:cBhvr>
                                        <p:cTn id="9" dur="2000" fill="hold"/>
                                        <p:tgtEl>
                                          <p:spTgt spid="35"/>
                                        </p:tgtEl>
                                        <p:attrNameLst>
                                          <p:attrName>ppt_x</p:attrName>
                                          <p:attrName>ppt_y</p:attrName>
                                        </p:attrNameLst>
                                      </p:cBhvr>
                                      <p:rCtr x="38203" y="-1343"/>
                                    </p:animMotion>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35"/>
                                        </p:tgtEl>
                                        <p:attrNameLst>
                                          <p:attrName>r</p:attrName>
                                        </p:attrNameLst>
                                      </p:cBhvr>
                                    </p:animRot>
                                    <p:animRot by="-240000">
                                      <p:cBhvr>
                                        <p:cTn id="12" dur="200" fill="hold">
                                          <p:stCondLst>
                                            <p:cond delay="200"/>
                                          </p:stCondLst>
                                        </p:cTn>
                                        <p:tgtEl>
                                          <p:spTgt spid="35"/>
                                        </p:tgtEl>
                                        <p:attrNameLst>
                                          <p:attrName>r</p:attrName>
                                        </p:attrNameLst>
                                      </p:cBhvr>
                                    </p:animRot>
                                    <p:animRot by="240000">
                                      <p:cBhvr>
                                        <p:cTn id="13" dur="200" fill="hold">
                                          <p:stCondLst>
                                            <p:cond delay="400"/>
                                          </p:stCondLst>
                                        </p:cTn>
                                        <p:tgtEl>
                                          <p:spTgt spid="35"/>
                                        </p:tgtEl>
                                        <p:attrNameLst>
                                          <p:attrName>r</p:attrName>
                                        </p:attrNameLst>
                                      </p:cBhvr>
                                    </p:animRot>
                                    <p:animRot by="-240000">
                                      <p:cBhvr>
                                        <p:cTn id="14" dur="200" fill="hold">
                                          <p:stCondLst>
                                            <p:cond delay="600"/>
                                          </p:stCondLst>
                                        </p:cTn>
                                        <p:tgtEl>
                                          <p:spTgt spid="35"/>
                                        </p:tgtEl>
                                        <p:attrNameLst>
                                          <p:attrName>r</p:attrName>
                                        </p:attrNameLst>
                                      </p:cBhvr>
                                    </p:animRot>
                                    <p:animRot by="120000">
                                      <p:cBhvr>
                                        <p:cTn id="15" dur="200" fill="hold">
                                          <p:stCondLst>
                                            <p:cond delay="800"/>
                                          </p:stCondLst>
                                        </p:cTn>
                                        <p:tgtEl>
                                          <p:spTgt spid="35"/>
                                        </p:tgtEl>
                                        <p:attrNameLst>
                                          <p:attrName>r</p:attrName>
                                        </p:attrNameLst>
                                      </p:cBhvr>
                                    </p:animRo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90">
                                          <p:stCondLst>
                                            <p:cond delay="0"/>
                                          </p:stCondLst>
                                        </p:cTn>
                                        <p:tgtEl>
                                          <p:spTgt spid="40"/>
                                        </p:tgtEl>
                                      </p:cBhvr>
                                    </p:animEffect>
                                    <p:anim calcmode="lin" valueType="num">
                                      <p:cBhvr>
                                        <p:cTn id="2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5" dur="13">
                                          <p:stCondLst>
                                            <p:cond delay="325"/>
                                          </p:stCondLst>
                                        </p:cTn>
                                        <p:tgtEl>
                                          <p:spTgt spid="40"/>
                                        </p:tgtEl>
                                      </p:cBhvr>
                                      <p:to x="100000" y="60000"/>
                                    </p:animScale>
                                    <p:animScale>
                                      <p:cBhvr>
                                        <p:cTn id="26" dur="83" decel="50000">
                                          <p:stCondLst>
                                            <p:cond delay="338"/>
                                          </p:stCondLst>
                                        </p:cTn>
                                        <p:tgtEl>
                                          <p:spTgt spid="40"/>
                                        </p:tgtEl>
                                      </p:cBhvr>
                                      <p:to x="100000" y="100000"/>
                                    </p:animScale>
                                    <p:animScale>
                                      <p:cBhvr>
                                        <p:cTn id="27" dur="13">
                                          <p:stCondLst>
                                            <p:cond delay="656"/>
                                          </p:stCondLst>
                                        </p:cTn>
                                        <p:tgtEl>
                                          <p:spTgt spid="40"/>
                                        </p:tgtEl>
                                      </p:cBhvr>
                                      <p:to x="100000" y="80000"/>
                                    </p:animScale>
                                    <p:animScale>
                                      <p:cBhvr>
                                        <p:cTn id="28" dur="83" decel="50000">
                                          <p:stCondLst>
                                            <p:cond delay="669"/>
                                          </p:stCondLst>
                                        </p:cTn>
                                        <p:tgtEl>
                                          <p:spTgt spid="40"/>
                                        </p:tgtEl>
                                      </p:cBhvr>
                                      <p:to x="100000" y="100000"/>
                                    </p:animScale>
                                    <p:animScale>
                                      <p:cBhvr>
                                        <p:cTn id="29" dur="13">
                                          <p:stCondLst>
                                            <p:cond delay="821"/>
                                          </p:stCondLst>
                                        </p:cTn>
                                        <p:tgtEl>
                                          <p:spTgt spid="40"/>
                                        </p:tgtEl>
                                      </p:cBhvr>
                                      <p:to x="100000" y="90000"/>
                                    </p:animScale>
                                    <p:animScale>
                                      <p:cBhvr>
                                        <p:cTn id="30" dur="83" decel="50000">
                                          <p:stCondLst>
                                            <p:cond delay="834"/>
                                          </p:stCondLst>
                                        </p:cTn>
                                        <p:tgtEl>
                                          <p:spTgt spid="40"/>
                                        </p:tgtEl>
                                      </p:cBhvr>
                                      <p:to x="100000" y="100000"/>
                                    </p:animScale>
                                    <p:animScale>
                                      <p:cBhvr>
                                        <p:cTn id="31" dur="13">
                                          <p:stCondLst>
                                            <p:cond delay="904"/>
                                          </p:stCondLst>
                                        </p:cTn>
                                        <p:tgtEl>
                                          <p:spTgt spid="40"/>
                                        </p:tgtEl>
                                      </p:cBhvr>
                                      <p:to x="100000" y="95000"/>
                                    </p:animScale>
                                    <p:animScale>
                                      <p:cBhvr>
                                        <p:cTn id="32" dur="83" decel="50000">
                                          <p:stCondLst>
                                            <p:cond delay="917"/>
                                          </p:stCondLst>
                                        </p:cTn>
                                        <p:tgtEl>
                                          <p:spTgt spid="4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290">
                                          <p:stCondLst>
                                            <p:cond delay="0"/>
                                          </p:stCondLst>
                                        </p:cTn>
                                        <p:tgtEl>
                                          <p:spTgt spid="42"/>
                                        </p:tgtEl>
                                      </p:cBhvr>
                                    </p:animEffect>
                                    <p:anim calcmode="lin" valueType="num">
                                      <p:cBhvr>
                                        <p:cTn id="36"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1" dur="13">
                                          <p:stCondLst>
                                            <p:cond delay="325"/>
                                          </p:stCondLst>
                                        </p:cTn>
                                        <p:tgtEl>
                                          <p:spTgt spid="42"/>
                                        </p:tgtEl>
                                      </p:cBhvr>
                                      <p:to x="100000" y="60000"/>
                                    </p:animScale>
                                    <p:animScale>
                                      <p:cBhvr>
                                        <p:cTn id="42" dur="83" decel="50000">
                                          <p:stCondLst>
                                            <p:cond delay="338"/>
                                          </p:stCondLst>
                                        </p:cTn>
                                        <p:tgtEl>
                                          <p:spTgt spid="42"/>
                                        </p:tgtEl>
                                      </p:cBhvr>
                                      <p:to x="100000" y="100000"/>
                                    </p:animScale>
                                    <p:animScale>
                                      <p:cBhvr>
                                        <p:cTn id="43" dur="13">
                                          <p:stCondLst>
                                            <p:cond delay="656"/>
                                          </p:stCondLst>
                                        </p:cTn>
                                        <p:tgtEl>
                                          <p:spTgt spid="42"/>
                                        </p:tgtEl>
                                      </p:cBhvr>
                                      <p:to x="100000" y="80000"/>
                                    </p:animScale>
                                    <p:animScale>
                                      <p:cBhvr>
                                        <p:cTn id="44" dur="83" decel="50000">
                                          <p:stCondLst>
                                            <p:cond delay="669"/>
                                          </p:stCondLst>
                                        </p:cTn>
                                        <p:tgtEl>
                                          <p:spTgt spid="42"/>
                                        </p:tgtEl>
                                      </p:cBhvr>
                                      <p:to x="100000" y="100000"/>
                                    </p:animScale>
                                    <p:animScale>
                                      <p:cBhvr>
                                        <p:cTn id="45" dur="13">
                                          <p:stCondLst>
                                            <p:cond delay="821"/>
                                          </p:stCondLst>
                                        </p:cTn>
                                        <p:tgtEl>
                                          <p:spTgt spid="42"/>
                                        </p:tgtEl>
                                      </p:cBhvr>
                                      <p:to x="100000" y="90000"/>
                                    </p:animScale>
                                    <p:animScale>
                                      <p:cBhvr>
                                        <p:cTn id="46" dur="83" decel="50000">
                                          <p:stCondLst>
                                            <p:cond delay="834"/>
                                          </p:stCondLst>
                                        </p:cTn>
                                        <p:tgtEl>
                                          <p:spTgt spid="42"/>
                                        </p:tgtEl>
                                      </p:cBhvr>
                                      <p:to x="100000" y="100000"/>
                                    </p:animScale>
                                    <p:animScale>
                                      <p:cBhvr>
                                        <p:cTn id="47" dur="13">
                                          <p:stCondLst>
                                            <p:cond delay="904"/>
                                          </p:stCondLst>
                                        </p:cTn>
                                        <p:tgtEl>
                                          <p:spTgt spid="42"/>
                                        </p:tgtEl>
                                      </p:cBhvr>
                                      <p:to x="100000" y="95000"/>
                                    </p:animScale>
                                    <p:animScale>
                                      <p:cBhvr>
                                        <p:cTn id="48" dur="83" decel="50000">
                                          <p:stCondLst>
                                            <p:cond delay="917"/>
                                          </p:stCondLst>
                                        </p:cTn>
                                        <p:tgtEl>
                                          <p:spTgt spid="4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290">
                                          <p:stCondLst>
                                            <p:cond delay="0"/>
                                          </p:stCondLst>
                                        </p:cTn>
                                        <p:tgtEl>
                                          <p:spTgt spid="43"/>
                                        </p:tgtEl>
                                      </p:cBhvr>
                                    </p:animEffect>
                                    <p:anim calcmode="lin" valueType="num">
                                      <p:cBhvr>
                                        <p:cTn id="52"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57" dur="13">
                                          <p:stCondLst>
                                            <p:cond delay="325"/>
                                          </p:stCondLst>
                                        </p:cTn>
                                        <p:tgtEl>
                                          <p:spTgt spid="43"/>
                                        </p:tgtEl>
                                      </p:cBhvr>
                                      <p:to x="100000" y="60000"/>
                                    </p:animScale>
                                    <p:animScale>
                                      <p:cBhvr>
                                        <p:cTn id="58" dur="83" decel="50000">
                                          <p:stCondLst>
                                            <p:cond delay="338"/>
                                          </p:stCondLst>
                                        </p:cTn>
                                        <p:tgtEl>
                                          <p:spTgt spid="43"/>
                                        </p:tgtEl>
                                      </p:cBhvr>
                                      <p:to x="100000" y="100000"/>
                                    </p:animScale>
                                    <p:animScale>
                                      <p:cBhvr>
                                        <p:cTn id="59" dur="13">
                                          <p:stCondLst>
                                            <p:cond delay="656"/>
                                          </p:stCondLst>
                                        </p:cTn>
                                        <p:tgtEl>
                                          <p:spTgt spid="43"/>
                                        </p:tgtEl>
                                      </p:cBhvr>
                                      <p:to x="100000" y="80000"/>
                                    </p:animScale>
                                    <p:animScale>
                                      <p:cBhvr>
                                        <p:cTn id="60" dur="83" decel="50000">
                                          <p:stCondLst>
                                            <p:cond delay="669"/>
                                          </p:stCondLst>
                                        </p:cTn>
                                        <p:tgtEl>
                                          <p:spTgt spid="43"/>
                                        </p:tgtEl>
                                      </p:cBhvr>
                                      <p:to x="100000" y="100000"/>
                                    </p:animScale>
                                    <p:animScale>
                                      <p:cBhvr>
                                        <p:cTn id="61" dur="13">
                                          <p:stCondLst>
                                            <p:cond delay="821"/>
                                          </p:stCondLst>
                                        </p:cTn>
                                        <p:tgtEl>
                                          <p:spTgt spid="43"/>
                                        </p:tgtEl>
                                      </p:cBhvr>
                                      <p:to x="100000" y="90000"/>
                                    </p:animScale>
                                    <p:animScale>
                                      <p:cBhvr>
                                        <p:cTn id="62" dur="83" decel="50000">
                                          <p:stCondLst>
                                            <p:cond delay="834"/>
                                          </p:stCondLst>
                                        </p:cTn>
                                        <p:tgtEl>
                                          <p:spTgt spid="43"/>
                                        </p:tgtEl>
                                      </p:cBhvr>
                                      <p:to x="100000" y="100000"/>
                                    </p:animScale>
                                    <p:animScale>
                                      <p:cBhvr>
                                        <p:cTn id="63" dur="13">
                                          <p:stCondLst>
                                            <p:cond delay="904"/>
                                          </p:stCondLst>
                                        </p:cTn>
                                        <p:tgtEl>
                                          <p:spTgt spid="43"/>
                                        </p:tgtEl>
                                      </p:cBhvr>
                                      <p:to x="100000" y="95000"/>
                                    </p:animScale>
                                    <p:animScale>
                                      <p:cBhvr>
                                        <p:cTn id="64" dur="83" decel="50000">
                                          <p:stCondLst>
                                            <p:cond delay="917"/>
                                          </p:stCondLst>
                                        </p:cTn>
                                        <p:tgtEl>
                                          <p:spTgt spid="43"/>
                                        </p:tgtEl>
                                      </p:cBhvr>
                                      <p:to x="100000" y="100000"/>
                                    </p:animScale>
                                  </p:childTnLst>
                                </p:cTn>
                              </p:par>
                              <p:par>
                                <p:cTn id="65" presetID="1" presetClass="mediacall" presetSubtype="0" fill="hold" nodeType="withEffect">
                                  <p:stCondLst>
                                    <p:cond delay="0"/>
                                  </p:stCondLst>
                                  <p:childTnLst>
                                    <p:cmd type="call" cmd="playFrom(0.0)">
                                      <p:cBhvr>
                                        <p:cTn id="66" dur="2328" fill="hold"/>
                                        <p:tgtEl>
                                          <p:spTgt spid="37"/>
                                        </p:tgtEl>
                                      </p:cBhvr>
                                    </p:cmd>
                                  </p:childTnLst>
                                </p:cTn>
                              </p:par>
                              <p:par>
                                <p:cTn id="67" presetID="1" presetClass="mediacall" presetSubtype="0" fill="hold" nodeType="withEffect">
                                  <p:stCondLst>
                                    <p:cond delay="0"/>
                                  </p:stCondLst>
                                  <p:childTnLst>
                                    <p:cmd type="call" cmd="playFrom(0.0)">
                                      <p:cBhvr>
                                        <p:cTn id="68" dur="2126" fill="hold"/>
                                        <p:tgtEl>
                                          <p:spTgt spid="36"/>
                                        </p:tgtEl>
                                      </p:cBhvr>
                                    </p:cmd>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6"/>
                </p:tgtEl>
              </p:cMediaNode>
            </p:audio>
            <p:audio>
              <p:cMediaNode vol="80000">
                <p:cTn id="73"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2258537" y="2501193"/>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err="1">
                <a:ln/>
                <a:solidFill>
                  <a:srgbClr val="FF0000"/>
                </a:solidFill>
                <a:latin typeface="Calibri" panose="020F0502020204030204" pitchFamily="34" charset="0"/>
                <a:cs typeface="Calibri" panose="020F0502020204030204" pitchFamily="34" charset="0"/>
              </a:rPr>
              <a:t>Đáp</a:t>
            </a:r>
            <a:r>
              <a:rPr lang="en-US" sz="8000" b="1" dirty="0">
                <a:ln/>
                <a:solidFill>
                  <a:srgbClr val="FF0000"/>
                </a:solidFill>
                <a:latin typeface="Calibri" panose="020F0502020204030204" pitchFamily="34" charset="0"/>
                <a:cs typeface="Calibri" panose="020F0502020204030204" pitchFamily="34" charset="0"/>
              </a:rPr>
              <a:t> </a:t>
            </a:r>
            <a:r>
              <a:rPr lang="en-US" sz="8000" b="1" dirty="0" err="1">
                <a:ln/>
                <a:solidFill>
                  <a:srgbClr val="FF0000"/>
                </a:solidFill>
                <a:latin typeface="Calibri" panose="020F0502020204030204" pitchFamily="34" charset="0"/>
                <a:cs typeface="Calibri" panose="020F0502020204030204" pitchFamily="34" charset="0"/>
              </a:rPr>
              <a:t>án</a:t>
            </a:r>
            <a:r>
              <a:rPr lang="en-US" sz="8000" b="1" dirty="0">
                <a:ln/>
                <a:solidFill>
                  <a:srgbClr val="FF0000"/>
                </a:solidFill>
                <a:latin typeface="Calibri" panose="020F0502020204030204" pitchFamily="34" charset="0"/>
                <a:cs typeface="Calibri" panose="020F0502020204030204" pitchFamily="34" charset="0"/>
              </a:rPr>
              <a:t>: 4 </a:t>
            </a:r>
            <a:r>
              <a:rPr lang="en-US" sz="8000" b="1" dirty="0" err="1">
                <a:ln/>
                <a:solidFill>
                  <a:srgbClr val="FF0000"/>
                </a:solidFill>
                <a:latin typeface="Calibri" panose="020F0502020204030204" pitchFamily="34" charset="0"/>
                <a:cs typeface="Calibri" panose="020F0502020204030204" pitchFamily="34" charset="0"/>
              </a:rPr>
              <a:t>cạnh</a:t>
            </a:r>
            <a:endParaRPr kumimoji="0" lang="en-US" sz="80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12">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2916365" y="998669"/>
            <a:ext cx="765377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nhật</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cạnh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35" name="Google Shape;84;p1"/>
          <p:cNvPicPr preferRelativeResize="0"/>
          <p:nvPr/>
        </p:nvPicPr>
        <p:blipFill rotWithShape="1">
          <a:blip r:embed="rId13">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4"/>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4"/>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Tree>
    <p:extLst>
      <p:ext uri="{BB962C8B-B14F-4D97-AF65-F5344CB8AC3E}">
        <p14:creationId xmlns:p14="http://schemas.microsoft.com/office/powerpoint/2010/main" val="11755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1874998" y="2498899"/>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83245" y="-391495"/>
            <a:ext cx="11468795" cy="2904659"/>
            <a:chOff x="352674" y="19441"/>
            <a:chExt cx="10848726"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352674" y="1944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 name="Google Shape;84;p1"/>
          <p:cNvPicPr preferRelativeResize="0"/>
          <p:nvPr/>
        </p:nvPicPr>
        <p:blipFill rotWithShape="1">
          <a:blip r:embed="rId12">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3"/>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3"/>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
        <p:nvSpPr>
          <p:cNvPr id="28" name="Rectangle 27"/>
          <p:cNvSpPr/>
          <p:nvPr/>
        </p:nvSpPr>
        <p:spPr>
          <a:xfrm>
            <a:off x="2948546" y="3250413"/>
            <a:ext cx="580158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Đáp</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án</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Bằng</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nhau</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1" name="TextBox 70"/>
          <p:cNvSpPr txBox="1"/>
          <p:nvPr/>
        </p:nvSpPr>
        <p:spPr>
          <a:xfrm>
            <a:off x="2755742" y="653609"/>
            <a:ext cx="763760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err="1">
                <a:solidFill>
                  <a:srgbClr val="000000"/>
                </a:solidFill>
                <a:latin typeface="Calibri" panose="020F0502020204030204" pitchFamily="34" charset="0"/>
                <a:cs typeface="Calibri" panose="020F0502020204030204" pitchFamily="34" charset="0"/>
              </a:rPr>
              <a:t>Các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cạnh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hình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vuông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bằng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nhau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không</a:t>
            </a:r>
            <a:r>
              <a:rPr lang="en-US" sz="5400" dirty="0">
                <a:solidFill>
                  <a:srgbClr val="000000"/>
                </a:solidFill>
                <a:latin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2" name="Google Shape;102;p2">
            <a:hlinkClick r:id="rId8" action="ppaction://hlinksldjump"/>
          </p:cNvPr>
          <p:cNvPicPr preferRelativeResize="0"/>
          <p:nvPr/>
        </p:nvPicPr>
        <p:blipFill rotWithShape="1">
          <a:blip r:embed="rId9">
            <a:alphaModFix/>
          </a:blip>
          <a:srcRect/>
          <a:stretch/>
        </p:blipFill>
        <p:spPr>
          <a:xfrm rot="2950667">
            <a:off x="9151134" y="3832478"/>
            <a:ext cx="1097280" cy="822960"/>
          </a:xfrm>
          <a:prstGeom prst="rect">
            <a:avLst/>
          </a:prstGeom>
          <a:noFill/>
          <a:ln>
            <a:noFill/>
          </a:ln>
        </p:spPr>
      </p:pic>
      <p:pic>
        <p:nvPicPr>
          <p:cNvPr id="73" name="Google Shape;102;p2">
            <a:hlinkClick r:id="rId8" action="ppaction://hlinksldjump"/>
          </p:cNvPr>
          <p:cNvPicPr preferRelativeResize="0"/>
          <p:nvPr/>
        </p:nvPicPr>
        <p:blipFill rotWithShape="1">
          <a:blip r:embed="rId9">
            <a:alphaModFix/>
          </a:blip>
          <a:srcRect/>
          <a:stretch/>
        </p:blipFill>
        <p:spPr>
          <a:xfrm rot="2950667">
            <a:off x="9711969" y="3770760"/>
            <a:ext cx="1097280" cy="822960"/>
          </a:xfrm>
          <a:prstGeom prst="rect">
            <a:avLst/>
          </a:prstGeom>
          <a:noFill/>
          <a:ln>
            <a:noFill/>
          </a:ln>
        </p:spPr>
      </p:pic>
      <p:pic>
        <p:nvPicPr>
          <p:cNvPr id="74" name="Google Shape;102;p2">
            <a:hlinkClick r:id="rId8" action="ppaction://hlinksldjump"/>
          </p:cNvPr>
          <p:cNvPicPr preferRelativeResize="0"/>
          <p:nvPr/>
        </p:nvPicPr>
        <p:blipFill rotWithShape="1">
          <a:blip r:embed="rId9">
            <a:alphaModFix/>
          </a:blip>
          <a:srcRect/>
          <a:stretch/>
        </p:blipFill>
        <p:spPr>
          <a:xfrm rot="2950667">
            <a:off x="10255702" y="3894195"/>
            <a:ext cx="1097280" cy="822960"/>
          </a:xfrm>
          <a:prstGeom prst="rect">
            <a:avLst/>
          </a:prstGeom>
          <a:noFill/>
          <a:ln>
            <a:noFill/>
          </a:ln>
        </p:spPr>
      </p:pic>
    </p:spTree>
    <p:extLst>
      <p:ext uri="{BB962C8B-B14F-4D97-AF65-F5344CB8AC3E}">
        <p14:creationId xmlns:p14="http://schemas.microsoft.com/office/powerpoint/2010/main" val="21584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2.96296E-6 L 0.76406 -0.02685 " pathEditMode="relative" rAng="0" ptsTypes="AA">
                                      <p:cBhvr>
                                        <p:cTn id="6" dur="2000" fill="hold"/>
                                        <p:tgtEl>
                                          <p:spTgt spid="35"/>
                                        </p:tgtEl>
                                        <p:attrNameLst>
                                          <p:attrName>ppt_x</p:attrName>
                                          <p:attrName>ppt_y</p:attrName>
                                        </p:attrNameLst>
                                      </p:cBhvr>
                                      <p:rCtr x="38203" y="-1343"/>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35"/>
                                        </p:tgtEl>
                                        <p:attrNameLst>
                                          <p:attrName>r</p:attrName>
                                        </p:attrNameLst>
                                      </p:cBhvr>
                                    </p:animRot>
                                    <p:animRot by="-240000">
                                      <p:cBhvr>
                                        <p:cTn id="9" dur="200" fill="hold">
                                          <p:stCondLst>
                                            <p:cond delay="200"/>
                                          </p:stCondLst>
                                        </p:cTn>
                                        <p:tgtEl>
                                          <p:spTgt spid="35"/>
                                        </p:tgtEl>
                                        <p:attrNameLst>
                                          <p:attrName>r</p:attrName>
                                        </p:attrNameLst>
                                      </p:cBhvr>
                                    </p:animRot>
                                    <p:animRot by="240000">
                                      <p:cBhvr>
                                        <p:cTn id="10" dur="200" fill="hold">
                                          <p:stCondLst>
                                            <p:cond delay="400"/>
                                          </p:stCondLst>
                                        </p:cTn>
                                        <p:tgtEl>
                                          <p:spTgt spid="35"/>
                                        </p:tgtEl>
                                        <p:attrNameLst>
                                          <p:attrName>r</p:attrName>
                                        </p:attrNameLst>
                                      </p:cBhvr>
                                    </p:animRot>
                                    <p:animRot by="-240000">
                                      <p:cBhvr>
                                        <p:cTn id="11" dur="200" fill="hold">
                                          <p:stCondLst>
                                            <p:cond delay="600"/>
                                          </p:stCondLst>
                                        </p:cTn>
                                        <p:tgtEl>
                                          <p:spTgt spid="35"/>
                                        </p:tgtEl>
                                        <p:attrNameLst>
                                          <p:attrName>r</p:attrName>
                                        </p:attrNameLst>
                                      </p:cBhvr>
                                    </p:animRot>
                                    <p:animRot by="120000">
                                      <p:cBhvr>
                                        <p:cTn id="12" dur="200" fill="hold">
                                          <p:stCondLst>
                                            <p:cond delay="800"/>
                                          </p:stCondLst>
                                        </p:cTn>
                                        <p:tgtEl>
                                          <p:spTgt spid="35"/>
                                        </p:tgtEl>
                                        <p:attrNameLst>
                                          <p:attrName>r</p:attrName>
                                        </p:attrNameLst>
                                      </p:cBhvr>
                                    </p:animRo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2328" fill="hold"/>
                                        <p:tgtEl>
                                          <p:spTgt spid="37"/>
                                        </p:tgtEl>
                                      </p:cBhvr>
                                    </p:cmd>
                                  </p:childTnLst>
                                </p:cTn>
                              </p:par>
                              <p:par>
                                <p:cTn id="16" presetID="1" presetClass="mediacall" presetSubtype="0" fill="hold" nodeType="withEffect">
                                  <p:stCondLst>
                                    <p:cond delay="0"/>
                                  </p:stCondLst>
                                  <p:childTnLst>
                                    <p:cmd type="call" cmd="playFrom(0.0)">
                                      <p:cBhvr>
                                        <p:cTn id="17" dur="2126" fill="hold"/>
                                        <p:tgtEl>
                                          <p:spTgt spid="36"/>
                                        </p:tgtEl>
                                      </p:cBhvr>
                                    </p:cmd>
                                  </p:childTnLst>
                                </p:cTn>
                              </p:par>
                              <p:par>
                                <p:cTn id="18" presetID="10" presetClass="exit" presetSubtype="0" fill="hold" nodeType="with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par>
                                <p:cTn id="21" presetID="26"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290">
                                          <p:stCondLst>
                                            <p:cond delay="0"/>
                                          </p:stCondLst>
                                        </p:cTn>
                                        <p:tgtEl>
                                          <p:spTgt spid="72"/>
                                        </p:tgtEl>
                                      </p:cBhvr>
                                    </p:animEffect>
                                    <p:anim calcmode="lin" valueType="num">
                                      <p:cBhvr>
                                        <p:cTn id="24"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29" dur="13">
                                          <p:stCondLst>
                                            <p:cond delay="325"/>
                                          </p:stCondLst>
                                        </p:cTn>
                                        <p:tgtEl>
                                          <p:spTgt spid="72"/>
                                        </p:tgtEl>
                                      </p:cBhvr>
                                      <p:to x="100000" y="60000"/>
                                    </p:animScale>
                                    <p:animScale>
                                      <p:cBhvr>
                                        <p:cTn id="30" dur="83" decel="50000">
                                          <p:stCondLst>
                                            <p:cond delay="338"/>
                                          </p:stCondLst>
                                        </p:cTn>
                                        <p:tgtEl>
                                          <p:spTgt spid="72"/>
                                        </p:tgtEl>
                                      </p:cBhvr>
                                      <p:to x="100000" y="100000"/>
                                    </p:animScale>
                                    <p:animScale>
                                      <p:cBhvr>
                                        <p:cTn id="31" dur="13">
                                          <p:stCondLst>
                                            <p:cond delay="656"/>
                                          </p:stCondLst>
                                        </p:cTn>
                                        <p:tgtEl>
                                          <p:spTgt spid="72"/>
                                        </p:tgtEl>
                                      </p:cBhvr>
                                      <p:to x="100000" y="80000"/>
                                    </p:animScale>
                                    <p:animScale>
                                      <p:cBhvr>
                                        <p:cTn id="32" dur="83" decel="50000">
                                          <p:stCondLst>
                                            <p:cond delay="669"/>
                                          </p:stCondLst>
                                        </p:cTn>
                                        <p:tgtEl>
                                          <p:spTgt spid="72"/>
                                        </p:tgtEl>
                                      </p:cBhvr>
                                      <p:to x="100000" y="100000"/>
                                    </p:animScale>
                                    <p:animScale>
                                      <p:cBhvr>
                                        <p:cTn id="33" dur="13">
                                          <p:stCondLst>
                                            <p:cond delay="821"/>
                                          </p:stCondLst>
                                        </p:cTn>
                                        <p:tgtEl>
                                          <p:spTgt spid="72"/>
                                        </p:tgtEl>
                                      </p:cBhvr>
                                      <p:to x="100000" y="90000"/>
                                    </p:animScale>
                                    <p:animScale>
                                      <p:cBhvr>
                                        <p:cTn id="34" dur="83" decel="50000">
                                          <p:stCondLst>
                                            <p:cond delay="834"/>
                                          </p:stCondLst>
                                        </p:cTn>
                                        <p:tgtEl>
                                          <p:spTgt spid="72"/>
                                        </p:tgtEl>
                                      </p:cBhvr>
                                      <p:to x="100000" y="100000"/>
                                    </p:animScale>
                                    <p:animScale>
                                      <p:cBhvr>
                                        <p:cTn id="35" dur="13">
                                          <p:stCondLst>
                                            <p:cond delay="904"/>
                                          </p:stCondLst>
                                        </p:cTn>
                                        <p:tgtEl>
                                          <p:spTgt spid="72"/>
                                        </p:tgtEl>
                                      </p:cBhvr>
                                      <p:to x="100000" y="95000"/>
                                    </p:animScale>
                                    <p:animScale>
                                      <p:cBhvr>
                                        <p:cTn id="36" dur="83" decel="50000">
                                          <p:stCondLst>
                                            <p:cond delay="917"/>
                                          </p:stCondLst>
                                        </p:cTn>
                                        <p:tgtEl>
                                          <p:spTgt spid="7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down)">
                                      <p:cBhvr>
                                        <p:cTn id="39" dur="290">
                                          <p:stCondLst>
                                            <p:cond delay="0"/>
                                          </p:stCondLst>
                                        </p:cTn>
                                        <p:tgtEl>
                                          <p:spTgt spid="73"/>
                                        </p:tgtEl>
                                      </p:cBhvr>
                                    </p:animEffect>
                                    <p:anim calcmode="lin" valueType="num">
                                      <p:cBhvr>
                                        <p:cTn id="40"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5" dur="13">
                                          <p:stCondLst>
                                            <p:cond delay="325"/>
                                          </p:stCondLst>
                                        </p:cTn>
                                        <p:tgtEl>
                                          <p:spTgt spid="73"/>
                                        </p:tgtEl>
                                      </p:cBhvr>
                                      <p:to x="100000" y="60000"/>
                                    </p:animScale>
                                    <p:animScale>
                                      <p:cBhvr>
                                        <p:cTn id="46" dur="83" decel="50000">
                                          <p:stCondLst>
                                            <p:cond delay="338"/>
                                          </p:stCondLst>
                                        </p:cTn>
                                        <p:tgtEl>
                                          <p:spTgt spid="73"/>
                                        </p:tgtEl>
                                      </p:cBhvr>
                                      <p:to x="100000" y="100000"/>
                                    </p:animScale>
                                    <p:animScale>
                                      <p:cBhvr>
                                        <p:cTn id="47" dur="13">
                                          <p:stCondLst>
                                            <p:cond delay="656"/>
                                          </p:stCondLst>
                                        </p:cTn>
                                        <p:tgtEl>
                                          <p:spTgt spid="73"/>
                                        </p:tgtEl>
                                      </p:cBhvr>
                                      <p:to x="100000" y="80000"/>
                                    </p:animScale>
                                    <p:animScale>
                                      <p:cBhvr>
                                        <p:cTn id="48" dur="83" decel="50000">
                                          <p:stCondLst>
                                            <p:cond delay="669"/>
                                          </p:stCondLst>
                                        </p:cTn>
                                        <p:tgtEl>
                                          <p:spTgt spid="73"/>
                                        </p:tgtEl>
                                      </p:cBhvr>
                                      <p:to x="100000" y="100000"/>
                                    </p:animScale>
                                    <p:animScale>
                                      <p:cBhvr>
                                        <p:cTn id="49" dur="13">
                                          <p:stCondLst>
                                            <p:cond delay="821"/>
                                          </p:stCondLst>
                                        </p:cTn>
                                        <p:tgtEl>
                                          <p:spTgt spid="73"/>
                                        </p:tgtEl>
                                      </p:cBhvr>
                                      <p:to x="100000" y="90000"/>
                                    </p:animScale>
                                    <p:animScale>
                                      <p:cBhvr>
                                        <p:cTn id="50" dur="83" decel="50000">
                                          <p:stCondLst>
                                            <p:cond delay="834"/>
                                          </p:stCondLst>
                                        </p:cTn>
                                        <p:tgtEl>
                                          <p:spTgt spid="73"/>
                                        </p:tgtEl>
                                      </p:cBhvr>
                                      <p:to x="100000" y="100000"/>
                                    </p:animScale>
                                    <p:animScale>
                                      <p:cBhvr>
                                        <p:cTn id="51" dur="13">
                                          <p:stCondLst>
                                            <p:cond delay="904"/>
                                          </p:stCondLst>
                                        </p:cTn>
                                        <p:tgtEl>
                                          <p:spTgt spid="73"/>
                                        </p:tgtEl>
                                      </p:cBhvr>
                                      <p:to x="100000" y="95000"/>
                                    </p:animScale>
                                    <p:animScale>
                                      <p:cBhvr>
                                        <p:cTn id="52" dur="83" decel="50000">
                                          <p:stCondLst>
                                            <p:cond delay="917"/>
                                          </p:stCondLst>
                                        </p:cTn>
                                        <p:tgtEl>
                                          <p:spTgt spid="7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down)">
                                      <p:cBhvr>
                                        <p:cTn id="55" dur="290">
                                          <p:stCondLst>
                                            <p:cond delay="0"/>
                                          </p:stCondLst>
                                        </p:cTn>
                                        <p:tgtEl>
                                          <p:spTgt spid="74"/>
                                        </p:tgtEl>
                                      </p:cBhvr>
                                    </p:animEffect>
                                    <p:anim calcmode="lin" valueType="num">
                                      <p:cBhvr>
                                        <p:cTn id="56"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1" dur="13">
                                          <p:stCondLst>
                                            <p:cond delay="325"/>
                                          </p:stCondLst>
                                        </p:cTn>
                                        <p:tgtEl>
                                          <p:spTgt spid="74"/>
                                        </p:tgtEl>
                                      </p:cBhvr>
                                      <p:to x="100000" y="60000"/>
                                    </p:animScale>
                                    <p:animScale>
                                      <p:cBhvr>
                                        <p:cTn id="62" dur="83" decel="50000">
                                          <p:stCondLst>
                                            <p:cond delay="338"/>
                                          </p:stCondLst>
                                        </p:cTn>
                                        <p:tgtEl>
                                          <p:spTgt spid="74"/>
                                        </p:tgtEl>
                                      </p:cBhvr>
                                      <p:to x="100000" y="100000"/>
                                    </p:animScale>
                                    <p:animScale>
                                      <p:cBhvr>
                                        <p:cTn id="63" dur="13">
                                          <p:stCondLst>
                                            <p:cond delay="656"/>
                                          </p:stCondLst>
                                        </p:cTn>
                                        <p:tgtEl>
                                          <p:spTgt spid="74"/>
                                        </p:tgtEl>
                                      </p:cBhvr>
                                      <p:to x="100000" y="80000"/>
                                    </p:animScale>
                                    <p:animScale>
                                      <p:cBhvr>
                                        <p:cTn id="64" dur="83" decel="50000">
                                          <p:stCondLst>
                                            <p:cond delay="669"/>
                                          </p:stCondLst>
                                        </p:cTn>
                                        <p:tgtEl>
                                          <p:spTgt spid="74"/>
                                        </p:tgtEl>
                                      </p:cBhvr>
                                      <p:to x="100000" y="100000"/>
                                    </p:animScale>
                                    <p:animScale>
                                      <p:cBhvr>
                                        <p:cTn id="65" dur="13">
                                          <p:stCondLst>
                                            <p:cond delay="821"/>
                                          </p:stCondLst>
                                        </p:cTn>
                                        <p:tgtEl>
                                          <p:spTgt spid="74"/>
                                        </p:tgtEl>
                                      </p:cBhvr>
                                      <p:to x="100000" y="90000"/>
                                    </p:animScale>
                                    <p:animScale>
                                      <p:cBhvr>
                                        <p:cTn id="66" dur="83" decel="50000">
                                          <p:stCondLst>
                                            <p:cond delay="834"/>
                                          </p:stCondLst>
                                        </p:cTn>
                                        <p:tgtEl>
                                          <p:spTgt spid="74"/>
                                        </p:tgtEl>
                                      </p:cBhvr>
                                      <p:to x="100000" y="100000"/>
                                    </p:animScale>
                                    <p:animScale>
                                      <p:cBhvr>
                                        <p:cTn id="67" dur="13">
                                          <p:stCondLst>
                                            <p:cond delay="904"/>
                                          </p:stCondLst>
                                        </p:cTn>
                                        <p:tgtEl>
                                          <p:spTgt spid="74"/>
                                        </p:tgtEl>
                                      </p:cBhvr>
                                      <p:to x="100000" y="95000"/>
                                    </p:animScale>
                                    <p:animScale>
                                      <p:cBhvr>
                                        <p:cTn id="68" dur="83" decel="50000">
                                          <p:stCondLst>
                                            <p:cond delay="917"/>
                                          </p:stCondLst>
                                        </p:cTn>
                                        <p:tgtEl>
                                          <p:spTgt spid="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6"/>
                </p:tgtEl>
              </p:cMediaNode>
            </p:audio>
            <p:audio>
              <p:cMediaNode vol="80000">
                <p:cTn id="70" fill="hold" display="0">
                  <p:stCondLst>
                    <p:cond delay="indefinite"/>
                  </p:stCondLst>
                  <p:endCondLst>
                    <p:cond evt="onStopAudio" delay="0">
                      <p:tgtEl>
                        <p:sldTgt/>
                      </p:tgtEl>
                    </p:cond>
                  </p:endCondLst>
                </p:cTn>
                <p:tgtEl>
                  <p:spTgt spid="3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pic>
        <p:nvPicPr>
          <p:cNvPr id="3" name="Picture 2">
            <a:extLst>
              <a:ext uri="{FF2B5EF4-FFF2-40B4-BE49-F238E27FC236}">
                <a16:creationId xmlns:a16="http://schemas.microsoft.com/office/drawing/2014/main" id="{10D7FFDA-59BB-475F-A676-5BECE07FDABD}"/>
              </a:ext>
            </a:extLst>
          </p:cNvPr>
          <p:cNvPicPr>
            <a:picLocks noChangeAspect="1"/>
          </p:cNvPicPr>
          <p:nvPr/>
        </p:nvPicPr>
        <p:blipFill>
          <a:blip r:embed="rId11"/>
          <a:stretch>
            <a:fillRect/>
          </a:stretch>
        </p:blipFill>
        <p:spPr>
          <a:xfrm>
            <a:off x="5040649" y="3392716"/>
            <a:ext cx="4432176" cy="1457070"/>
          </a:xfrm>
          <a:prstGeom prst="rect">
            <a:avLst/>
          </a:prstGeom>
        </p:spPr>
      </p:pic>
    </p:spTree>
    <p:extLst>
      <p:ext uri="{BB962C8B-B14F-4D97-AF65-F5344CB8AC3E}">
        <p14:creationId xmlns:p14="http://schemas.microsoft.com/office/powerpoint/2010/main" val="147762853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21"/>
          <p:cNvPicPr preferRelativeResize="0"/>
          <p:nvPr/>
        </p:nvPicPr>
        <p:blipFill rotWithShape="1">
          <a:blip r:embed="rId3">
            <a:alphaModFix/>
          </a:blip>
          <a:srcRect/>
          <a:stretch/>
        </p:blipFill>
        <p:spPr>
          <a:xfrm>
            <a:off x="-1662" y="-298"/>
            <a:ext cx="12193057" cy="6858594"/>
          </a:xfrm>
          <a:prstGeom prst="rect">
            <a:avLst/>
          </a:prstGeom>
          <a:noFill/>
          <a:ln>
            <a:noFill/>
          </a:ln>
        </p:spPr>
      </p:pic>
      <p:pic>
        <p:nvPicPr>
          <p:cNvPr id="586" name="Google Shape;586;p21"/>
          <p:cNvPicPr preferRelativeResize="0"/>
          <p:nvPr/>
        </p:nvPicPr>
        <p:blipFill rotWithShape="1">
          <a:blip r:embed="rId4">
            <a:alphaModFix/>
          </a:blip>
          <a:srcRect/>
          <a:stretch/>
        </p:blipFill>
        <p:spPr>
          <a:xfrm>
            <a:off x="7868920" y="4878731"/>
            <a:ext cx="2584928" cy="2127688"/>
          </a:xfrm>
          <a:prstGeom prst="rect">
            <a:avLst/>
          </a:prstGeom>
          <a:noFill/>
          <a:ln>
            <a:noFill/>
          </a:ln>
        </p:spPr>
      </p:pic>
      <p:pic>
        <p:nvPicPr>
          <p:cNvPr id="587" name="Google Shape;587;p21"/>
          <p:cNvPicPr preferRelativeResize="0"/>
          <p:nvPr/>
        </p:nvPicPr>
        <p:blipFill rotWithShape="1">
          <a:blip r:embed="rId5">
            <a:alphaModFix/>
          </a:blip>
          <a:srcRect/>
          <a:stretch/>
        </p:blipFill>
        <p:spPr>
          <a:xfrm>
            <a:off x="-454720" y="4993637"/>
            <a:ext cx="1731414" cy="1018120"/>
          </a:xfrm>
          <a:prstGeom prst="rect">
            <a:avLst/>
          </a:prstGeom>
          <a:noFill/>
          <a:ln>
            <a:noFill/>
          </a:ln>
        </p:spPr>
      </p:pic>
      <p:pic>
        <p:nvPicPr>
          <p:cNvPr id="588" name="Google Shape;588;p21"/>
          <p:cNvPicPr preferRelativeResize="0"/>
          <p:nvPr/>
        </p:nvPicPr>
        <p:blipFill rotWithShape="1">
          <a:blip r:embed="rId6">
            <a:alphaModFix/>
          </a:blip>
          <a:srcRect/>
          <a:stretch/>
        </p:blipFill>
        <p:spPr>
          <a:xfrm>
            <a:off x="70899" y="5502697"/>
            <a:ext cx="12193057" cy="1524132"/>
          </a:xfrm>
          <a:prstGeom prst="rect">
            <a:avLst/>
          </a:prstGeom>
          <a:noFill/>
          <a:ln>
            <a:noFill/>
          </a:ln>
        </p:spPr>
      </p:pic>
      <p:pic>
        <p:nvPicPr>
          <p:cNvPr id="589" name="Google Shape;589;p21"/>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590" name="Google Shape;590;p21"/>
          <p:cNvPicPr preferRelativeResize="0"/>
          <p:nvPr/>
        </p:nvPicPr>
        <p:blipFill rotWithShape="1">
          <a:blip r:embed="rId8">
            <a:alphaModFix/>
          </a:blip>
          <a:srcRect/>
          <a:stretch/>
        </p:blipFill>
        <p:spPr>
          <a:xfrm>
            <a:off x="1084789" y="2086490"/>
            <a:ext cx="1322947" cy="1420491"/>
          </a:xfrm>
          <a:prstGeom prst="rect">
            <a:avLst/>
          </a:prstGeom>
          <a:noFill/>
          <a:ln>
            <a:noFill/>
          </a:ln>
        </p:spPr>
      </p:pic>
      <p:pic>
        <p:nvPicPr>
          <p:cNvPr id="591" name="Google Shape;591;p21"/>
          <p:cNvPicPr preferRelativeResize="0"/>
          <p:nvPr/>
        </p:nvPicPr>
        <p:blipFill rotWithShape="1">
          <a:blip r:embed="rId9">
            <a:alphaModFix/>
          </a:blip>
          <a:srcRect l="14882" t="19368" r="21376" b="36863"/>
          <a:stretch/>
        </p:blipFill>
        <p:spPr>
          <a:xfrm>
            <a:off x="616336" y="4851267"/>
            <a:ext cx="2716307" cy="1862479"/>
          </a:xfrm>
          <a:prstGeom prst="rect">
            <a:avLst/>
          </a:prstGeom>
          <a:noFill/>
          <a:ln>
            <a:noFill/>
          </a:ln>
        </p:spPr>
      </p:pic>
      <p:pic>
        <p:nvPicPr>
          <p:cNvPr id="592" name="Google Shape;592;p21"/>
          <p:cNvPicPr preferRelativeResize="0"/>
          <p:nvPr/>
        </p:nvPicPr>
        <p:blipFill rotWithShape="1">
          <a:blip r:embed="rId10">
            <a:alphaModFix/>
          </a:blip>
          <a:srcRect/>
          <a:stretch/>
        </p:blipFill>
        <p:spPr>
          <a:xfrm>
            <a:off x="10469577" y="4115681"/>
            <a:ext cx="2521628" cy="3653788"/>
          </a:xfrm>
          <a:prstGeom prst="rect">
            <a:avLst/>
          </a:prstGeom>
          <a:noFill/>
          <a:ln>
            <a:noFill/>
          </a:ln>
        </p:spPr>
      </p:pic>
      <p:pic>
        <p:nvPicPr>
          <p:cNvPr id="593" name="Google Shape;593;p21"/>
          <p:cNvPicPr preferRelativeResize="0"/>
          <p:nvPr/>
        </p:nvPicPr>
        <p:blipFill rotWithShape="1">
          <a:blip r:embed="rId11">
            <a:alphaModFix/>
          </a:blip>
          <a:srcRect/>
          <a:stretch/>
        </p:blipFill>
        <p:spPr>
          <a:xfrm>
            <a:off x="-1057" y="5963208"/>
            <a:ext cx="12193057" cy="1091279"/>
          </a:xfrm>
          <a:prstGeom prst="rect">
            <a:avLst/>
          </a:prstGeom>
          <a:noFill/>
          <a:ln>
            <a:noFill/>
          </a:ln>
        </p:spPr>
      </p:pic>
      <p:pic>
        <p:nvPicPr>
          <p:cNvPr id="594" name="Google Shape;594;p21"/>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595" name="Google Shape;595;p21"/>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596" name="Google Shape;596;p21"/>
          <p:cNvPicPr preferRelativeResize="0"/>
          <p:nvPr/>
        </p:nvPicPr>
        <p:blipFill rotWithShape="1">
          <a:blip r:embed="rId14">
            <a:alphaModFix/>
          </a:blip>
          <a:srcRect/>
          <a:stretch/>
        </p:blipFill>
        <p:spPr>
          <a:xfrm>
            <a:off x="10124635" y="3276840"/>
            <a:ext cx="658425" cy="908383"/>
          </a:xfrm>
          <a:prstGeom prst="rect">
            <a:avLst/>
          </a:prstGeom>
          <a:noFill/>
          <a:ln>
            <a:noFill/>
          </a:ln>
        </p:spPr>
      </p:pic>
      <p:pic>
        <p:nvPicPr>
          <p:cNvPr id="597" name="Google Shape;597;p21"/>
          <p:cNvPicPr preferRelativeResize="0"/>
          <p:nvPr/>
        </p:nvPicPr>
        <p:blipFill rotWithShape="1">
          <a:blip r:embed="rId15">
            <a:alphaModFix/>
          </a:blip>
          <a:srcRect/>
          <a:stretch/>
        </p:blipFill>
        <p:spPr>
          <a:xfrm>
            <a:off x="2327967" y="4051109"/>
            <a:ext cx="664522" cy="908383"/>
          </a:xfrm>
          <a:prstGeom prst="rect">
            <a:avLst/>
          </a:prstGeom>
          <a:noFill/>
          <a:ln>
            <a:noFill/>
          </a:ln>
        </p:spPr>
      </p:pic>
      <p:grpSp>
        <p:nvGrpSpPr>
          <p:cNvPr id="598" name="Google Shape;598;p21"/>
          <p:cNvGrpSpPr/>
          <p:nvPr/>
        </p:nvGrpSpPr>
        <p:grpSpPr>
          <a:xfrm>
            <a:off x="2592640" y="-178325"/>
            <a:ext cx="6998404" cy="6484993"/>
            <a:chOff x="2592640" y="-178325"/>
            <a:chExt cx="6998404" cy="6484993"/>
          </a:xfrm>
        </p:grpSpPr>
        <p:sp>
          <p:nvSpPr>
            <p:cNvPr id="599"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0"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1"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2"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3"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4"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605" name="Google Shape;605;p21" descr="Text&#10;&#10;Description automatically generated"/>
          <p:cNvPicPr preferRelativeResize="0"/>
          <p:nvPr/>
        </p:nvPicPr>
        <p:blipFill rotWithShape="1">
          <a:blip r:embed="rId16">
            <a:alphaModFix/>
          </a:blip>
          <a:srcRect/>
          <a:stretch/>
        </p:blipFill>
        <p:spPr>
          <a:xfrm>
            <a:off x="3565849" y="2355681"/>
            <a:ext cx="5163430" cy="1289838"/>
          </a:xfrm>
          <a:prstGeom prst="rect">
            <a:avLst/>
          </a:prstGeom>
          <a:noFill/>
          <a:ln>
            <a:noFill/>
          </a:ln>
        </p:spPr>
      </p:pic>
      <p:sp>
        <p:nvSpPr>
          <p:cNvPr id="23" name="TextBox 22">
            <a:extLst>
              <a:ext uri="{FF2B5EF4-FFF2-40B4-BE49-F238E27FC236}">
                <a16:creationId xmlns:a16="http://schemas.microsoft.com/office/drawing/2014/main" id="{BF8BCB25-B96C-4C40-BAA2-6CE6AA08795C}"/>
              </a:ext>
            </a:extLst>
          </p:cNvPr>
          <p:cNvSpPr txBox="1"/>
          <p:nvPr/>
        </p:nvSpPr>
        <p:spPr>
          <a:xfrm>
            <a:off x="3134117" y="6311865"/>
            <a:ext cx="9057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Design by: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Hương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Thảo</a:t>
            </a:r>
            <a:r>
              <a:rPr kumimoji="0" lang="en-US" sz="1800" b="0" i="0" u="none" strike="noStrike" kern="1200" cap="none" spc="0" normalizeH="0" baseline="0" noProof="0" dirty="0">
                <a:ln>
                  <a:noFill/>
                </a:ln>
                <a:solidFill>
                  <a:srgbClr val="000000"/>
                </a:solidFill>
                <a:effectLst/>
                <a:uLnTx/>
                <a:uFillTx/>
                <a:latin typeface="Arial"/>
                <a:ea typeface="+mn-ea"/>
                <a:cs typeface="+mn-cs"/>
              </a:rPr>
              <a:t>: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 calcmode="lin" valueType="num">
                                      <p:cBhvr additive="base">
                                        <p:cTn id="10" dur="1000"/>
                                        <p:tgtEl>
                                          <p:spTgt spid="58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593"/>
                                        </p:tgtEl>
                                        <p:attrNameLst>
                                          <p:attrName>style.visibility</p:attrName>
                                        </p:attrNameLst>
                                      </p:cBhvr>
                                      <p:to>
                                        <p:strVal val="visible"/>
                                      </p:to>
                                    </p:set>
                                    <p:anim calcmode="lin" valueType="num">
                                      <p:cBhvr additive="base">
                                        <p:cTn id="13" dur="1000"/>
                                        <p:tgtEl>
                                          <p:spTgt spid="593"/>
                                        </p:tgtEl>
                                        <p:attrNameLst>
                                          <p:attrName>ppt_w</p:attrName>
                                        </p:attrNameLst>
                                      </p:cBhvr>
                                      <p:tavLst>
                                        <p:tav tm="0">
                                          <p:val>
                                            <p:strVal val="0"/>
                                          </p:val>
                                        </p:tav>
                                        <p:tav tm="100000">
                                          <p:val>
                                            <p:strVal val="#ppt_w"/>
                                          </p:val>
                                        </p:tav>
                                      </p:tavLst>
                                    </p:anim>
                                    <p:anim calcmode="lin" valueType="num">
                                      <p:cBhvr additive="base">
                                        <p:cTn id="14" dur="1000"/>
                                        <p:tgtEl>
                                          <p:spTgt spid="593"/>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88"/>
                                        </p:tgtEl>
                                        <p:attrNameLst>
                                          <p:attrName>style.visibility</p:attrName>
                                        </p:attrNameLst>
                                      </p:cBhvr>
                                      <p:to>
                                        <p:strVal val="visible"/>
                                      </p:to>
                                    </p:set>
                                    <p:anim calcmode="lin" valueType="num">
                                      <p:cBhvr additive="base">
                                        <p:cTn id="17" dur="1000"/>
                                        <p:tgtEl>
                                          <p:spTgt spid="588"/>
                                        </p:tgtEl>
                                        <p:attrNameLst>
                                          <p:attrName>ppt_w</p:attrName>
                                        </p:attrNameLst>
                                      </p:cBhvr>
                                      <p:tavLst>
                                        <p:tav tm="0">
                                          <p:val>
                                            <p:strVal val="0"/>
                                          </p:val>
                                        </p:tav>
                                        <p:tav tm="100000">
                                          <p:val>
                                            <p:strVal val="#ppt_w"/>
                                          </p:val>
                                        </p:tav>
                                      </p:tavLst>
                                    </p:anim>
                                    <p:anim calcmode="lin" valueType="num">
                                      <p:cBhvr additive="base">
                                        <p:cTn id="18" dur="1000"/>
                                        <p:tgtEl>
                                          <p:spTgt spid="58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595"/>
                                        </p:tgtEl>
                                        <p:attrNameLst>
                                          <p:attrName>style.visibility</p:attrName>
                                        </p:attrNameLst>
                                      </p:cBhvr>
                                      <p:to>
                                        <p:strVal val="visible"/>
                                      </p:to>
                                    </p:set>
                                    <p:anim calcmode="lin" valueType="num">
                                      <p:cBhvr additive="base">
                                        <p:cTn id="21" dur="2000"/>
                                        <p:tgtEl>
                                          <p:spTgt spid="595"/>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589"/>
                                        </p:tgtEl>
                                        <p:attrNameLst>
                                          <p:attrName>style.visibility</p:attrName>
                                        </p:attrNameLst>
                                      </p:cBhvr>
                                      <p:to>
                                        <p:strVal val="visible"/>
                                      </p:to>
                                    </p:set>
                                    <p:anim calcmode="lin" valueType="num">
                                      <p:cBhvr additive="base">
                                        <p:cTn id="24" dur="2000"/>
                                        <p:tgtEl>
                                          <p:spTgt spid="589"/>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base">
                                        <p:cTn id="27" dur="1000"/>
                                        <p:tgtEl>
                                          <p:spTgt spid="594"/>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587"/>
                                        </p:tgtEl>
                                        <p:attrNameLst>
                                          <p:attrName>style.visibility</p:attrName>
                                        </p:attrNameLst>
                                      </p:cBhvr>
                                      <p:to>
                                        <p:strVal val="visible"/>
                                      </p:to>
                                    </p:set>
                                    <p:anim calcmode="lin" valueType="num">
                                      <p:cBhvr additive="base">
                                        <p:cTn id="30" dur="1000"/>
                                        <p:tgtEl>
                                          <p:spTgt spid="58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91"/>
                                        </p:tgtEl>
                                        <p:attrNameLst>
                                          <p:attrName>style.visibility</p:attrName>
                                        </p:attrNameLst>
                                      </p:cBhvr>
                                      <p:to>
                                        <p:strVal val="visible"/>
                                      </p:to>
                                    </p:set>
                                    <p:anim calcmode="lin" valueType="num">
                                      <p:cBhvr additive="base">
                                        <p:cTn id="33" dur="1000"/>
                                        <p:tgtEl>
                                          <p:spTgt spid="591"/>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586"/>
                                        </p:tgtEl>
                                        <p:attrNameLst>
                                          <p:attrName>style.visibility</p:attrName>
                                        </p:attrNameLst>
                                      </p:cBhvr>
                                      <p:to>
                                        <p:strVal val="visible"/>
                                      </p:to>
                                    </p:set>
                                    <p:animEffect transition="in" filter="fade">
                                      <p:cBhvr>
                                        <p:cTn id="36" dur="1000"/>
                                        <p:tgtEl>
                                          <p:spTgt spid="586"/>
                                        </p:tgtEl>
                                      </p:cBhvr>
                                    </p:animEffect>
                                  </p:childTnLst>
                                </p:cTn>
                              </p:par>
                              <p:par>
                                <p:cTn id="37" presetID="2" presetClass="entr" presetSubtype="2" fill="hold" nodeType="withEffect">
                                  <p:stCondLst>
                                    <p:cond delay="0"/>
                                  </p:stCondLst>
                                  <p:childTnLst>
                                    <p:set>
                                      <p:cBhvr>
                                        <p:cTn id="38" dur="1" fill="hold">
                                          <p:stCondLst>
                                            <p:cond delay="0"/>
                                          </p:stCondLst>
                                        </p:cTn>
                                        <p:tgtEl>
                                          <p:spTgt spid="592"/>
                                        </p:tgtEl>
                                        <p:attrNameLst>
                                          <p:attrName>style.visibility</p:attrName>
                                        </p:attrNameLst>
                                      </p:cBhvr>
                                      <p:to>
                                        <p:strVal val="visible"/>
                                      </p:to>
                                    </p:set>
                                    <p:anim calcmode="lin" valueType="num">
                                      <p:cBhvr additive="base">
                                        <p:cTn id="39" dur="1000"/>
                                        <p:tgtEl>
                                          <p:spTgt spid="592"/>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590"/>
                                        </p:tgtEl>
                                        <p:attrNameLst>
                                          <p:attrName>style.visibility</p:attrName>
                                        </p:attrNameLst>
                                      </p:cBhvr>
                                      <p:to>
                                        <p:strVal val="visible"/>
                                      </p:to>
                                    </p:set>
                                    <p:animEffect transition="in" filter="fade">
                                      <p:cBhvr>
                                        <p:cTn id="42" dur="911"/>
                                        <p:tgtEl>
                                          <p:spTgt spid="590"/>
                                        </p:tgtEl>
                                      </p:cBhvr>
                                    </p:animEffect>
                                  </p:childTnLst>
                                </p:cTn>
                              </p:par>
                              <p:par>
                                <p:cTn id="43" presetID="2" presetClass="entr" presetSubtype="2" fill="hold" nodeType="withEffect">
                                  <p:stCondLst>
                                    <p:cond delay="0"/>
                                  </p:stCondLst>
                                  <p:childTnLst>
                                    <p:set>
                                      <p:cBhvr>
                                        <p:cTn id="44" dur="1" fill="hold">
                                          <p:stCondLst>
                                            <p:cond delay="0"/>
                                          </p:stCondLst>
                                        </p:cTn>
                                        <p:tgtEl>
                                          <p:spTgt spid="597"/>
                                        </p:tgtEl>
                                        <p:attrNameLst>
                                          <p:attrName>style.visibility</p:attrName>
                                        </p:attrNameLst>
                                      </p:cBhvr>
                                      <p:to>
                                        <p:strVal val="visible"/>
                                      </p:to>
                                    </p:set>
                                    <p:anim calcmode="lin" valueType="num">
                                      <p:cBhvr additive="base">
                                        <p:cTn id="45" dur="500"/>
                                        <p:tgtEl>
                                          <p:spTgt spid="597"/>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596"/>
                                        </p:tgtEl>
                                        <p:attrNameLst>
                                          <p:attrName>style.visibility</p:attrName>
                                        </p:attrNameLst>
                                      </p:cBhvr>
                                      <p:to>
                                        <p:strVal val="visible"/>
                                      </p:to>
                                    </p:set>
                                    <p:anim calcmode="lin" valueType="num">
                                      <p:cBhvr additive="base">
                                        <p:cTn id="48" dur="500"/>
                                        <p:tgtEl>
                                          <p:spTgt spid="596"/>
                                        </p:tgtEl>
                                        <p:attrNameLst>
                                          <p:attrName>ppt_x</p:attrName>
                                        </p:attrNameLst>
                                      </p:cBhvr>
                                      <p:tavLst>
                                        <p:tav tm="0">
                                          <p:val>
                                            <p:strVal val="#ppt_x-1"/>
                                          </p:val>
                                        </p:tav>
                                        <p:tav tm="100000">
                                          <p:val>
                                            <p:strVal val="#ppt_x"/>
                                          </p:val>
                                        </p:tav>
                                      </p:tavLst>
                                    </p:anim>
                                  </p:childTnLst>
                                </p:cTn>
                              </p:par>
                              <p:par>
                                <p:cTn id="49" presetID="23" presetClass="entr" presetSubtype="16" fill="hold" nodeType="withEffect">
                                  <p:stCondLst>
                                    <p:cond delay="0"/>
                                  </p:stCondLst>
                                  <p:childTnLst>
                                    <p:set>
                                      <p:cBhvr>
                                        <p:cTn id="50" dur="1" fill="hold">
                                          <p:stCondLst>
                                            <p:cond delay="0"/>
                                          </p:stCondLst>
                                        </p:cTn>
                                        <p:tgtEl>
                                          <p:spTgt spid="598"/>
                                        </p:tgtEl>
                                        <p:attrNameLst>
                                          <p:attrName>style.visibility</p:attrName>
                                        </p:attrNameLst>
                                      </p:cBhvr>
                                      <p:to>
                                        <p:strVal val="visible"/>
                                      </p:to>
                                    </p:set>
                                    <p:anim calcmode="lin" valueType="num">
                                      <p:cBhvr additive="base">
                                        <p:cTn id="51" dur="500"/>
                                        <p:tgtEl>
                                          <p:spTgt spid="598"/>
                                        </p:tgtEl>
                                        <p:attrNameLst>
                                          <p:attrName>ppt_w</p:attrName>
                                        </p:attrNameLst>
                                      </p:cBhvr>
                                      <p:tavLst>
                                        <p:tav tm="0">
                                          <p:val>
                                            <p:strVal val="0"/>
                                          </p:val>
                                        </p:tav>
                                        <p:tav tm="100000">
                                          <p:val>
                                            <p:strVal val="#ppt_w"/>
                                          </p:val>
                                        </p:tav>
                                      </p:tavLst>
                                    </p:anim>
                                    <p:anim calcmode="lin" valueType="num">
                                      <p:cBhvr additive="base">
                                        <p:cTn id="52" dur="500"/>
                                        <p:tgtEl>
                                          <p:spTgt spid="598"/>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605"/>
                                        </p:tgtEl>
                                        <p:attrNameLst>
                                          <p:attrName>style.visibility</p:attrName>
                                        </p:attrNameLst>
                                      </p:cBhvr>
                                      <p:to>
                                        <p:strVal val="visible"/>
                                      </p:to>
                                    </p:set>
                                    <p:anim calcmode="lin" valueType="num">
                                      <p:cBhvr additive="base">
                                        <p:cTn id="55" dur="500"/>
                                        <p:tgtEl>
                                          <p:spTgt spid="605"/>
                                        </p:tgtEl>
                                        <p:attrNameLst>
                                          <p:attrName>ppt_w</p:attrName>
                                        </p:attrNameLst>
                                      </p:cBhvr>
                                      <p:tavLst>
                                        <p:tav tm="0">
                                          <p:val>
                                            <p:strVal val="0"/>
                                          </p:val>
                                        </p:tav>
                                        <p:tav tm="100000">
                                          <p:val>
                                            <p:strVal val="#ppt_w"/>
                                          </p:val>
                                        </p:tav>
                                      </p:tavLst>
                                    </p:anim>
                                    <p:anim calcmode="lin" valueType="num">
                                      <p:cBhvr additive="base">
                                        <p:cTn id="56" dur="500"/>
                                        <p:tgtEl>
                                          <p:spTgt spid="6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8CDF34-2634-C616-DEDA-0FAB4F5E9DEF}"/>
              </a:ext>
            </a:extLst>
          </p:cNvPr>
          <p:cNvSpPr>
            <a:spLocks noGrp="1"/>
          </p:cNvSpPr>
          <p:nvPr>
            <p:ph type="title"/>
          </p:nvPr>
        </p:nvSpPr>
        <p:spPr/>
        <p:txBody>
          <a:bodyPr/>
          <a:lstStyle/>
          <a:p>
            <a:endParaRPr lang="en-US"/>
          </a:p>
        </p:txBody>
      </p:sp>
      <p:sp>
        <p:nvSpPr>
          <p:cNvPr id="3" name="Chỗ dành sẵn cho Văn bản 2">
            <a:extLst>
              <a:ext uri="{FF2B5EF4-FFF2-40B4-BE49-F238E27FC236}">
                <a16:creationId xmlns:a16="http://schemas.microsoft.com/office/drawing/2014/main" id="{B6B3B565-A308-A2A0-1FCC-25C22D65E5C9}"/>
              </a:ext>
            </a:extLst>
          </p:cNvPr>
          <p:cNvSpPr>
            <a:spLocks noGrp="1"/>
          </p:cNvSpPr>
          <p:nvPr>
            <p:ph type="body" idx="1"/>
          </p:nvPr>
        </p:nvSpPr>
        <p:spPr/>
        <p:txBody>
          <a:bodyPr/>
          <a:lstStyle/>
          <a:p>
            <a:endParaRPr lang="en-US"/>
          </a:p>
        </p:txBody>
      </p:sp>
      <p:pic>
        <p:nvPicPr>
          <p:cNvPr id="4" name="Vui đến trường dân vũ học sinh">
            <a:hlinkClick r:id="" action="ppaction://media"/>
            <a:extLst>
              <a:ext uri="{FF2B5EF4-FFF2-40B4-BE49-F238E27FC236}">
                <a16:creationId xmlns:a16="http://schemas.microsoft.com/office/drawing/2014/main" id="{7732D077-D774-B69D-8ACB-3D5FCCD14F03}"/>
              </a:ext>
            </a:extLst>
          </p:cNvPr>
          <p:cNvPicPr>
            <a:picLocks noChangeAspect="1"/>
          </p:cNvPicPr>
          <p:nvPr>
            <a:videoFile r:link="rId1"/>
            <p:extLst>
              <p:ext uri="{DAA4B4D4-6D71-4841-9C94-3DE7FCFB9230}">
                <p14:media xmlns:p14="http://schemas.microsoft.com/office/powerpoint/2010/main" r:embed="rId2">
                  <p14:trim st="4056" end="120427"/>
                </p14:media>
              </p:ext>
            </p:extLst>
          </p:nvPr>
        </p:nvPicPr>
        <p:blipFill>
          <a:blip r:embed="rId4"/>
          <a:stretch>
            <a:fillRect/>
          </a:stretch>
        </p:blipFill>
        <p:spPr>
          <a:xfrm>
            <a:off x="0" y="0"/>
            <a:ext cx="12087225" cy="6492875"/>
          </a:xfrm>
          <a:prstGeom prst="rect">
            <a:avLst/>
          </a:prstGeom>
        </p:spPr>
      </p:pic>
    </p:spTree>
    <p:extLst>
      <p:ext uri="{BB962C8B-B14F-4D97-AF65-F5344CB8AC3E}">
        <p14:creationId xmlns:p14="http://schemas.microsoft.com/office/powerpoint/2010/main" val="35372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7879">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1388034" y="-242342"/>
            <a:ext cx="14495900" cy="7342685"/>
          </a:xfrm>
          <a:prstGeom prst="rect">
            <a:avLst/>
          </a:prstGeom>
        </p:spPr>
      </p:pic>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14" name="文本框 5">
            <a:extLst>
              <a:ext uri="{FF2B5EF4-FFF2-40B4-BE49-F238E27FC236}">
                <a16:creationId xmlns:a16="http://schemas.microsoft.com/office/drawing/2014/main" id="{8D7FC3D1-4947-413E-8C62-BD1AB010A298}"/>
              </a:ext>
            </a:extLst>
          </p:cNvPr>
          <p:cNvSpPr txBox="1"/>
          <p:nvPr/>
        </p:nvSpPr>
        <p:spPr>
          <a:xfrm>
            <a:off x="1427252" y="1697315"/>
            <a:ext cx="10183789" cy="2534281"/>
          </a:xfrm>
          <a:prstGeom prst="rect">
            <a:avLst/>
          </a:prstGeom>
          <a:noFill/>
        </p:spPr>
        <p:txBody>
          <a:bodyPr wrap="square" lIns="91438" tIns="45719" rIns="91438" bIns="45719" rtlCol="0">
            <a:spAutoFit/>
            <a:scene3d>
              <a:camera prst="orthographicFront"/>
              <a:lightRig rig="threePt" dir="t"/>
            </a:scene3d>
            <a:sp3d contourW="12700"/>
          </a:bodyPr>
          <a:lstStyle/>
          <a:p>
            <a:pPr algn="ctr" defTabSz="914446"/>
            <a:r>
              <a:rPr lang="en-US" altLang="zh-CN" sz="7934" b="1" spc="-151" dirty="0">
                <a:solidFill>
                  <a:srgbClr val="0070C0"/>
                </a:solidFill>
                <a:latin typeface="Times New Roman" pitchFamily="18" charset="0"/>
                <a:ea typeface="华文行楷" panose="02010800040101010101" pitchFamily="2" charset="-122"/>
                <a:cs typeface="Times New Roman" pitchFamily="18" charset="0"/>
              </a:rPr>
              <a:t>TRÒ CHƠI</a:t>
            </a:r>
          </a:p>
          <a:p>
            <a:pPr algn="ctr" defTabSz="914446"/>
            <a:r>
              <a:rPr lang="en-US" altLang="zh-CN" sz="7200" b="1" spc="-151" dirty="0">
                <a:solidFill>
                  <a:srgbClr val="FF0000"/>
                </a:solidFill>
                <a:latin typeface="Times New Roman" pitchFamily="18" charset="0"/>
                <a:ea typeface="华文行楷" panose="02010800040101010101" pitchFamily="2" charset="-122"/>
                <a:cs typeface="Times New Roman" pitchFamily="18" charset="0"/>
              </a:rPr>
              <a:t>“AI NHANH, AI ĐÚNG</a:t>
            </a:r>
            <a:r>
              <a:rPr lang="en-US" altLang="zh-CN" sz="7934" b="1" spc="-151" dirty="0">
                <a:solidFill>
                  <a:srgbClr val="FF0000"/>
                </a:solidFill>
                <a:latin typeface="Times New Roman" pitchFamily="18" charset="0"/>
                <a:ea typeface="华文行楷" panose="02010800040101010101" pitchFamily="2" charset="-122"/>
                <a:cs typeface="Times New Roman" pitchFamily="18" charset="0"/>
              </a:rPr>
              <a:t>”</a:t>
            </a:r>
            <a:endParaRPr lang="zh-CN" altLang="en-US" sz="7934" b="1" spc="-151" dirty="0">
              <a:solidFill>
                <a:srgbClr val="FF0000"/>
              </a:solidFill>
              <a:latin typeface="Times New Roman" pitchFamily="18" charset="0"/>
              <a:ea typeface="华文行楷" panose="02010800040101010101" pitchFamily="2" charset="-122"/>
              <a:cs typeface="Times New Roman" pitchFamily="18" charset="0"/>
            </a:endParaRPr>
          </a:p>
        </p:txBody>
      </p:sp>
    </p:spTree>
    <p:extLst>
      <p:ext uri="{BB962C8B-B14F-4D97-AF65-F5344CB8AC3E}">
        <p14:creationId xmlns:p14="http://schemas.microsoft.com/office/powerpoint/2010/main" val="29488048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469098B-CD3C-B31C-8F40-67175E95A1E7}"/>
              </a:ext>
            </a:extLst>
          </p:cNvPr>
          <p:cNvSpPr/>
          <p:nvPr/>
        </p:nvSpPr>
        <p:spPr>
          <a:xfrm>
            <a:off x="690561" y="488155"/>
            <a:ext cx="10587037"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Câu</a:t>
            </a:r>
            <a:r>
              <a:rPr lang="en-US" sz="4800" dirty="0">
                <a:solidFill>
                  <a:srgbClr val="FF0000"/>
                </a:solidFill>
              </a:rPr>
              <a:t> 1: </a:t>
            </a:r>
            <a:r>
              <a:rPr lang="en-US" sz="4800" dirty="0" err="1">
                <a:solidFill>
                  <a:srgbClr val="FF0000"/>
                </a:solidFill>
              </a:rPr>
              <a:t>Hình</a:t>
            </a:r>
            <a:r>
              <a:rPr lang="en-US" sz="4800" dirty="0">
                <a:solidFill>
                  <a:srgbClr val="FF0000"/>
                </a:solidFill>
              </a:rPr>
              <a:t> </a:t>
            </a:r>
            <a:r>
              <a:rPr lang="en-US" sz="4800" dirty="0" err="1">
                <a:solidFill>
                  <a:srgbClr val="FF0000"/>
                </a:solidFill>
              </a:rPr>
              <a:t>vuông</a:t>
            </a:r>
            <a:r>
              <a:rPr lang="en-US" sz="4800" dirty="0">
                <a:solidFill>
                  <a:srgbClr val="FF0000"/>
                </a:solidFill>
              </a:rPr>
              <a:t> </a:t>
            </a:r>
            <a:r>
              <a:rPr lang="en-US" sz="4800" dirty="0" err="1">
                <a:solidFill>
                  <a:srgbClr val="FF0000"/>
                </a:solidFill>
              </a:rPr>
              <a:t>có</a:t>
            </a:r>
            <a:r>
              <a:rPr lang="en-US" sz="4800" dirty="0">
                <a:solidFill>
                  <a:srgbClr val="FF0000"/>
                </a:solidFill>
              </a:rPr>
              <a:t> </a:t>
            </a:r>
            <a:r>
              <a:rPr lang="en-US" sz="4800" dirty="0" err="1">
                <a:solidFill>
                  <a:srgbClr val="FF0000"/>
                </a:solidFill>
              </a:rPr>
              <a:t>đặc</a:t>
            </a:r>
            <a:r>
              <a:rPr lang="en-US" sz="4800" dirty="0">
                <a:solidFill>
                  <a:srgbClr val="FF0000"/>
                </a:solidFill>
              </a:rPr>
              <a:t> </a:t>
            </a:r>
            <a:r>
              <a:rPr lang="en-US" sz="4800" dirty="0" err="1">
                <a:solidFill>
                  <a:srgbClr val="FF0000"/>
                </a:solidFill>
              </a:rPr>
              <a:t>điểm</a:t>
            </a:r>
            <a:r>
              <a:rPr lang="en-US" sz="4800" dirty="0">
                <a:solidFill>
                  <a:srgbClr val="FF0000"/>
                </a:solidFill>
              </a:rPr>
              <a:t> </a:t>
            </a:r>
            <a:r>
              <a:rPr lang="en-US" sz="4800" dirty="0" err="1">
                <a:solidFill>
                  <a:srgbClr val="FF0000"/>
                </a:solidFill>
              </a:rPr>
              <a:t>gì</a:t>
            </a:r>
            <a:r>
              <a:rPr lang="en-US" sz="4800" dirty="0">
                <a:solidFill>
                  <a:srgbClr val="FF0000"/>
                </a:solidFill>
              </a:rPr>
              <a:t>?</a:t>
            </a:r>
          </a:p>
        </p:txBody>
      </p:sp>
      <p:sp>
        <p:nvSpPr>
          <p:cNvPr id="3" name="Hình chữ nhật 2">
            <a:extLst>
              <a:ext uri="{FF2B5EF4-FFF2-40B4-BE49-F238E27FC236}">
                <a16:creationId xmlns:a16="http://schemas.microsoft.com/office/drawing/2014/main" id="{69E56071-F63D-F5F9-0246-EC9D27D610D3}"/>
              </a:ext>
            </a:extLst>
          </p:cNvPr>
          <p:cNvSpPr/>
          <p:nvPr/>
        </p:nvSpPr>
        <p:spPr>
          <a:xfrm>
            <a:off x="1019174" y="1983581"/>
            <a:ext cx="9929812"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cạnh</a:t>
            </a:r>
            <a:endParaRPr lang="en-US" sz="4400" dirty="0">
              <a:latin typeface="Times New Roman" panose="02020603050405020304" pitchFamily="18" charset="0"/>
              <a:cs typeface="Times New Roman" panose="02020603050405020304" pitchFamily="18" charset="0"/>
            </a:endParaRPr>
          </a:p>
        </p:txBody>
      </p:sp>
      <p:sp>
        <p:nvSpPr>
          <p:cNvPr id="4" name="Hình chữ nhật 3">
            <a:extLst>
              <a:ext uri="{FF2B5EF4-FFF2-40B4-BE49-F238E27FC236}">
                <a16:creationId xmlns:a16="http://schemas.microsoft.com/office/drawing/2014/main" id="{B9C14FB6-0A07-ECB3-32D8-12FF4759412D}"/>
              </a:ext>
            </a:extLst>
          </p:cNvPr>
          <p:cNvSpPr/>
          <p:nvPr/>
        </p:nvSpPr>
        <p:spPr>
          <a:xfrm>
            <a:off x="1019174" y="3381375"/>
            <a:ext cx="10587036"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vuông</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cạnh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endParaRPr lang="en-US" sz="4400" dirty="0">
              <a:latin typeface="Times New Roman" panose="02020603050405020304" pitchFamily="18" charset="0"/>
              <a:cs typeface="Times New Roman" panose="02020603050405020304" pitchFamily="18" charset="0"/>
            </a:endParaRPr>
          </a:p>
        </p:txBody>
      </p:sp>
      <p:sp>
        <p:nvSpPr>
          <p:cNvPr id="5" name="Hình chữ nhật 4">
            <a:extLst>
              <a:ext uri="{FF2B5EF4-FFF2-40B4-BE49-F238E27FC236}">
                <a16:creationId xmlns:a16="http://schemas.microsoft.com/office/drawing/2014/main" id="{F96975BD-0293-490B-8B4D-1AC4A5094A7D}"/>
              </a:ext>
            </a:extLst>
          </p:cNvPr>
          <p:cNvSpPr/>
          <p:nvPr/>
        </p:nvSpPr>
        <p:spPr>
          <a:xfrm>
            <a:off x="1019174" y="4933950"/>
            <a:ext cx="10753725"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vuông</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cạnh</a:t>
            </a:r>
            <a:endParaRPr lang="en-US" sz="4400" dirty="0">
              <a:latin typeface="Times New Roman" panose="02020603050405020304" pitchFamily="18" charset="0"/>
              <a:cs typeface="Times New Roman" panose="02020603050405020304" pitchFamily="18" charset="0"/>
            </a:endParaRPr>
          </a:p>
        </p:txBody>
      </p:sp>
      <p:sp>
        <p:nvSpPr>
          <p:cNvPr id="6" name="Hình Bầu dục 5">
            <a:extLst>
              <a:ext uri="{FF2B5EF4-FFF2-40B4-BE49-F238E27FC236}">
                <a16:creationId xmlns:a16="http://schemas.microsoft.com/office/drawing/2014/main" id="{84CEF901-E3D1-B3EE-6872-EF9EF9549D2F}"/>
              </a:ext>
            </a:extLst>
          </p:cNvPr>
          <p:cNvSpPr/>
          <p:nvPr/>
        </p:nvSpPr>
        <p:spPr>
          <a:xfrm>
            <a:off x="814388" y="3505202"/>
            <a:ext cx="785813" cy="74294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ĐỒNG HỒ ĐẾM NGƯỢC 5 GIÂY + CHUÔNG BÁO HẾT GIỜ">
            <a:hlinkClick r:id="" action="ppaction://media"/>
            <a:extLst>
              <a:ext uri="{FF2B5EF4-FFF2-40B4-BE49-F238E27FC236}">
                <a16:creationId xmlns:a16="http://schemas.microsoft.com/office/drawing/2014/main" id="{0F34C61D-218E-0ABE-0A4A-A2618619CB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03792" y="6002594"/>
            <a:ext cx="955425" cy="775328"/>
          </a:xfrm>
          <a:prstGeom prst="rect">
            <a:avLst/>
          </a:prstGeom>
        </p:spPr>
      </p:pic>
    </p:spTree>
    <p:extLst>
      <p:ext uri="{BB962C8B-B14F-4D97-AF65-F5344CB8AC3E}">
        <p14:creationId xmlns:p14="http://schemas.microsoft.com/office/powerpoint/2010/main" val="272516253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7"/>
                </p:tgtEl>
              </p:cMediaNode>
            </p:video>
          </p:childTnLst>
        </p:cTn>
      </p:par>
    </p:tnLst>
    <p:bldLst>
      <p:bldP spid="2" grpId="0" animBg="1"/>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EA72F-8019-52A5-2C94-5D13E28E7736}"/>
            </a:ext>
          </a:extLst>
        </p:cNvPr>
        <p:cNvGrpSpPr/>
        <p:nvPr/>
      </p:nvGrpSpPr>
      <p:grpSpPr>
        <a:xfrm>
          <a:off x="0" y="0"/>
          <a:ext cx="0" cy="0"/>
          <a:chOff x="0" y="0"/>
          <a:chExt cx="0" cy="0"/>
        </a:xfrm>
      </p:grpSpPr>
      <p:sp>
        <p:nvSpPr>
          <p:cNvPr id="2" name="Hình chữ nhật 1">
            <a:extLst>
              <a:ext uri="{FF2B5EF4-FFF2-40B4-BE49-F238E27FC236}">
                <a16:creationId xmlns:a16="http://schemas.microsoft.com/office/drawing/2014/main" id="{48D7616E-BDB5-99A7-7F91-A817816332F7}"/>
              </a:ext>
            </a:extLst>
          </p:cNvPr>
          <p:cNvSpPr/>
          <p:nvPr/>
        </p:nvSpPr>
        <p:spPr>
          <a:xfrm>
            <a:off x="186739" y="229094"/>
            <a:ext cx="11818522" cy="957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2: </a:t>
            </a:r>
            <a:r>
              <a:rPr lang="en-US" sz="4400" dirty="0" err="1">
                <a:solidFill>
                  <a:srgbClr val="FF0000"/>
                </a:solidFill>
                <a:latin typeface="Times New Roman" panose="02020603050405020304" pitchFamily="18" charset="0"/>
                <a:cs typeface="Times New Roman" panose="02020603050405020304" pitchFamily="18" charset="0"/>
              </a:rPr>
              <a:t>Hình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hình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vuông</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nào</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3" name="Hình chữ nhật 2">
            <a:extLst>
              <a:ext uri="{FF2B5EF4-FFF2-40B4-BE49-F238E27FC236}">
                <a16:creationId xmlns:a16="http://schemas.microsoft.com/office/drawing/2014/main" id="{E3623DFC-4903-CD2D-6DEC-F5AB24827989}"/>
              </a:ext>
            </a:extLst>
          </p:cNvPr>
          <p:cNvSpPr/>
          <p:nvPr/>
        </p:nvSpPr>
        <p:spPr>
          <a:xfrm>
            <a:off x="1019174" y="1658540"/>
            <a:ext cx="9929812"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Times New Roman" panose="02020603050405020304" pitchFamily="18" charset="0"/>
                <a:cs typeface="Times New Roman" panose="02020603050405020304" pitchFamily="18" charset="0"/>
              </a:rPr>
              <a:t>A:  4 </a:t>
            </a:r>
            <a:r>
              <a:rPr lang="en-US" sz="4400" dirty="0" err="1">
                <a:latin typeface="Times New Roman" panose="02020603050405020304" pitchFamily="18" charset="0"/>
                <a:cs typeface="Times New Roman" panose="02020603050405020304" pitchFamily="18" charset="0"/>
              </a:rPr>
              <a:t>cạnh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
        <p:nvSpPr>
          <p:cNvPr id="4" name="Hình chữ nhật 3">
            <a:extLst>
              <a:ext uri="{FF2B5EF4-FFF2-40B4-BE49-F238E27FC236}">
                <a16:creationId xmlns:a16="http://schemas.microsoft.com/office/drawing/2014/main" id="{BB899163-191E-EE5D-FDC4-A91D53F5073E}"/>
              </a:ext>
            </a:extLst>
          </p:cNvPr>
          <p:cNvSpPr/>
          <p:nvPr/>
        </p:nvSpPr>
        <p:spPr>
          <a:xfrm>
            <a:off x="1019174" y="2950368"/>
            <a:ext cx="9929812" cy="9572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400" dirty="0">
                <a:latin typeface="Times New Roman" panose="02020603050405020304" pitchFamily="18" charset="0"/>
                <a:cs typeface="Times New Roman" panose="02020603050405020304" pitchFamily="18" charset="0"/>
              </a:rPr>
              <a:t>B: 4 </a:t>
            </a:r>
            <a:r>
              <a:rPr lang="en-US" sz="4400" dirty="0" err="1">
                <a:latin typeface="Times New Roman" panose="02020603050405020304" pitchFamily="18" charset="0"/>
                <a:cs typeface="Times New Roman" panose="02020603050405020304" pitchFamily="18" charset="0"/>
              </a:rPr>
              <a:t>góc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vuông</a:t>
            </a:r>
            <a:r>
              <a:rPr lang="en-US" sz="4400" dirty="0">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3DEF9703-FDD7-EA69-EA88-0CAA911412F8}"/>
              </a:ext>
            </a:extLst>
          </p:cNvPr>
          <p:cNvSpPr/>
          <p:nvPr/>
        </p:nvSpPr>
        <p:spPr>
          <a:xfrm>
            <a:off x="1019174" y="4189810"/>
            <a:ext cx="10986087" cy="22967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a:t>
            </a:r>
          </a:p>
        </p:txBody>
      </p:sp>
      <p:sp>
        <p:nvSpPr>
          <p:cNvPr id="6" name="Hình Bầu dục 5">
            <a:extLst>
              <a:ext uri="{FF2B5EF4-FFF2-40B4-BE49-F238E27FC236}">
                <a16:creationId xmlns:a16="http://schemas.microsoft.com/office/drawing/2014/main" id="{ADDC0BDF-7A83-736E-A87A-1353EB98E059}"/>
              </a:ext>
            </a:extLst>
          </p:cNvPr>
          <p:cNvSpPr/>
          <p:nvPr/>
        </p:nvSpPr>
        <p:spPr>
          <a:xfrm>
            <a:off x="1019174" y="4325545"/>
            <a:ext cx="785813" cy="8215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ĐỒNG HỒ ĐẾM NGƯỢC 5 GIÂY + CHUÔNG BÁO HẾT GIỜ">
            <a:hlinkClick r:id="" action="ppaction://media"/>
            <a:extLst>
              <a:ext uri="{FF2B5EF4-FFF2-40B4-BE49-F238E27FC236}">
                <a16:creationId xmlns:a16="http://schemas.microsoft.com/office/drawing/2014/main" id="{D2B43D73-217E-053F-38FB-01C6136088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72826" y="6038427"/>
            <a:ext cx="955425" cy="775328"/>
          </a:xfrm>
          <a:prstGeom prst="rect">
            <a:avLst/>
          </a:prstGeom>
        </p:spPr>
      </p:pic>
    </p:spTree>
    <p:extLst>
      <p:ext uri="{BB962C8B-B14F-4D97-AF65-F5344CB8AC3E}">
        <p14:creationId xmlns:p14="http://schemas.microsoft.com/office/powerpoint/2010/main" val="258685263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7"/>
                </p:tgtEl>
              </p:cMediaNode>
            </p:video>
          </p:childTnLst>
        </p:cTn>
      </p:par>
    </p:tnLst>
    <p:bldLst>
      <p:bldP spid="2" grpId="0" animBg="1"/>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7654A634-D6AF-4968-12C6-B7BD508788EF}"/>
              </a:ext>
            </a:extLst>
          </p:cNvPr>
          <p:cNvSpPr/>
          <p:nvPr/>
        </p:nvSpPr>
        <p:spPr>
          <a:xfrm>
            <a:off x="159026" y="24525"/>
            <a:ext cx="11768515" cy="1995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nl-NL" sz="4800" dirty="0">
                <a:solidFill>
                  <a:srgbClr val="FF0000"/>
                </a:solidFill>
                <a:latin typeface="Times New Roman" panose="02020603050405020304" pitchFamily="18" charset="0"/>
                <a:cs typeface="Times New Roman" panose="02020603050405020304" pitchFamily="18" charset="0"/>
              </a:rPr>
              <a:t>Câu 3: Hình chữ nhật ABCD có</a:t>
            </a:r>
            <a:r>
              <a:rPr lang="nl-NL" sz="3600" dirty="0">
                <a:solidFill>
                  <a:srgbClr val="FF0000"/>
                </a:solidFill>
                <a:latin typeface="Times New Roman" panose="02020603050405020304" pitchFamily="18" charset="0"/>
                <a:cs typeface="Times New Roman" panose="02020603050405020304" pitchFamily="18" charset="0"/>
              </a:rPr>
              <a: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 name="Hình chữ nhật 2">
            <a:extLst>
              <a:ext uri="{FF2B5EF4-FFF2-40B4-BE49-F238E27FC236}">
                <a16:creationId xmlns:a16="http://schemas.microsoft.com/office/drawing/2014/main" id="{B5A4E179-BF4F-39E6-3B4D-5A3A38273326}"/>
              </a:ext>
            </a:extLst>
          </p:cNvPr>
          <p:cNvSpPr/>
          <p:nvPr/>
        </p:nvSpPr>
        <p:spPr>
          <a:xfrm>
            <a:off x="521687" y="1769151"/>
            <a:ext cx="6479444" cy="10715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nl-NL" sz="4800" dirty="0">
                <a:latin typeface="Times New Roman" panose="02020603050405020304" pitchFamily="18" charset="0"/>
                <a:cs typeface="Times New Roman" panose="02020603050405020304" pitchFamily="18" charset="0"/>
              </a:rPr>
              <a:t>A:  AB = DC; AD= BC</a:t>
            </a:r>
            <a:endParaRPr lang="en-US" sz="4800" dirty="0">
              <a:latin typeface="Times New Roman" panose="02020603050405020304" pitchFamily="18" charset="0"/>
              <a:cs typeface="Times New Roman" panose="02020603050405020304" pitchFamily="18" charset="0"/>
            </a:endParaRPr>
          </a:p>
        </p:txBody>
      </p:sp>
      <p:sp>
        <p:nvSpPr>
          <p:cNvPr id="4" name="Hình chữ nhật 3">
            <a:extLst>
              <a:ext uri="{FF2B5EF4-FFF2-40B4-BE49-F238E27FC236}">
                <a16:creationId xmlns:a16="http://schemas.microsoft.com/office/drawing/2014/main" id="{C89150B9-E689-FC6E-09CD-4780E2CA5D8E}"/>
              </a:ext>
            </a:extLst>
          </p:cNvPr>
          <p:cNvSpPr/>
          <p:nvPr/>
        </p:nvSpPr>
        <p:spPr>
          <a:xfrm>
            <a:off x="388930" y="2740269"/>
            <a:ext cx="6481889" cy="10715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nl-NL" sz="4800" dirty="0">
                <a:latin typeface="Times New Roman" panose="02020603050405020304" pitchFamily="18" charset="0"/>
                <a:cs typeface="Times New Roman" panose="02020603050405020304" pitchFamily="18" charset="0"/>
              </a:rPr>
              <a:t>B:  AB = BC; AD = DC</a:t>
            </a:r>
            <a:endParaRPr lang="en-US" sz="4800" dirty="0">
              <a:latin typeface="Times New Roman" panose="02020603050405020304" pitchFamily="18" charset="0"/>
              <a:cs typeface="Times New Roman" panose="02020603050405020304" pitchFamily="18" charset="0"/>
            </a:endParaRPr>
          </a:p>
        </p:txBody>
      </p:sp>
      <p:sp>
        <p:nvSpPr>
          <p:cNvPr id="5" name="Hình Bầu dục 4">
            <a:extLst>
              <a:ext uri="{FF2B5EF4-FFF2-40B4-BE49-F238E27FC236}">
                <a16:creationId xmlns:a16="http://schemas.microsoft.com/office/drawing/2014/main" id="{587845B4-A06D-4936-A3EB-B741B4823017}"/>
              </a:ext>
            </a:extLst>
          </p:cNvPr>
          <p:cNvSpPr/>
          <p:nvPr/>
        </p:nvSpPr>
        <p:spPr>
          <a:xfrm>
            <a:off x="308433" y="1918097"/>
            <a:ext cx="1087532" cy="9226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C3003EA-1D98-B152-3B57-F9484F4375D8}"/>
              </a:ext>
            </a:extLst>
          </p:cNvPr>
          <p:cNvSpPr/>
          <p:nvPr/>
        </p:nvSpPr>
        <p:spPr>
          <a:xfrm>
            <a:off x="308433" y="3662723"/>
            <a:ext cx="6481889" cy="10715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nl-NL" sz="4800" dirty="0">
                <a:latin typeface="Times New Roman" panose="02020603050405020304" pitchFamily="18" charset="0"/>
                <a:cs typeface="Times New Roman" panose="02020603050405020304" pitchFamily="18" charset="0"/>
              </a:rPr>
              <a:t>C: AB = DC = AD= BC</a:t>
            </a:r>
            <a:endParaRPr lang="en-US" sz="4800" dirty="0">
              <a:latin typeface="Times New Roman" panose="02020603050405020304" pitchFamily="18" charset="0"/>
              <a:cs typeface="Times New Roman" panose="02020603050405020304" pitchFamily="18" charset="0"/>
            </a:endParaRPr>
          </a:p>
        </p:txBody>
      </p:sp>
      <p:pic>
        <p:nvPicPr>
          <p:cNvPr id="7" name="ĐỒNG HỒ ĐẾM NGƯỢC 5 GIÂY + CHUÔNG BÁO HẾT GIỜ">
            <a:hlinkClick r:id="" action="ppaction://media"/>
            <a:extLst>
              <a:ext uri="{FF2B5EF4-FFF2-40B4-BE49-F238E27FC236}">
                <a16:creationId xmlns:a16="http://schemas.microsoft.com/office/drawing/2014/main" id="{53840222-9488-F905-D751-ED0D93639E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36575" y="6044895"/>
            <a:ext cx="955425" cy="775328"/>
          </a:xfrm>
          <a:prstGeom prst="rect">
            <a:avLst/>
          </a:prstGeom>
        </p:spPr>
      </p:pic>
      <p:sp>
        <p:nvSpPr>
          <p:cNvPr id="9" name="Rectangle 8">
            <a:extLst>
              <a:ext uri="{FF2B5EF4-FFF2-40B4-BE49-F238E27FC236}">
                <a16:creationId xmlns:a16="http://schemas.microsoft.com/office/drawing/2014/main" id="{55083D57-E84D-44BF-B3AF-DF73CB3F4811}"/>
              </a:ext>
            </a:extLst>
          </p:cNvPr>
          <p:cNvSpPr/>
          <p:nvPr/>
        </p:nvSpPr>
        <p:spPr>
          <a:xfrm>
            <a:off x="7871156" y="1814067"/>
            <a:ext cx="3843131" cy="199776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0CE6A7-9F1A-448B-985D-4E8BD3AF6336}"/>
              </a:ext>
            </a:extLst>
          </p:cNvPr>
          <p:cNvSpPr txBox="1"/>
          <p:nvPr/>
        </p:nvSpPr>
        <p:spPr>
          <a:xfrm>
            <a:off x="7538632" y="1434709"/>
            <a:ext cx="398150" cy="461665"/>
          </a:xfrm>
          <a:prstGeom prst="rect">
            <a:avLst/>
          </a:prstGeom>
          <a:noFill/>
        </p:spPr>
        <p:txBody>
          <a:bodyPr wrap="square" rtlCol="0">
            <a:spAutoFit/>
          </a:bodyPr>
          <a:lstStyle/>
          <a:p>
            <a:r>
              <a:rPr lang="en-US" sz="2400" dirty="0"/>
              <a:t>A</a:t>
            </a:r>
          </a:p>
        </p:txBody>
      </p:sp>
      <p:sp>
        <p:nvSpPr>
          <p:cNvPr id="11" name="TextBox 10">
            <a:extLst>
              <a:ext uri="{FF2B5EF4-FFF2-40B4-BE49-F238E27FC236}">
                <a16:creationId xmlns:a16="http://schemas.microsoft.com/office/drawing/2014/main" id="{6837BC95-66E1-429D-AFF7-EFFFC0437199}"/>
              </a:ext>
            </a:extLst>
          </p:cNvPr>
          <p:cNvSpPr txBox="1"/>
          <p:nvPr/>
        </p:nvSpPr>
        <p:spPr>
          <a:xfrm>
            <a:off x="11634824" y="1357318"/>
            <a:ext cx="398150" cy="461665"/>
          </a:xfrm>
          <a:prstGeom prst="rect">
            <a:avLst/>
          </a:prstGeom>
          <a:noFill/>
        </p:spPr>
        <p:txBody>
          <a:bodyPr wrap="square" rtlCol="0">
            <a:spAutoFit/>
          </a:bodyPr>
          <a:lstStyle/>
          <a:p>
            <a:r>
              <a:rPr lang="en-US" sz="2400" dirty="0"/>
              <a:t>B</a:t>
            </a:r>
          </a:p>
        </p:txBody>
      </p:sp>
      <p:sp>
        <p:nvSpPr>
          <p:cNvPr id="12" name="TextBox 11">
            <a:extLst>
              <a:ext uri="{FF2B5EF4-FFF2-40B4-BE49-F238E27FC236}">
                <a16:creationId xmlns:a16="http://schemas.microsoft.com/office/drawing/2014/main" id="{0011C103-164B-4063-AF86-3DA8DB9A97E9}"/>
              </a:ext>
            </a:extLst>
          </p:cNvPr>
          <p:cNvSpPr txBox="1"/>
          <p:nvPr/>
        </p:nvSpPr>
        <p:spPr>
          <a:xfrm>
            <a:off x="11675115" y="3729525"/>
            <a:ext cx="398150" cy="461665"/>
          </a:xfrm>
          <a:prstGeom prst="rect">
            <a:avLst/>
          </a:prstGeom>
          <a:noFill/>
        </p:spPr>
        <p:txBody>
          <a:bodyPr wrap="square" rtlCol="0">
            <a:spAutoFit/>
          </a:bodyPr>
          <a:lstStyle/>
          <a:p>
            <a:r>
              <a:rPr lang="en-US" sz="2400" dirty="0"/>
              <a:t>C</a:t>
            </a:r>
          </a:p>
        </p:txBody>
      </p:sp>
      <p:sp>
        <p:nvSpPr>
          <p:cNvPr id="13" name="TextBox 12">
            <a:extLst>
              <a:ext uri="{FF2B5EF4-FFF2-40B4-BE49-F238E27FC236}">
                <a16:creationId xmlns:a16="http://schemas.microsoft.com/office/drawing/2014/main" id="{85C01602-BEE4-428A-B9FE-57D430C052EC}"/>
              </a:ext>
            </a:extLst>
          </p:cNvPr>
          <p:cNvSpPr txBox="1"/>
          <p:nvPr/>
        </p:nvSpPr>
        <p:spPr>
          <a:xfrm>
            <a:off x="7473006" y="3606319"/>
            <a:ext cx="398150" cy="461665"/>
          </a:xfrm>
          <a:prstGeom prst="rect">
            <a:avLst/>
          </a:prstGeom>
          <a:noFill/>
        </p:spPr>
        <p:txBody>
          <a:bodyPr wrap="square" rtlCol="0">
            <a:spAutoFit/>
          </a:bodyPr>
          <a:lstStyle/>
          <a:p>
            <a:r>
              <a:rPr lang="en-US" sz="2400" dirty="0"/>
              <a:t>D</a:t>
            </a:r>
          </a:p>
        </p:txBody>
      </p:sp>
    </p:spTree>
    <p:extLst>
      <p:ext uri="{BB962C8B-B14F-4D97-AF65-F5344CB8AC3E}">
        <p14:creationId xmlns:p14="http://schemas.microsoft.com/office/powerpoint/2010/main" val="29506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childTnLst>
        </p:cTn>
      </p:par>
    </p:tnLst>
    <p:bldLst>
      <p:bldP spid="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pic>
        <p:nvPicPr>
          <p:cNvPr id="4" name="Picture 3">
            <a:extLst>
              <a:ext uri="{FF2B5EF4-FFF2-40B4-BE49-F238E27FC236}">
                <a16:creationId xmlns:a16="http://schemas.microsoft.com/office/drawing/2014/main" id="{8B340038-F407-4955-B268-6AEF0CF09F3B}"/>
              </a:ext>
            </a:extLst>
          </p:cNvPr>
          <p:cNvPicPr>
            <a:picLocks noChangeAspect="1"/>
          </p:cNvPicPr>
          <p:nvPr/>
        </p:nvPicPr>
        <p:blipFill>
          <a:blip r:embed="rId11"/>
          <a:stretch>
            <a:fillRect/>
          </a:stretch>
        </p:blipFill>
        <p:spPr>
          <a:xfrm>
            <a:off x="5274793" y="3428999"/>
            <a:ext cx="3816427" cy="1280271"/>
          </a:xfrm>
          <a:prstGeom prst="rect">
            <a:avLst/>
          </a:prstGeom>
        </p:spPr>
      </p:pic>
    </p:spTree>
    <p:extLst>
      <p:ext uri="{BB962C8B-B14F-4D97-AF65-F5344CB8AC3E}">
        <p14:creationId xmlns:p14="http://schemas.microsoft.com/office/powerpoint/2010/main" val="181764063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grpSp>
        <p:nvGrpSpPr>
          <p:cNvPr id="161" name="Google Shape;161;p3"/>
          <p:cNvGrpSpPr/>
          <p:nvPr/>
        </p:nvGrpSpPr>
        <p:grpSpPr>
          <a:xfrm>
            <a:off x="44410" y="53340"/>
            <a:ext cx="11601937" cy="3711188"/>
            <a:chOff x="3082469" y="1373271"/>
            <a:chExt cx="5495024" cy="1210724"/>
          </a:xfrm>
        </p:grpSpPr>
        <p:sp>
          <p:nvSpPr>
            <p:cNvPr id="162" name="Google Shape;162;p3"/>
            <p:cNvSpPr/>
            <p:nvPr/>
          </p:nvSpPr>
          <p:spPr>
            <a:xfrm>
              <a:off x="3401557" y="2042658"/>
              <a:ext cx="539750" cy="53975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3" name="Google Shape;163;p3"/>
            <p:cNvSpPr/>
            <p:nvPr/>
          </p:nvSpPr>
          <p:spPr>
            <a:xfrm>
              <a:off x="3985757" y="1466395"/>
              <a:ext cx="317500" cy="31750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4" name="Google Shape;164;p3"/>
            <p:cNvSpPr/>
            <p:nvPr/>
          </p:nvSpPr>
          <p:spPr>
            <a:xfrm>
              <a:off x="3082469" y="1836284"/>
              <a:ext cx="547688" cy="549275"/>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5" name="Google Shape;165;p3"/>
            <p:cNvSpPr/>
            <p:nvPr/>
          </p:nvSpPr>
          <p:spPr>
            <a:xfrm>
              <a:off x="3682545" y="2147433"/>
              <a:ext cx="436563" cy="4365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7" name="Google Shape;167;p3"/>
            <p:cNvSpPr/>
            <p:nvPr/>
          </p:nvSpPr>
          <p:spPr>
            <a:xfrm>
              <a:off x="3957183" y="1377495"/>
              <a:ext cx="84137" cy="8413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8" name="Google Shape;168;p3"/>
            <p:cNvSpPr/>
            <p:nvPr/>
          </p:nvSpPr>
          <p:spPr>
            <a:xfrm>
              <a:off x="3498395" y="1521958"/>
              <a:ext cx="119063" cy="1190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9" name="Google Shape;169;p3"/>
            <p:cNvSpPr/>
            <p:nvPr/>
          </p:nvSpPr>
          <p:spPr>
            <a:xfrm>
              <a:off x="3233283" y="2437945"/>
              <a:ext cx="77787" cy="7778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0" name="Google Shape;170;p3"/>
            <p:cNvSpPr/>
            <p:nvPr/>
          </p:nvSpPr>
          <p:spPr>
            <a:xfrm>
              <a:off x="3406319" y="1461633"/>
              <a:ext cx="781050" cy="781050"/>
            </a:xfrm>
            <a:prstGeom prst="ellipse">
              <a:avLst/>
            </a:prstGeom>
            <a:noFill/>
            <a:ln w="9525" cap="flat" cmpd="sng">
              <a:solidFill>
                <a:srgbClr val="979A9C"/>
              </a:solidFill>
              <a:prstDash val="dot"/>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1" name="Google Shape;171;p3"/>
            <p:cNvSpPr/>
            <p:nvPr/>
          </p:nvSpPr>
          <p:spPr>
            <a:xfrm>
              <a:off x="3239533" y="1373271"/>
              <a:ext cx="5337960" cy="514350"/>
            </a:xfrm>
            <a:prstGeom prst="roundRect">
              <a:avLst>
                <a:gd name="adj" fmla="val 50000"/>
              </a:avLst>
            </a:prstGeom>
            <a:solidFill>
              <a:srgbClr val="FFD995"/>
            </a:solidFill>
            <a:ln>
              <a:noFill/>
            </a:ln>
          </p:spPr>
          <p:txBody>
            <a:bodyPr spcFirstLastPara="1" wrap="square" lIns="216000" tIns="0" rIns="0" bIns="0" anchor="ctr" anchorCtr="0">
              <a:noAutofit/>
            </a:bodyPr>
            <a:lstStyle/>
            <a:p>
              <a:pPr marL="0" marR="0" lvl="0" indent="0" defTabSz="914400" rtl="0" eaLnBrk="1" fontAlgn="auto" latinLnBrk="0" hangingPunct="1">
                <a:lnSpc>
                  <a:spcPct val="130000"/>
                </a:lnSpc>
                <a:spcBef>
                  <a:spcPts val="0"/>
                </a:spcBef>
                <a:spcAft>
                  <a:spcPts val="0"/>
                </a:spcAft>
                <a:buClr>
                  <a:srgbClr val="000000"/>
                </a:buClr>
                <a:buSzTx/>
                <a:buFont typeface="Arial"/>
                <a:buNone/>
                <a:tabLst/>
                <a:defRPr/>
              </a:pPr>
              <a:r>
                <a:rPr lang="en-US" sz="2800" dirty="0">
                  <a:solidFill>
                    <a:srgbClr val="333333"/>
                  </a:solidFill>
                  <a:latin typeface="Times New Roman" panose="02020603050405020304" pitchFamily="18" charset="0"/>
                  <a:cs typeface="Times New Roman" panose="02020603050405020304" pitchFamily="18" charset="0"/>
                </a:rPr>
                <a:t>        </a:t>
              </a:r>
              <a:r>
                <a:rPr lang="vi-VN" sz="2800" b="1" i="0" dirty="0">
                  <a:solidFill>
                    <a:srgbClr val="333333"/>
                  </a:solidFill>
                  <a:effectLst/>
                  <a:latin typeface="Times New Roman" panose="02020603050405020304" pitchFamily="18" charset="0"/>
                  <a:cs typeface="Times New Roman" panose="02020603050405020304" pitchFamily="18" charset="0"/>
                </a:rPr>
                <a:t>Nhà các bạn dế mèn, dế trũi, châu chấu voi và xén tóc ở bốn đỉnh </a:t>
              </a:r>
              <a:endParaRPr lang="en-US" sz="2800" b="1" i="0" dirty="0">
                <a:solidFill>
                  <a:srgbClr val="333333"/>
                </a:solidFill>
                <a:effectLst/>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30000"/>
                </a:lnSpc>
                <a:spcBef>
                  <a:spcPts val="0"/>
                </a:spcBef>
                <a:spcAft>
                  <a:spcPts val="0"/>
                </a:spcAft>
                <a:buClr>
                  <a:srgbClr val="000000"/>
                </a:buClr>
                <a:buSzTx/>
                <a:buFont typeface="Arial"/>
                <a:buNone/>
                <a:tabLst/>
                <a:defRPr/>
              </a:pPr>
              <a:r>
                <a:rPr lang="en-US" sz="2800" b="1" dirty="0">
                  <a:solidFill>
                    <a:srgbClr val="333333"/>
                  </a:solidFill>
                  <a:latin typeface="Times New Roman" panose="02020603050405020304" pitchFamily="18" charset="0"/>
                  <a:cs typeface="Times New Roman" panose="02020603050405020304" pitchFamily="18" charset="0"/>
                </a:rPr>
                <a:t>       </a:t>
              </a:r>
              <a:r>
                <a:rPr lang="vi-VN" sz="2800" b="1" i="0" dirty="0">
                  <a:solidFill>
                    <a:srgbClr val="333333"/>
                  </a:solidFill>
                  <a:effectLst/>
                  <a:latin typeface="Times New Roman" panose="02020603050405020304" pitchFamily="18" charset="0"/>
                  <a:cs typeface="Times New Roman" panose="02020603050405020304" pitchFamily="18" charset="0"/>
                </a:rPr>
                <a:t>của hình chữ nhật ABCD (như hình vẽ). </a:t>
              </a:r>
              <a:endParaRPr lang="en-US" sz="2800" b="1" i="0" dirty="0">
                <a:solidFill>
                  <a:srgbClr val="333333"/>
                </a:solidFill>
                <a:effectLst/>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30000"/>
                </a:lnSpc>
                <a:spcBef>
                  <a:spcPts val="0"/>
                </a:spcBef>
                <a:spcAft>
                  <a:spcPts val="0"/>
                </a:spcAft>
                <a:buClr>
                  <a:srgbClr val="000000"/>
                </a:buClr>
                <a:buSzTx/>
                <a:buFont typeface="Arial"/>
                <a:buNone/>
                <a:tabLst/>
                <a:defRPr/>
              </a:pPr>
              <a:r>
                <a:rPr lang="en-US" sz="2800" b="1" i="0" dirty="0">
                  <a:solidFill>
                    <a:srgbClr val="333333"/>
                  </a:solidFill>
                  <a:effectLst/>
                  <a:latin typeface="Times New Roman" panose="02020603050405020304" pitchFamily="18" charset="0"/>
                  <a:cs typeface="Times New Roman" panose="02020603050405020304" pitchFamily="18" charset="0"/>
                </a:rPr>
                <a:t>       </a:t>
              </a:r>
              <a:r>
                <a:rPr lang="vi-VN" sz="2800" b="1" i="0" dirty="0">
                  <a:solidFill>
                    <a:srgbClr val="333333"/>
                  </a:solidFill>
                  <a:effectLst/>
                  <a:latin typeface="Times New Roman" panose="02020603050405020304" pitchFamily="18" charset="0"/>
                  <a:cs typeface="Times New Roman" panose="02020603050405020304" pitchFamily="18" charset="0"/>
                </a:rPr>
                <a:t>Biết rằng BC = 13 dm, CD = 20 dm</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B33C7290-0415-4C19-9258-2DC48C0EB37F}"/>
              </a:ext>
            </a:extLst>
          </p:cNvPr>
          <p:cNvPicPr>
            <a:picLocks noChangeAspect="1"/>
          </p:cNvPicPr>
          <p:nvPr/>
        </p:nvPicPr>
        <p:blipFill>
          <a:blip r:embed="rId4"/>
          <a:stretch>
            <a:fillRect/>
          </a:stretch>
        </p:blipFill>
        <p:spPr>
          <a:xfrm>
            <a:off x="0" y="1895213"/>
            <a:ext cx="8097798" cy="4169346"/>
          </a:xfrm>
          <a:prstGeom prst="rect">
            <a:avLst/>
          </a:prstGeom>
        </p:spPr>
      </p:pic>
      <p:grpSp>
        <p:nvGrpSpPr>
          <p:cNvPr id="30" name="Group 29">
            <a:extLst>
              <a:ext uri="{FF2B5EF4-FFF2-40B4-BE49-F238E27FC236}">
                <a16:creationId xmlns:a16="http://schemas.microsoft.com/office/drawing/2014/main" id="{CDDB1FE0-6B02-4DC6-8503-9FEBC89FC309}"/>
              </a:ext>
            </a:extLst>
          </p:cNvPr>
          <p:cNvGrpSpPr/>
          <p:nvPr/>
        </p:nvGrpSpPr>
        <p:grpSpPr>
          <a:xfrm>
            <a:off x="7813040" y="2574599"/>
            <a:ext cx="3984350" cy="1533079"/>
            <a:chOff x="2364264" y="590550"/>
            <a:chExt cx="5893911" cy="718461"/>
          </a:xfrm>
        </p:grpSpPr>
        <p:sp>
          <p:nvSpPr>
            <p:cNvPr id="31" name="Google Shape;232;p7">
              <a:extLst>
                <a:ext uri="{FF2B5EF4-FFF2-40B4-BE49-F238E27FC236}">
                  <a16:creationId xmlns:a16="http://schemas.microsoft.com/office/drawing/2014/main" id="{F031823C-5870-4594-9F4E-D1E7DCB952A8}"/>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234;p7">
              <a:extLst>
                <a:ext uri="{FF2B5EF4-FFF2-40B4-BE49-F238E27FC236}">
                  <a16:creationId xmlns:a16="http://schemas.microsoft.com/office/drawing/2014/main" id="{12B3EAEB-BB48-471A-90C6-86E340502263}"/>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a)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xén</a:t>
              </a:r>
              <a:r>
                <a:rPr lang="en-US" sz="2800" b="0" i="0" dirty="0">
                  <a:solidFill>
                    <a:srgbClr val="333333"/>
                  </a:solidFill>
                  <a:effectLst/>
                  <a:latin typeface="+mj-lt"/>
                </a:rPr>
                <a:t> </a:t>
              </a:r>
              <a:r>
                <a:rPr lang="en-US" sz="2800" b="0" i="0" dirty="0" err="1">
                  <a:solidFill>
                    <a:srgbClr val="333333"/>
                  </a:solidFill>
                  <a:effectLst/>
                  <a:latin typeface="+mj-lt"/>
                </a:rPr>
                <a:t>tóc</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grpSp>
        <p:nvGrpSpPr>
          <p:cNvPr id="35" name="Group 34">
            <a:extLst>
              <a:ext uri="{FF2B5EF4-FFF2-40B4-BE49-F238E27FC236}">
                <a16:creationId xmlns:a16="http://schemas.microsoft.com/office/drawing/2014/main" id="{3B6912F0-6A93-4A6E-83A7-FDE4BCF5ED31}"/>
              </a:ext>
            </a:extLst>
          </p:cNvPr>
          <p:cNvGrpSpPr/>
          <p:nvPr/>
        </p:nvGrpSpPr>
        <p:grpSpPr>
          <a:xfrm>
            <a:off x="7894270" y="4385898"/>
            <a:ext cx="3903120" cy="1533079"/>
            <a:chOff x="2364264" y="590550"/>
            <a:chExt cx="5893911" cy="718461"/>
          </a:xfrm>
        </p:grpSpPr>
        <p:sp>
          <p:nvSpPr>
            <p:cNvPr id="36" name="Google Shape;232;p7">
              <a:extLst>
                <a:ext uri="{FF2B5EF4-FFF2-40B4-BE49-F238E27FC236}">
                  <a16:creationId xmlns:a16="http://schemas.microsoft.com/office/drawing/2014/main" id="{DAB624D9-8369-4C14-8491-45F77897BFE4}"/>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 name="Google Shape;234;p7">
              <a:extLst>
                <a:ext uri="{FF2B5EF4-FFF2-40B4-BE49-F238E27FC236}">
                  <a16:creationId xmlns:a16="http://schemas.microsoft.com/office/drawing/2014/main" id="{0CDFAECF-6880-40C4-A414-4A4450A641FB}"/>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b)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trũi</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grpSp>
        <p:nvGrpSpPr>
          <p:cNvPr id="3" name="Google Shape;226;p7">
            <a:extLst>
              <a:ext uri="{FF2B5EF4-FFF2-40B4-BE49-F238E27FC236}">
                <a16:creationId xmlns:a16="http://schemas.microsoft.com/office/drawing/2014/main" id="{CBFEEAED-1978-9133-79B5-E736B1697A30}"/>
              </a:ext>
            </a:extLst>
          </p:cNvPr>
          <p:cNvGrpSpPr/>
          <p:nvPr/>
        </p:nvGrpSpPr>
        <p:grpSpPr>
          <a:xfrm>
            <a:off x="545654" y="103107"/>
            <a:ext cx="776391" cy="675374"/>
            <a:chOff x="734498" y="718663"/>
            <a:chExt cx="776391" cy="675374"/>
          </a:xfrm>
        </p:grpSpPr>
        <p:sp>
          <p:nvSpPr>
            <p:cNvPr id="4" name="Google Shape;227;p7">
              <a:extLst>
                <a:ext uri="{FF2B5EF4-FFF2-40B4-BE49-F238E27FC236}">
                  <a16:creationId xmlns:a16="http://schemas.microsoft.com/office/drawing/2014/main" id="{CBFB1722-70A6-6844-DB6B-4DE6CCC4A1EB}"/>
                </a:ext>
              </a:extLst>
            </p:cNvPr>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228;p7">
              <a:extLst>
                <a:ext uri="{FF2B5EF4-FFF2-40B4-BE49-F238E27FC236}">
                  <a16:creationId xmlns:a16="http://schemas.microsoft.com/office/drawing/2014/main" id="{0A7087F6-EB3E-D739-DBF9-2889B584648D}"/>
                </a:ext>
              </a:extLst>
            </p:cNvPr>
            <p:cNvSpPr txBox="1"/>
            <p:nvPr/>
          </p:nvSpPr>
          <p:spPr>
            <a:xfrm>
              <a:off x="933016" y="870857"/>
              <a:ext cx="367408" cy="52318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FFFFFF"/>
                  </a:solidFill>
                  <a:latin typeface="Arial"/>
                  <a:ea typeface="Arial"/>
                  <a:cs typeface="Arial"/>
                  <a:sym typeface="Arial"/>
                </a:rPr>
                <a:t>1</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cxnSp>
        <p:nvCxnSpPr>
          <p:cNvPr id="7" name="Straight Connector 6">
            <a:extLst>
              <a:ext uri="{FF2B5EF4-FFF2-40B4-BE49-F238E27FC236}">
                <a16:creationId xmlns:a16="http://schemas.microsoft.com/office/drawing/2014/main" id="{5B81DC69-2264-4286-B710-DEB0D23CE42F}"/>
              </a:ext>
            </a:extLst>
          </p:cNvPr>
          <p:cNvCxnSpPr/>
          <p:nvPr/>
        </p:nvCxnSpPr>
        <p:spPr>
          <a:xfrm>
            <a:off x="5791200" y="2981739"/>
            <a:ext cx="0" cy="21998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CBFAB4-979F-450A-B9C2-3D9DBB33A4DC}"/>
              </a:ext>
            </a:extLst>
          </p:cNvPr>
          <p:cNvCxnSpPr/>
          <p:nvPr/>
        </p:nvCxnSpPr>
        <p:spPr>
          <a:xfrm flipH="1">
            <a:off x="2068883" y="5181600"/>
            <a:ext cx="372231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107172-E7BB-4B76-ACC7-D0A410D41B8C}"/>
              </a:ext>
            </a:extLst>
          </p:cNvPr>
          <p:cNvCxnSpPr/>
          <p:nvPr/>
        </p:nvCxnSpPr>
        <p:spPr>
          <a:xfrm>
            <a:off x="2075509" y="2981739"/>
            <a:ext cx="0" cy="21998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6DC7DB5-71D0-4651-ACF0-89A1B6EDC604}"/>
              </a:ext>
            </a:extLst>
          </p:cNvPr>
          <p:cNvCxnSpPr/>
          <p:nvPr/>
        </p:nvCxnSpPr>
        <p:spPr>
          <a:xfrm flipH="1">
            <a:off x="2075509" y="2981739"/>
            <a:ext cx="372231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C13E22-CE05-4A36-9BB7-1040E5309A53}"/>
              </a:ext>
            </a:extLst>
          </p:cNvPr>
          <p:cNvSpPr txBox="1"/>
          <p:nvPr/>
        </p:nvSpPr>
        <p:spPr>
          <a:xfrm>
            <a:off x="1624084" y="3555286"/>
            <a:ext cx="344244" cy="584775"/>
          </a:xfrm>
          <a:prstGeom prst="rect">
            <a:avLst/>
          </a:prstGeom>
          <a:noFill/>
        </p:spPr>
        <p:txBody>
          <a:bodyPr wrap="square" rtlCol="0">
            <a:spAutoFit/>
          </a:bodyPr>
          <a:lstStyle/>
          <a:p>
            <a:r>
              <a:rPr lang="en-US" sz="3200" b="1" dirty="0"/>
              <a:t>?</a:t>
            </a:r>
          </a:p>
        </p:txBody>
      </p:sp>
      <p:sp>
        <p:nvSpPr>
          <p:cNvPr id="11" name="TextBox 10">
            <a:extLst>
              <a:ext uri="{FF2B5EF4-FFF2-40B4-BE49-F238E27FC236}">
                <a16:creationId xmlns:a16="http://schemas.microsoft.com/office/drawing/2014/main" id="{C606AD94-771B-4C12-A0D8-0ABB6FCC8EEA}"/>
              </a:ext>
            </a:extLst>
          </p:cNvPr>
          <p:cNvSpPr txBox="1"/>
          <p:nvPr/>
        </p:nvSpPr>
        <p:spPr>
          <a:xfrm>
            <a:off x="3654492" y="2480696"/>
            <a:ext cx="960433" cy="523220"/>
          </a:xfrm>
          <a:prstGeom prst="rect">
            <a:avLst/>
          </a:prstGeom>
          <a:noFill/>
        </p:spPr>
        <p:txBody>
          <a:bodyPr wrap="square" rtlCol="0">
            <a:spAutoFit/>
          </a:bodyPr>
          <a:lstStyle/>
          <a:p>
            <a:r>
              <a:rPr lang="en-US" sz="28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barn(inVertical)">
                                      <p:cBhvr>
                                        <p:cTn id="12" dur="5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repeatCount="5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repeatCount="500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5" presetClass="entr" presetSubtype="10" repeatCount="500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heckerboard(across)">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5" presetClass="entr" presetSubtype="10" repeatCount="500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heckerboard(across)">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517</Words>
  <Application>Microsoft Office PowerPoint</Application>
  <PresentationFormat>Widescreen</PresentationFormat>
  <Paragraphs>70</Paragraphs>
  <Slides>20</Slides>
  <Notes>13</Notes>
  <HiddenSlides>0</HiddenSlides>
  <MMClips>12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Century Schoolbook</vt:lpstr>
      <vt:lpstr>Times New Roman</vt:lpstr>
      <vt:lpstr>字魂59号-创粗黑</vt:lpstr>
      <vt:lpstr>1_Office 主题​​</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91</cp:revision>
  <dcterms:created xsi:type="dcterms:W3CDTF">2022-07-12T09:42:42Z</dcterms:created>
  <dcterms:modified xsi:type="dcterms:W3CDTF">2024-10-29T14:01:40Z</dcterms:modified>
</cp:coreProperties>
</file>