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1.xml" ContentType="application/vnd.ms-office.activeX+xml"/>
  <Override PartName="/ppt/activeX/activeX2.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notesMasterIdLst>
    <p:notesMasterId r:id="rId42"/>
  </p:notesMasterIdLst>
  <p:sldIdLst>
    <p:sldId id="321" r:id="rId2"/>
    <p:sldId id="436" r:id="rId3"/>
    <p:sldId id="319" r:id="rId4"/>
    <p:sldId id="259" r:id="rId5"/>
    <p:sldId id="268" r:id="rId6"/>
    <p:sldId id="270" r:id="rId7"/>
    <p:sldId id="269" r:id="rId8"/>
    <p:sldId id="328" r:id="rId9"/>
    <p:sldId id="329" r:id="rId10"/>
    <p:sldId id="331" r:id="rId11"/>
    <p:sldId id="439" r:id="rId12"/>
    <p:sldId id="437" r:id="rId13"/>
    <p:sldId id="440" r:id="rId14"/>
    <p:sldId id="438" r:id="rId15"/>
    <p:sldId id="441" r:id="rId16"/>
    <p:sldId id="442" r:id="rId17"/>
    <p:sldId id="281" r:id="rId18"/>
    <p:sldId id="282" r:id="rId19"/>
    <p:sldId id="283" r:id="rId20"/>
    <p:sldId id="284" r:id="rId21"/>
    <p:sldId id="286" r:id="rId22"/>
    <p:sldId id="289" r:id="rId23"/>
    <p:sldId id="288" r:id="rId24"/>
    <p:sldId id="334" r:id="rId25"/>
    <p:sldId id="335" r:id="rId26"/>
    <p:sldId id="336" r:id="rId27"/>
    <p:sldId id="293" r:id="rId28"/>
    <p:sldId id="338" r:id="rId29"/>
    <p:sldId id="443" r:id="rId30"/>
    <p:sldId id="444" r:id="rId31"/>
    <p:sldId id="300" r:id="rId32"/>
    <p:sldId id="301" r:id="rId33"/>
    <p:sldId id="303" r:id="rId34"/>
    <p:sldId id="308" r:id="rId35"/>
    <p:sldId id="341" r:id="rId36"/>
    <p:sldId id="445" r:id="rId37"/>
    <p:sldId id="342" r:id="rId38"/>
    <p:sldId id="446" r:id="rId39"/>
    <p:sldId id="309" r:id="rId40"/>
    <p:sldId id="30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D780F"/>
    <a:srgbClr val="E6E6E6"/>
    <a:srgbClr val="D2E2E2"/>
    <a:srgbClr val="C4E7CF"/>
    <a:srgbClr val="FFFFCC"/>
    <a:srgbClr val="FFCCFF"/>
    <a:srgbClr val="00FF00"/>
    <a:srgbClr val="FEEA7D"/>
    <a:srgbClr val="FFFC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447" autoAdjust="0"/>
  </p:normalViewPr>
  <p:slideViewPr>
    <p:cSldViewPr snapToGrid="0">
      <p:cViewPr varScale="1">
        <p:scale>
          <a:sx n="68" d="100"/>
          <a:sy n="68" d="100"/>
        </p:scale>
        <p:origin x="85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30D5AC-C6A6-4A42-8D79-A0AB3AEF64E2}" type="datetimeFigureOut">
              <a:rPr lang="en-US" smtClean="0"/>
              <a:t>5/3/2025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180C20-9FDB-4683-AAD3-AAC434289CD4}" type="slidenum">
              <a:rPr lang="en-US" smtClean="0"/>
              <a:t>‹#›</a:t>
            </a:fld>
            <a:endParaRPr lang="en-US"/>
          </a:p>
        </p:txBody>
      </p:sp>
    </p:spTree>
    <p:extLst>
      <p:ext uri="{BB962C8B-B14F-4D97-AF65-F5344CB8AC3E}">
        <p14:creationId xmlns:p14="http://schemas.microsoft.com/office/powerpoint/2010/main" val="1079860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err="1">
                <a:effectLst/>
                <a:latin typeface="Times New Roman" panose="02020603050405020304" pitchFamily="18" charset="0"/>
                <a:ea typeface="Aptos" panose="020B0004020202020204" pitchFamily="34" charset="0"/>
              </a:rPr>
              <a:t>Mũi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Cà</a:t>
            </a:r>
            <a:r>
              <a:rPr lang="en-US" sz="1800" kern="0" dirty="0">
                <a:effectLst/>
                <a:latin typeface="Times New Roman" panose="02020603050405020304" pitchFamily="18" charset="0"/>
                <a:ea typeface="Aptos" panose="020B0004020202020204" pitchFamily="34" charset="0"/>
              </a:rPr>
              <a:t> Mau </a:t>
            </a:r>
            <a:r>
              <a:rPr lang="en-US" sz="1800" kern="0" dirty="0" err="1">
                <a:effectLst/>
                <a:latin typeface="Times New Roman" panose="02020603050405020304" pitchFamily="18" charset="0"/>
                <a:ea typeface="Aptos" panose="020B0004020202020204" pitchFamily="34" charset="0"/>
              </a:rPr>
              <a:t>là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mảnh</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nhô</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ra</a:t>
            </a:r>
            <a:r>
              <a:rPr lang="en-US" sz="1800" kern="0" dirty="0">
                <a:effectLst/>
                <a:latin typeface="Times New Roman" panose="02020603050405020304" pitchFamily="18" charset="0"/>
                <a:ea typeface="Aptos" panose="020B0004020202020204" pitchFamily="34" charset="0"/>
              </a:rPr>
              <a:t> ở </a:t>
            </a:r>
            <a:r>
              <a:rPr lang="en-US" sz="1800" kern="0" dirty="0" err="1">
                <a:effectLst/>
                <a:latin typeface="Times New Roman" panose="02020603050405020304" pitchFamily="18" charset="0"/>
                <a:ea typeface="Aptos" panose="020B0004020202020204" pitchFamily="34" charset="0"/>
              </a:rPr>
              <a:t>điểm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tận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cùng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phía</a:t>
            </a:r>
            <a:r>
              <a:rPr lang="en-US" sz="1800" kern="0" dirty="0">
                <a:effectLst/>
                <a:latin typeface="Times New Roman" panose="02020603050405020304" pitchFamily="18" charset="0"/>
                <a:ea typeface="Aptos" panose="020B0004020202020204" pitchFamily="34" charset="0"/>
              </a:rPr>
              <a:t> Nam </a:t>
            </a:r>
            <a:r>
              <a:rPr lang="en-US" sz="1800" kern="0" dirty="0" err="1">
                <a:effectLst/>
                <a:latin typeface="Times New Roman" panose="02020603050405020304" pitchFamily="18" charset="0"/>
                <a:ea typeface="Aptos" panose="020B0004020202020204" pitchFamily="34" charset="0"/>
              </a:rPr>
              <a:t>của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Tổ</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quốc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Việt</a:t>
            </a:r>
            <a:r>
              <a:rPr lang="en-US" sz="1800" kern="0" dirty="0">
                <a:effectLst/>
                <a:latin typeface="Times New Roman" panose="02020603050405020304" pitchFamily="18" charset="0"/>
                <a:ea typeface="Aptos" panose="020B0004020202020204" pitchFamily="34" charset="0"/>
              </a:rPr>
              <a:t> Nam, </a:t>
            </a:r>
            <a:r>
              <a:rPr lang="en-US" sz="1800" kern="0" dirty="0" err="1">
                <a:effectLst/>
                <a:latin typeface="Times New Roman" panose="02020603050405020304" pitchFamily="18" charset="0"/>
                <a:ea typeface="Aptos" panose="020B0004020202020204" pitchFamily="34" charset="0"/>
              </a:rPr>
              <a:t>thuộc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địa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phận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xóm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Mũi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xã</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Mũi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huyện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Ngọc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Hiển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tỉnh</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Cà</a:t>
            </a:r>
            <a:r>
              <a:rPr lang="en-US" sz="1800" kern="0" dirty="0">
                <a:effectLst/>
                <a:latin typeface="Times New Roman" panose="02020603050405020304" pitchFamily="18" charset="0"/>
                <a:ea typeface="Aptos" panose="020B0004020202020204" pitchFamily="34" charset="0"/>
              </a:rPr>
              <a:t> Mau; </a:t>
            </a:r>
            <a:r>
              <a:rPr lang="en-US" sz="1800" kern="0" dirty="0" err="1">
                <a:effectLst/>
                <a:latin typeface="Times New Roman" panose="02020603050405020304" pitchFamily="18" charset="0"/>
                <a:ea typeface="Aptos" panose="020B0004020202020204" pitchFamily="34" charset="0"/>
              </a:rPr>
              <a:t>Mũi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Cà</a:t>
            </a:r>
            <a:r>
              <a:rPr lang="en-US" sz="1800" kern="0" dirty="0">
                <a:effectLst/>
                <a:latin typeface="Times New Roman" panose="02020603050405020304" pitchFamily="18" charset="0"/>
                <a:ea typeface="Aptos" panose="020B0004020202020204" pitchFamily="34" charset="0"/>
              </a:rPr>
              <a:t> Mau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nhiều</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cây</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mắm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cây</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đước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Mũi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Cà</a:t>
            </a:r>
            <a:r>
              <a:rPr lang="en-US" sz="1800" kern="0" dirty="0">
                <a:effectLst/>
                <a:latin typeface="Times New Roman" panose="02020603050405020304" pitchFamily="18" charset="0"/>
                <a:ea typeface="Aptos" panose="020B0004020202020204" pitchFamily="34" charset="0"/>
              </a:rPr>
              <a:t> Mau </a:t>
            </a:r>
            <a:r>
              <a:rPr lang="en-US" sz="1800" kern="0" dirty="0" err="1">
                <a:effectLst/>
                <a:latin typeface="Times New Roman" panose="02020603050405020304" pitchFamily="18" charset="0"/>
                <a:ea typeface="Aptos" panose="020B0004020202020204" pitchFamily="34" charset="0"/>
              </a:rPr>
              <a:t>vừa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rừng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vừa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biển</a:t>
            </a:r>
            <a:r>
              <a:rPr lang="en-US" sz="1800" kern="0" dirty="0">
                <a:effectLst/>
                <a:latin typeface="Times New Roman" panose="02020603050405020304" pitchFamily="18" charset="0"/>
                <a:ea typeface="Aptos" panose="020B0004020202020204" pitchFamily="34" charset="0"/>
              </a:rPr>
              <a:t>...</a:t>
            </a:r>
            <a:endParaRPr lang="en-US" dirty="0"/>
          </a:p>
        </p:txBody>
      </p:sp>
      <p:sp>
        <p:nvSpPr>
          <p:cNvPr id="4" name="Slide Number Placeholder 3"/>
          <p:cNvSpPr>
            <a:spLocks noGrp="1"/>
          </p:cNvSpPr>
          <p:nvPr>
            <p:ph type="sldNum" sz="quarter" idx="5"/>
          </p:nvPr>
        </p:nvSpPr>
        <p:spPr/>
        <p:txBody>
          <a:bodyPr/>
          <a:lstStyle/>
          <a:p>
            <a:fld id="{4E180C20-9FDB-4683-AAD3-AAC434289CD4}" type="slidenum">
              <a:rPr lang="en-US" smtClean="0"/>
              <a:t>3</a:t>
            </a:fld>
            <a:endParaRPr lang="en-US"/>
          </a:p>
        </p:txBody>
      </p:sp>
    </p:spTree>
    <p:extLst>
      <p:ext uri="{BB962C8B-B14F-4D97-AF65-F5344CB8AC3E}">
        <p14:creationId xmlns:p14="http://schemas.microsoft.com/office/powerpoint/2010/main" val="3895847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746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302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539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620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4003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747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868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062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229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86306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3186369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2025/5/3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00632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2025/5/3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9520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3907905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2725997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6028931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2025/5/3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8512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2025/5/3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40754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2025/5/3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06509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2025/5/3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56619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2025/5/3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97772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2025/5/3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46099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2025/5/3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14802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2025/5/3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33464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id="{DDAD2DE8-EFA1-04B7-AF11-263F775D1B6E}"/>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905001" y="153525"/>
            <a:ext cx="1605701" cy="1605701"/>
          </a:xfrm>
          <a:prstGeom prst="rect">
            <a:avLst/>
          </a:prstGeom>
        </p:spPr>
      </p:pic>
    </p:spTree>
    <p:extLst>
      <p:ext uri="{BB962C8B-B14F-4D97-AF65-F5344CB8AC3E}">
        <p14:creationId xmlns:p14="http://schemas.microsoft.com/office/powerpoint/2010/main" val="415461591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02" r:id="rId13"/>
    <p:sldLayoutId id="2147483708"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sv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6.jpg"/></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6.jpg"/></Relationships>
</file>

<file path=ppt/slides/_rels/slide1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6.jpg"/></Relationships>
</file>

<file path=ppt/slides/_rels/slide1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jpg"/><Relationship Id="rId7" Type="http://schemas.microsoft.com/office/2007/relationships/hdphoto" Target="../media/hdphoto12.wdp"/><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3.jpg"/><Relationship Id="rId7" Type="http://schemas.openxmlformats.org/officeDocument/2006/relationships/image" Target="../media/image49.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48.png"/><Relationship Id="rId5" Type="http://schemas.microsoft.com/office/2007/relationships/hdphoto" Target="../media/hdphoto12.wdp"/><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54.wmf"/><Relationship Id="rId2" Type="http://schemas.openxmlformats.org/officeDocument/2006/relationships/slideLayout" Target="../slideLayouts/slideLayout12.xml"/><Relationship Id="rId1" Type="http://schemas.openxmlformats.org/officeDocument/2006/relationships/control" Target="../activeX/activeX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8.png"/><Relationship Id="rId3" Type="http://schemas.openxmlformats.org/officeDocument/2006/relationships/image" Target="../media/image7.png"/><Relationship Id="rId7" Type="http://schemas.microsoft.com/office/2007/relationships/hdphoto" Target="../media/hdphoto6.wdp"/><Relationship Id="rId12" Type="http://schemas.openxmlformats.org/officeDocument/2006/relationships/image" Target="../media/image55.png"/><Relationship Id="rId2" Type="http://schemas.openxmlformats.org/officeDocument/2006/relationships/image" Target="../media/image6.jpg"/><Relationship Id="rId1" Type="http://schemas.openxmlformats.org/officeDocument/2006/relationships/slideLayout" Target="../slideLayouts/slideLayout12.xml"/><Relationship Id="rId6" Type="http://schemas.openxmlformats.org/officeDocument/2006/relationships/image" Target="../media/image24.png"/><Relationship Id="rId11" Type="http://schemas.microsoft.com/office/2007/relationships/hdphoto" Target="../media/hdphoto8.wdp"/><Relationship Id="rId5" Type="http://schemas.openxmlformats.org/officeDocument/2006/relationships/image" Target="../media/image23.png"/><Relationship Id="rId15" Type="http://schemas.openxmlformats.org/officeDocument/2006/relationships/image" Target="../media/image56.png"/><Relationship Id="rId10" Type="http://schemas.openxmlformats.org/officeDocument/2006/relationships/image" Target="../media/image26.png"/><Relationship Id="rId4" Type="http://schemas.openxmlformats.org/officeDocument/2006/relationships/image" Target="../media/image8.svg"/><Relationship Id="rId9" Type="http://schemas.microsoft.com/office/2007/relationships/hdphoto" Target="../media/hdphoto7.wdp"/><Relationship Id="rId1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audio" Target="../media/audio2.wav"/><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8.png"/><Relationship Id="rId1" Type="http://schemas.openxmlformats.org/officeDocument/2006/relationships/slideLayout" Target="../slideLayouts/slideLayout12.xml"/><Relationship Id="rId6" Type="http://schemas.openxmlformats.org/officeDocument/2006/relationships/image" Target="../media/image60.png"/><Relationship Id="rId5" Type="http://schemas.microsoft.com/office/2007/relationships/hdphoto" Target="../media/hdphoto13.wdp"/><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audio" Target="../media/audio3.wav"/><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8.png"/><Relationship Id="rId1" Type="http://schemas.openxmlformats.org/officeDocument/2006/relationships/slideLayout" Target="../slideLayouts/slideLayout12.xml"/><Relationship Id="rId5" Type="http://schemas.microsoft.com/office/2007/relationships/hdphoto" Target="../media/hdphoto13.wdp"/><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audio" Target="../media/audio3.wav"/><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8.png"/><Relationship Id="rId1" Type="http://schemas.openxmlformats.org/officeDocument/2006/relationships/slideLayout" Target="../slideLayouts/slideLayout12.xml"/><Relationship Id="rId6" Type="http://schemas.openxmlformats.org/officeDocument/2006/relationships/image" Target="../media/image61.png"/><Relationship Id="rId5" Type="http://schemas.microsoft.com/office/2007/relationships/hdphoto" Target="../media/hdphoto13.wdp"/><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audio" Target="../media/audio2.wav"/><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8.png"/><Relationship Id="rId1" Type="http://schemas.openxmlformats.org/officeDocument/2006/relationships/slideLayout" Target="../slideLayouts/slideLayout12.xml"/><Relationship Id="rId6" Type="http://schemas.openxmlformats.org/officeDocument/2006/relationships/image" Target="../media/image62.png"/><Relationship Id="rId5" Type="http://schemas.microsoft.com/office/2007/relationships/hdphoto" Target="../media/hdphoto13.wdp"/><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48.png"/><Relationship Id="rId5" Type="http://schemas.microsoft.com/office/2007/relationships/hdphoto" Target="../media/hdphoto13.wdp"/><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8.png"/><Relationship Id="rId3" Type="http://schemas.openxmlformats.org/officeDocument/2006/relationships/image" Target="../media/image7.png"/><Relationship Id="rId7" Type="http://schemas.microsoft.com/office/2007/relationships/hdphoto" Target="../media/hdphoto6.wdp"/><Relationship Id="rId12" Type="http://schemas.openxmlformats.org/officeDocument/2006/relationships/image" Target="../media/image63.png"/><Relationship Id="rId2" Type="http://schemas.openxmlformats.org/officeDocument/2006/relationships/image" Target="../media/image6.jpg"/><Relationship Id="rId1" Type="http://schemas.openxmlformats.org/officeDocument/2006/relationships/slideLayout" Target="../slideLayouts/slideLayout12.xml"/><Relationship Id="rId6" Type="http://schemas.openxmlformats.org/officeDocument/2006/relationships/image" Target="../media/image24.png"/><Relationship Id="rId11" Type="http://schemas.microsoft.com/office/2007/relationships/hdphoto" Target="../media/hdphoto8.wdp"/><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image" Target="../media/image8.svg"/><Relationship Id="rId9" Type="http://schemas.microsoft.com/office/2007/relationships/hdphoto" Target="../media/hdphoto7.wdp"/></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12.xml"/><Relationship Id="rId6" Type="http://schemas.microsoft.com/office/2007/relationships/hdphoto" Target="../media/hdphoto13.wdp"/><Relationship Id="rId5" Type="http://schemas.openxmlformats.org/officeDocument/2006/relationships/image" Target="../media/image59.pn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54.wmf"/><Relationship Id="rId2" Type="http://schemas.openxmlformats.org/officeDocument/2006/relationships/slideLayout" Target="../slideLayouts/slideLayout12.xml"/><Relationship Id="rId1" Type="http://schemas.openxmlformats.org/officeDocument/2006/relationships/control" Target="../activeX/activeX2.xml"/><Relationship Id="rId6" Type="http://schemas.openxmlformats.org/officeDocument/2006/relationships/image" Target="../media/image65.png"/><Relationship Id="rId5" Type="http://schemas.openxmlformats.org/officeDocument/2006/relationships/image" Target="../media/image51.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6.png"/><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67.png"/><Relationship Id="rId4" Type="http://schemas.microsoft.com/office/2007/relationships/hdphoto" Target="../media/hdphoto13.wdp"/></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g"/><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3" Type="http://schemas.openxmlformats.org/officeDocument/2006/relationships/image" Target="../media/image15.jpg"/><Relationship Id="rId7" Type="http://schemas.microsoft.com/office/2007/relationships/hdphoto" Target="../media/hdphoto3.wdp"/><Relationship Id="rId12"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8.png"/><Relationship Id="rId11" Type="http://schemas.microsoft.com/office/2007/relationships/hdphoto" Target="../media/hdphoto5.wdp"/><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png"/><Relationship Id="rId9" Type="http://schemas.microsoft.com/office/2007/relationships/hdphoto" Target="../media/hdphoto4.wdp"/><Relationship Id="rId1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6.png"/><Relationship Id="rId1" Type="http://schemas.openxmlformats.org/officeDocument/2006/relationships/slideLayout" Target="../slideLayouts/slideLayout12.xml"/><Relationship Id="rId5" Type="http://schemas.openxmlformats.org/officeDocument/2006/relationships/image" Target="../media/image72.png"/><Relationship Id="rId4" Type="http://schemas.microsoft.com/office/2007/relationships/hdphoto" Target="../media/hdphoto13.wdp"/></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2.wdp"/><Relationship Id="rId3" Type="http://schemas.openxmlformats.org/officeDocument/2006/relationships/image" Target="../media/image7.png"/><Relationship Id="rId7" Type="http://schemas.microsoft.com/office/2007/relationships/hdphoto" Target="../media/hdphoto6.wdp"/><Relationship Id="rId12"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12.xml"/><Relationship Id="rId6" Type="http://schemas.openxmlformats.org/officeDocument/2006/relationships/image" Target="../media/image24.png"/><Relationship Id="rId11" Type="http://schemas.microsoft.com/office/2007/relationships/hdphoto" Target="../media/hdphoto8.wdp"/><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image" Target="../media/image8.svg"/><Relationship Id="rId9" Type="http://schemas.microsoft.com/office/2007/relationships/hdphoto" Target="../media/hdphoto7.wdp"/><Relationship Id="rId1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png"/><Relationship Id="rId3" Type="http://schemas.openxmlformats.org/officeDocument/2006/relationships/image" Target="../media/image6.jpg"/><Relationship Id="rId7" Type="http://schemas.openxmlformats.org/officeDocument/2006/relationships/image" Target="../media/image29.svg"/><Relationship Id="rId12" Type="http://schemas.microsoft.com/office/2007/relationships/hdphoto" Target="../media/hdphoto10.wdp"/><Relationship Id="rId17" Type="http://schemas.microsoft.com/office/2007/relationships/hdphoto" Target="../media/hdphoto5.wdp"/><Relationship Id="rId2" Type="http://schemas.openxmlformats.org/officeDocument/2006/relationships/audio" Target="../media/audio1.wav"/><Relationship Id="rId16"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8.svg"/><Relationship Id="rId15" Type="http://schemas.openxmlformats.org/officeDocument/2006/relationships/image" Target="../media/image34.png"/><Relationship Id="rId10" Type="http://schemas.microsoft.com/office/2007/relationships/hdphoto" Target="../media/hdphoto9.wdp"/><Relationship Id="rId4" Type="http://schemas.openxmlformats.org/officeDocument/2006/relationships/image" Target="../media/image7.png"/><Relationship Id="rId9" Type="http://schemas.openxmlformats.org/officeDocument/2006/relationships/image" Target="../media/image31.png"/><Relationship Id="rId14" Type="http://schemas.microsoft.com/office/2007/relationships/hdphoto" Target="../media/hdphoto11.wdp"/></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20.png"/><Relationship Id="rId4" Type="http://schemas.openxmlformats.org/officeDocument/2006/relationships/image" Target="../media/image36.jpg"/></Relationships>
</file>

<file path=ppt/slides/_rels/slide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244" y="438905"/>
            <a:ext cx="1162373" cy="1137672"/>
          </a:xfrm>
          <a:prstGeom prst="rect">
            <a:avLst/>
          </a:prstGeom>
        </p:spPr>
      </p:pic>
      <p:pic>
        <p:nvPicPr>
          <p:cNvPr id="7" name="Picture 6">
            <a:extLst>
              <a:ext uri="{FF2B5EF4-FFF2-40B4-BE49-F238E27FC236}">
                <a16:creationId xmlns:a16="http://schemas.microsoft.com/office/drawing/2014/main" id="{DBE8F834-197E-90ED-CBE7-D09C3822200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30292" y1="34611" x2="41606" y2="41796"/>
                        <a14:foregroundMark x1="42701" y1="37365" x2="48540" y2="43832"/>
                        <a14:foregroundMark x1="18066" y1="93174" x2="26095" y2="96647"/>
                        <a14:foregroundMark x1="31934" y1="30180" x2="31387" y2="41078"/>
                        <a14:foregroundMark x1="23540" y1="37246" x2="38504" y2="36287"/>
                        <a14:foregroundMark x1="90876" y1="77964" x2="86496" y2="81796"/>
                        <a14:foregroundMark x1="96898" y1="77844" x2="83394" y2="85389"/>
                        <a14:foregroundMark x1="14234" y1="91377" x2="27920" y2="99162"/>
                      </a14:backgroundRemoval>
                    </a14:imgEffect>
                  </a14:imgLayer>
                </a14:imgProps>
              </a:ext>
              <a:ext uri="{28A0092B-C50C-407E-A947-70E740481C1C}">
                <a14:useLocalDpi xmlns:a14="http://schemas.microsoft.com/office/drawing/2010/main" val="0"/>
              </a:ext>
            </a:extLst>
          </a:blip>
          <a:srcRect/>
          <a:stretch>
            <a:fillRect/>
          </a:stretch>
        </p:blipFill>
        <p:spPr bwMode="auto">
          <a:xfrm>
            <a:off x="8851899" y="1667715"/>
            <a:ext cx="3340101" cy="50896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AD02C84-2BCA-3BC2-974B-54ECC1FABEE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553911" y="1947219"/>
            <a:ext cx="3321506" cy="50846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2E02C41-24E1-8817-926F-175178DAFA4E}"/>
              </a:ext>
            </a:extLst>
          </p:cNvPr>
          <p:cNvPicPr>
            <a:picLocks noChangeAspect="1"/>
          </p:cNvPicPr>
          <p:nvPr/>
        </p:nvPicPr>
        <p:blipFill>
          <a:blip r:embed="rId9"/>
          <a:stretch>
            <a:fillRect/>
          </a:stretch>
        </p:blipFill>
        <p:spPr>
          <a:xfrm>
            <a:off x="1829149" y="304799"/>
            <a:ext cx="8083997" cy="1968019"/>
          </a:xfrm>
          <a:prstGeom prst="rect">
            <a:avLst/>
          </a:prstGeom>
        </p:spPr>
      </p:pic>
    </p:spTree>
    <p:extLst>
      <p:ext uri="{BB962C8B-B14F-4D97-AF65-F5344CB8AC3E}">
        <p14:creationId xmlns:p14="http://schemas.microsoft.com/office/powerpoint/2010/main" val="4009571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9610"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9827" y="-6438"/>
            <a:ext cx="9925148" cy="1268078"/>
          </a:xfrm>
          <a:prstGeom prst="rect">
            <a:avLst/>
          </a:prstGeom>
        </p:spPr>
      </p:pic>
      <p:sp>
        <p:nvSpPr>
          <p:cNvPr id="2" name="Rectangle: Rounded Corners 1">
            <a:extLst>
              <a:ext uri="{FF2B5EF4-FFF2-40B4-BE49-F238E27FC236}">
                <a16:creationId xmlns:a16="http://schemas.microsoft.com/office/drawing/2014/main" id="{C7D04148-AF61-581F-469E-B00D03771CC4}"/>
              </a:ext>
            </a:extLst>
          </p:cNvPr>
          <p:cNvSpPr/>
          <p:nvPr/>
        </p:nvSpPr>
        <p:spPr>
          <a:xfrm>
            <a:off x="2514600" y="2069911"/>
            <a:ext cx="7783286"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B5CEC55-35AD-6101-AD62-7398A3FBC131}"/>
              </a:ext>
            </a:extLst>
          </p:cNvPr>
          <p:cNvSpPr txBox="1"/>
          <p:nvPr/>
        </p:nvSpPr>
        <p:spPr>
          <a:xfrm>
            <a:off x="2928257" y="2151696"/>
            <a:ext cx="7467600" cy="646331"/>
          </a:xfrm>
          <a:prstGeom prst="rect">
            <a:avLst/>
          </a:prstGeom>
          <a:noFill/>
        </p:spPr>
        <p:txBody>
          <a:bodyPr wrap="square" rtlCol="0">
            <a:spAutoFit/>
          </a:bodyPr>
          <a:lstStyle/>
          <a:p>
            <a:pPr lvl="0">
              <a:defRPr/>
            </a:pPr>
            <a:r>
              <a:rPr lang="vi-VN" sz="3600" b="1" dirty="0">
                <a:solidFill>
                  <a:prstClr val="black"/>
                </a:solidFill>
                <a:latin typeface="Calibri"/>
              </a:rPr>
              <a:t>Đất Mũi (thường gọi là Mũi Cà Mau):</a:t>
            </a:r>
            <a:endParaRPr kumimoji="0" lang="en-US" sz="3600" b="1" i="0" u="none" strike="noStrike" kern="1200" cap="none" spc="0" normalizeH="0" baseline="0" noProof="0" dirty="0">
              <a:ln>
                <a:noFill/>
              </a:ln>
              <a:solidFill>
                <a:prstClr val="black"/>
              </a:solidFill>
              <a:effectLst/>
              <a:uLnTx/>
              <a:uFillTx/>
              <a:latin typeface="Calibri"/>
            </a:endParaRPr>
          </a:p>
        </p:txBody>
      </p:sp>
      <p:sp>
        <p:nvSpPr>
          <p:cNvPr id="6" name="TextBox 5">
            <a:extLst>
              <a:ext uri="{FF2B5EF4-FFF2-40B4-BE49-F238E27FC236}">
                <a16:creationId xmlns:a16="http://schemas.microsoft.com/office/drawing/2014/main" id="{0E43518D-5748-6C28-51AA-553D00B3A0F6}"/>
              </a:ext>
            </a:extLst>
          </p:cNvPr>
          <p:cNvSpPr txBox="1"/>
          <p:nvPr/>
        </p:nvSpPr>
        <p:spPr>
          <a:xfrm>
            <a:off x="925287" y="3067769"/>
            <a:ext cx="10657113" cy="3046988"/>
          </a:xfrm>
          <a:prstGeom prst="rect">
            <a:avLst/>
          </a:prstGeom>
          <a:noFill/>
        </p:spPr>
        <p:txBody>
          <a:bodyPr wrap="square" rtlCol="0">
            <a:spAutoFit/>
          </a:bodyPr>
          <a:lstStyle/>
          <a:p>
            <a:pPr lvl="0" algn="just">
              <a:defRPr/>
            </a:pPr>
            <a:r>
              <a:rPr lang="en-US" sz="4800" b="1" dirty="0" err="1">
                <a:solidFill>
                  <a:srgbClr val="0070C0"/>
                </a:solidFill>
              </a:rPr>
              <a:t>Mảnh</a:t>
            </a:r>
            <a:r>
              <a:rPr lang="en-US" sz="4800" b="1" dirty="0">
                <a:solidFill>
                  <a:srgbClr val="0070C0"/>
                </a:solidFill>
              </a:rPr>
              <a:t> </a:t>
            </a:r>
            <a:r>
              <a:rPr lang="en-US" sz="4800" b="1" dirty="0" err="1">
                <a:solidFill>
                  <a:srgbClr val="0070C0"/>
                </a:solidFill>
              </a:rPr>
              <a:t>đất</a:t>
            </a:r>
            <a:r>
              <a:rPr lang="en-US" sz="4800" b="1" dirty="0">
                <a:solidFill>
                  <a:srgbClr val="0070C0"/>
                </a:solidFill>
              </a:rPr>
              <a:t> </a:t>
            </a:r>
            <a:r>
              <a:rPr lang="en-US" sz="4800" b="1" dirty="0" err="1">
                <a:solidFill>
                  <a:srgbClr val="0070C0"/>
                </a:solidFill>
              </a:rPr>
              <a:t>nhô</a:t>
            </a:r>
            <a:r>
              <a:rPr lang="en-US" sz="4800" b="1" dirty="0">
                <a:solidFill>
                  <a:srgbClr val="0070C0"/>
                </a:solidFill>
              </a:rPr>
              <a:t> </a:t>
            </a:r>
            <a:r>
              <a:rPr lang="en-US" sz="4800" b="1" dirty="0" err="1">
                <a:solidFill>
                  <a:srgbClr val="0070C0"/>
                </a:solidFill>
              </a:rPr>
              <a:t>ra</a:t>
            </a:r>
            <a:r>
              <a:rPr lang="en-US" sz="4800" b="1" dirty="0">
                <a:solidFill>
                  <a:srgbClr val="0070C0"/>
                </a:solidFill>
              </a:rPr>
              <a:t> ở </a:t>
            </a:r>
            <a:r>
              <a:rPr lang="en-US" sz="4800" b="1" dirty="0" err="1">
                <a:solidFill>
                  <a:srgbClr val="0070C0"/>
                </a:solidFill>
              </a:rPr>
              <a:t>điểm</a:t>
            </a:r>
            <a:r>
              <a:rPr lang="en-US" sz="4800" b="1" dirty="0">
                <a:solidFill>
                  <a:srgbClr val="0070C0"/>
                </a:solidFill>
              </a:rPr>
              <a:t> </a:t>
            </a:r>
            <a:r>
              <a:rPr lang="en-US" sz="4800" b="1" dirty="0" err="1">
                <a:solidFill>
                  <a:srgbClr val="0070C0"/>
                </a:solidFill>
              </a:rPr>
              <a:t>cực</a:t>
            </a:r>
            <a:r>
              <a:rPr lang="en-US" sz="4800" b="1" dirty="0">
                <a:solidFill>
                  <a:srgbClr val="0070C0"/>
                </a:solidFill>
              </a:rPr>
              <a:t> Nam </a:t>
            </a:r>
            <a:r>
              <a:rPr lang="en-US" sz="4800" b="1" dirty="0" err="1">
                <a:solidFill>
                  <a:srgbClr val="0070C0"/>
                </a:solidFill>
              </a:rPr>
              <a:t>trên</a:t>
            </a:r>
            <a:r>
              <a:rPr lang="en-US" sz="4800" b="1" dirty="0">
                <a:solidFill>
                  <a:srgbClr val="0070C0"/>
                </a:solidFill>
              </a:rPr>
              <a:t> </a:t>
            </a:r>
            <a:r>
              <a:rPr lang="en-US" sz="4800" b="1" dirty="0" err="1">
                <a:solidFill>
                  <a:srgbClr val="0070C0"/>
                </a:solidFill>
              </a:rPr>
              <a:t>đất</a:t>
            </a:r>
            <a:r>
              <a:rPr lang="en-US" sz="4800" b="1" dirty="0">
                <a:solidFill>
                  <a:srgbClr val="0070C0"/>
                </a:solidFill>
              </a:rPr>
              <a:t> </a:t>
            </a:r>
            <a:r>
              <a:rPr lang="en-US" sz="4800" b="1" dirty="0" err="1">
                <a:solidFill>
                  <a:srgbClr val="0070C0"/>
                </a:solidFill>
              </a:rPr>
              <a:t>liền</a:t>
            </a:r>
            <a:r>
              <a:rPr lang="en-US" sz="4800" b="1" dirty="0">
                <a:solidFill>
                  <a:srgbClr val="0070C0"/>
                </a:solidFill>
              </a:rPr>
              <a:t> </a:t>
            </a:r>
            <a:r>
              <a:rPr lang="en-US" sz="4800" b="1" dirty="0" err="1">
                <a:solidFill>
                  <a:srgbClr val="0070C0"/>
                </a:solidFill>
              </a:rPr>
              <a:t>của</a:t>
            </a:r>
            <a:r>
              <a:rPr lang="en-US" sz="4800" b="1" dirty="0">
                <a:solidFill>
                  <a:srgbClr val="0070C0"/>
                </a:solidFill>
              </a:rPr>
              <a:t> </a:t>
            </a:r>
            <a:r>
              <a:rPr lang="en-US" sz="4800" b="1" dirty="0" err="1">
                <a:solidFill>
                  <a:srgbClr val="0070C0"/>
                </a:solidFill>
              </a:rPr>
              <a:t>Tổ</a:t>
            </a:r>
            <a:r>
              <a:rPr lang="en-US" sz="4800" b="1" dirty="0">
                <a:solidFill>
                  <a:srgbClr val="0070C0"/>
                </a:solidFill>
              </a:rPr>
              <a:t> </a:t>
            </a:r>
            <a:r>
              <a:rPr lang="en-US" sz="4800" b="1" dirty="0" err="1">
                <a:solidFill>
                  <a:srgbClr val="0070C0"/>
                </a:solidFill>
              </a:rPr>
              <a:t>quốc</a:t>
            </a:r>
            <a:r>
              <a:rPr lang="en-US" sz="4800" b="1" dirty="0">
                <a:solidFill>
                  <a:srgbClr val="0070C0"/>
                </a:solidFill>
              </a:rPr>
              <a:t> </a:t>
            </a:r>
            <a:r>
              <a:rPr lang="en-US" sz="4800" b="1" dirty="0" err="1">
                <a:solidFill>
                  <a:srgbClr val="0070C0"/>
                </a:solidFill>
              </a:rPr>
              <a:t>Việt</a:t>
            </a:r>
            <a:r>
              <a:rPr lang="en-US" sz="4800" b="1" dirty="0">
                <a:solidFill>
                  <a:srgbClr val="0070C0"/>
                </a:solidFill>
              </a:rPr>
              <a:t> Nam </a:t>
            </a:r>
            <a:r>
              <a:rPr lang="en-US" sz="4800" b="1" dirty="0" err="1">
                <a:solidFill>
                  <a:srgbClr val="0070C0"/>
                </a:solidFill>
              </a:rPr>
              <a:t>thuộc</a:t>
            </a:r>
            <a:r>
              <a:rPr lang="en-US" sz="4800" b="1" dirty="0">
                <a:solidFill>
                  <a:srgbClr val="0070C0"/>
                </a:solidFill>
              </a:rPr>
              <a:t> </a:t>
            </a:r>
            <a:r>
              <a:rPr lang="en-US" sz="4800" b="1" dirty="0" err="1">
                <a:solidFill>
                  <a:srgbClr val="0070C0"/>
                </a:solidFill>
              </a:rPr>
              <a:t>địa</a:t>
            </a:r>
            <a:r>
              <a:rPr lang="en-US" sz="4800" b="1" dirty="0">
                <a:solidFill>
                  <a:srgbClr val="0070C0"/>
                </a:solidFill>
              </a:rPr>
              <a:t> </a:t>
            </a:r>
            <a:r>
              <a:rPr lang="en-US" sz="4800" b="1" dirty="0" err="1">
                <a:solidFill>
                  <a:srgbClr val="0070C0"/>
                </a:solidFill>
              </a:rPr>
              <a:t>phận</a:t>
            </a:r>
            <a:r>
              <a:rPr lang="en-US" sz="4800" b="1" dirty="0">
                <a:solidFill>
                  <a:srgbClr val="0070C0"/>
                </a:solidFill>
              </a:rPr>
              <a:t> </a:t>
            </a:r>
            <a:r>
              <a:rPr lang="en-US" sz="4800" b="1" dirty="0" err="1">
                <a:solidFill>
                  <a:srgbClr val="0070C0"/>
                </a:solidFill>
              </a:rPr>
              <a:t>xóm</a:t>
            </a:r>
            <a:r>
              <a:rPr lang="en-US" sz="4800" b="1" dirty="0">
                <a:solidFill>
                  <a:srgbClr val="0070C0"/>
                </a:solidFill>
              </a:rPr>
              <a:t> </a:t>
            </a:r>
            <a:r>
              <a:rPr lang="en-US" sz="4800" b="1" dirty="0" err="1">
                <a:solidFill>
                  <a:srgbClr val="0070C0"/>
                </a:solidFill>
              </a:rPr>
              <a:t>Mũi</a:t>
            </a:r>
            <a:r>
              <a:rPr lang="en-US" sz="4800" b="1" dirty="0">
                <a:solidFill>
                  <a:srgbClr val="0070C0"/>
                </a:solidFill>
              </a:rPr>
              <a:t>, </a:t>
            </a:r>
            <a:r>
              <a:rPr lang="en-US" sz="4800" b="1" dirty="0" err="1">
                <a:solidFill>
                  <a:srgbClr val="0070C0"/>
                </a:solidFill>
              </a:rPr>
              <a:t>xã</a:t>
            </a:r>
            <a:r>
              <a:rPr lang="en-US" sz="4800" b="1" dirty="0">
                <a:solidFill>
                  <a:srgbClr val="0070C0"/>
                </a:solidFill>
              </a:rPr>
              <a:t> </a:t>
            </a:r>
            <a:r>
              <a:rPr lang="en-US" sz="4800" b="1" dirty="0" err="1">
                <a:solidFill>
                  <a:srgbClr val="0070C0"/>
                </a:solidFill>
              </a:rPr>
              <a:t>Đất</a:t>
            </a:r>
            <a:r>
              <a:rPr lang="en-US" sz="4800" b="1" dirty="0">
                <a:solidFill>
                  <a:srgbClr val="0070C0"/>
                </a:solidFill>
              </a:rPr>
              <a:t> </a:t>
            </a:r>
            <a:r>
              <a:rPr lang="en-US" sz="4800" b="1" dirty="0" err="1">
                <a:solidFill>
                  <a:srgbClr val="0070C0"/>
                </a:solidFill>
              </a:rPr>
              <a:t>Mũi</a:t>
            </a:r>
            <a:r>
              <a:rPr lang="en-US" sz="4800" b="1" dirty="0">
                <a:solidFill>
                  <a:srgbClr val="0070C0"/>
                </a:solidFill>
              </a:rPr>
              <a:t>, </a:t>
            </a:r>
            <a:r>
              <a:rPr lang="en-US" sz="4800" b="1" dirty="0" err="1">
                <a:solidFill>
                  <a:srgbClr val="0070C0"/>
                </a:solidFill>
              </a:rPr>
              <a:t>huyện</a:t>
            </a:r>
            <a:r>
              <a:rPr lang="en-US" sz="4800" b="1" dirty="0">
                <a:solidFill>
                  <a:srgbClr val="0070C0"/>
                </a:solidFill>
              </a:rPr>
              <a:t> </a:t>
            </a:r>
            <a:r>
              <a:rPr lang="en-US" sz="4800" b="1" dirty="0" err="1">
                <a:solidFill>
                  <a:srgbClr val="0070C0"/>
                </a:solidFill>
              </a:rPr>
              <a:t>Ngọc</a:t>
            </a:r>
            <a:r>
              <a:rPr lang="en-US" sz="4800" b="1" dirty="0">
                <a:solidFill>
                  <a:srgbClr val="0070C0"/>
                </a:solidFill>
              </a:rPr>
              <a:t> </a:t>
            </a:r>
            <a:r>
              <a:rPr lang="en-US" sz="4800" b="1" dirty="0" err="1">
                <a:solidFill>
                  <a:srgbClr val="0070C0"/>
                </a:solidFill>
              </a:rPr>
              <a:t>Hiển</a:t>
            </a:r>
            <a:r>
              <a:rPr lang="en-US" sz="4800" b="1" dirty="0">
                <a:solidFill>
                  <a:srgbClr val="0070C0"/>
                </a:solidFill>
              </a:rPr>
              <a:t>, </a:t>
            </a:r>
            <a:r>
              <a:rPr lang="en-US" sz="4800" b="1" dirty="0" err="1">
                <a:solidFill>
                  <a:srgbClr val="0070C0"/>
                </a:solidFill>
              </a:rPr>
              <a:t>tỉnh</a:t>
            </a:r>
            <a:r>
              <a:rPr lang="en-US" sz="4800" b="1" dirty="0">
                <a:solidFill>
                  <a:srgbClr val="0070C0"/>
                </a:solidFill>
              </a:rPr>
              <a:t> </a:t>
            </a:r>
            <a:r>
              <a:rPr lang="en-US" sz="4800" b="1" dirty="0" err="1">
                <a:solidFill>
                  <a:srgbClr val="0070C0"/>
                </a:solidFill>
              </a:rPr>
              <a:t>Cà</a:t>
            </a:r>
            <a:r>
              <a:rPr lang="en-US" sz="4800" b="1" dirty="0">
                <a:solidFill>
                  <a:srgbClr val="0070C0"/>
                </a:solidFill>
              </a:rPr>
              <a:t> Mau.</a:t>
            </a:r>
          </a:p>
        </p:txBody>
      </p:sp>
    </p:spTree>
    <p:extLst>
      <p:ext uri="{BB962C8B-B14F-4D97-AF65-F5344CB8AC3E}">
        <p14:creationId xmlns:p14="http://schemas.microsoft.com/office/powerpoint/2010/main" val="56881741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9610" y="337457"/>
            <a:ext cx="11615365" cy="6281057"/>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descr="Đất Mũi Cà Mau có gì mà ai cũng muốn trong đời được tới #hnp">
            <a:extLst>
              <a:ext uri="{FF2B5EF4-FFF2-40B4-BE49-F238E27FC236}">
                <a16:creationId xmlns:a16="http://schemas.microsoft.com/office/drawing/2014/main" id="{49430987-9B0B-AA81-D461-627B486E46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184997"/>
      </p:ext>
    </p:extLst>
  </p:cSld>
  <p:clrMapOvr>
    <a:masterClrMapping/>
  </p:clrMapOvr>
  <p:transition spd="slow">
    <p:wheel spokes="1"/>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9610"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9827" y="-6438"/>
            <a:ext cx="9925148" cy="1268078"/>
          </a:xfrm>
          <a:prstGeom prst="rect">
            <a:avLst/>
          </a:prstGeom>
        </p:spPr>
      </p:pic>
      <p:sp>
        <p:nvSpPr>
          <p:cNvPr id="2" name="Rectangle: Rounded Corners 1">
            <a:extLst>
              <a:ext uri="{FF2B5EF4-FFF2-40B4-BE49-F238E27FC236}">
                <a16:creationId xmlns:a16="http://schemas.microsoft.com/office/drawing/2014/main" id="{C7D04148-AF61-581F-469E-B00D03771CC4}"/>
              </a:ext>
            </a:extLst>
          </p:cNvPr>
          <p:cNvSpPr/>
          <p:nvPr/>
        </p:nvSpPr>
        <p:spPr>
          <a:xfrm>
            <a:off x="5018314" y="1884854"/>
            <a:ext cx="2133600"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B5CEC55-35AD-6101-AD62-7398A3FBC131}"/>
              </a:ext>
            </a:extLst>
          </p:cNvPr>
          <p:cNvSpPr txBox="1"/>
          <p:nvPr/>
        </p:nvSpPr>
        <p:spPr>
          <a:xfrm>
            <a:off x="5399314" y="1879553"/>
            <a:ext cx="191588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Calibri"/>
              </a:rPr>
              <a:t>Đước</a:t>
            </a:r>
            <a:endParaRPr kumimoji="0" lang="en-US" sz="4400" b="1" i="0" u="none" strike="noStrike" kern="1200" cap="none" spc="0" normalizeH="0" baseline="0" noProof="0" dirty="0">
              <a:ln>
                <a:noFill/>
              </a:ln>
              <a:solidFill>
                <a:prstClr val="black"/>
              </a:solidFill>
              <a:effectLst/>
              <a:uLnTx/>
              <a:uFillTx/>
              <a:latin typeface="Calibri"/>
            </a:endParaRPr>
          </a:p>
        </p:txBody>
      </p:sp>
      <p:sp>
        <p:nvSpPr>
          <p:cNvPr id="6" name="TextBox 5">
            <a:extLst>
              <a:ext uri="{FF2B5EF4-FFF2-40B4-BE49-F238E27FC236}">
                <a16:creationId xmlns:a16="http://schemas.microsoft.com/office/drawing/2014/main" id="{0E43518D-5748-6C28-51AA-553D00B3A0F6}"/>
              </a:ext>
            </a:extLst>
          </p:cNvPr>
          <p:cNvSpPr txBox="1"/>
          <p:nvPr/>
        </p:nvSpPr>
        <p:spPr>
          <a:xfrm>
            <a:off x="925287" y="3067769"/>
            <a:ext cx="10657113" cy="1569660"/>
          </a:xfrm>
          <a:prstGeom prst="rect">
            <a:avLst/>
          </a:prstGeom>
          <a:noFill/>
        </p:spPr>
        <p:txBody>
          <a:bodyPr wrap="square" rtlCol="0">
            <a:spAutoFit/>
          </a:bodyPr>
          <a:lstStyle/>
          <a:p>
            <a:pPr lvl="0" algn="just">
              <a:defRPr/>
            </a:pPr>
            <a:r>
              <a:rPr lang="en-US" sz="4800" b="1" dirty="0">
                <a:solidFill>
                  <a:srgbClr val="0070C0"/>
                </a:solidFill>
                <a:latin typeface="Calibri"/>
              </a:rPr>
              <a:t>C</a:t>
            </a:r>
            <a:r>
              <a:rPr lang="vi-VN" sz="4800" b="1" dirty="0">
                <a:solidFill>
                  <a:srgbClr val="0070C0"/>
                </a:solidFill>
                <a:latin typeface="Calibri"/>
              </a:rPr>
              <a:t>ây cao mọc ở rừng nước mặn, hoa vàng, hạt nảy mầm ngay trên cây.</a:t>
            </a:r>
          </a:p>
        </p:txBody>
      </p:sp>
    </p:spTree>
    <p:extLst>
      <p:ext uri="{BB962C8B-B14F-4D97-AF65-F5344CB8AC3E}">
        <p14:creationId xmlns:p14="http://schemas.microsoft.com/office/powerpoint/2010/main" val="94381600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ây Đước - Hình Ảnh, Đặc Điểm Cây Và Công Dụng">
            <a:extLst>
              <a:ext uri="{FF2B5EF4-FFF2-40B4-BE49-F238E27FC236}">
                <a16:creationId xmlns:a16="http://schemas.microsoft.com/office/drawing/2014/main" id="{C55D8997-256D-C248-2935-D251F2B605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7062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9610"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9827" y="-6438"/>
            <a:ext cx="9925148" cy="1268078"/>
          </a:xfrm>
          <a:prstGeom prst="rect">
            <a:avLst/>
          </a:prstGeom>
        </p:spPr>
      </p:pic>
      <p:sp>
        <p:nvSpPr>
          <p:cNvPr id="2" name="Rectangle: Rounded Corners 1">
            <a:extLst>
              <a:ext uri="{FF2B5EF4-FFF2-40B4-BE49-F238E27FC236}">
                <a16:creationId xmlns:a16="http://schemas.microsoft.com/office/drawing/2014/main" id="{C7D04148-AF61-581F-469E-B00D03771CC4}"/>
              </a:ext>
            </a:extLst>
          </p:cNvPr>
          <p:cNvSpPr/>
          <p:nvPr/>
        </p:nvSpPr>
        <p:spPr>
          <a:xfrm>
            <a:off x="5018314" y="1884854"/>
            <a:ext cx="2133600"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B5CEC55-35AD-6101-AD62-7398A3FBC131}"/>
              </a:ext>
            </a:extLst>
          </p:cNvPr>
          <p:cNvSpPr txBox="1"/>
          <p:nvPr/>
        </p:nvSpPr>
        <p:spPr>
          <a:xfrm>
            <a:off x="5399314" y="1879553"/>
            <a:ext cx="191588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Mắm</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0E43518D-5748-6C28-51AA-553D00B3A0F6}"/>
              </a:ext>
            </a:extLst>
          </p:cNvPr>
          <p:cNvSpPr txBox="1"/>
          <p:nvPr/>
        </p:nvSpPr>
        <p:spPr>
          <a:xfrm>
            <a:off x="849087" y="3013340"/>
            <a:ext cx="10657113" cy="2308324"/>
          </a:xfrm>
          <a:prstGeom prst="rect">
            <a:avLst/>
          </a:prstGeom>
          <a:noFill/>
        </p:spPr>
        <p:txBody>
          <a:bodyPr wrap="square" rtlCol="0">
            <a:spAutoFit/>
          </a:bodyPr>
          <a:lstStyle/>
          <a:p>
            <a:pPr lvl="0" algn="just">
              <a:defRPr/>
            </a:pPr>
            <a:r>
              <a:rPr lang="en-US" sz="4800" b="1" dirty="0">
                <a:solidFill>
                  <a:srgbClr val="0070C0"/>
                </a:solidFill>
                <a:latin typeface="Calibri"/>
              </a:rPr>
              <a:t>C</a:t>
            </a:r>
            <a:r>
              <a:rPr lang="vi-VN" sz="4800" b="1" dirty="0">
                <a:solidFill>
                  <a:srgbClr val="0070C0"/>
                </a:solidFill>
                <a:latin typeface="Calibri"/>
              </a:rPr>
              <a:t>ây mọc ở vùng đầm lầy ven biển, rễ trồi lên khỏi mặt bùn; thường được trồng để bảo vệ đê ngăn nước mặn.</a:t>
            </a:r>
          </a:p>
        </p:txBody>
      </p:sp>
    </p:spTree>
    <p:extLst>
      <p:ext uri="{BB962C8B-B14F-4D97-AF65-F5344CB8AC3E}">
        <p14:creationId xmlns:p14="http://schemas.microsoft.com/office/powerpoint/2010/main" val="270523663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i Mắm – Wikipedia tiếng Việt">
            <a:extLst>
              <a:ext uri="{FF2B5EF4-FFF2-40B4-BE49-F238E27FC236}">
                <a16:creationId xmlns:a16="http://schemas.microsoft.com/office/drawing/2014/main" id="{593958CC-785A-2E80-3A2A-C2EA0FC8EF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232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9610"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9827" y="-6438"/>
            <a:ext cx="9925148" cy="1268078"/>
          </a:xfrm>
          <a:prstGeom prst="rect">
            <a:avLst/>
          </a:prstGeom>
        </p:spPr>
      </p:pic>
      <p:sp>
        <p:nvSpPr>
          <p:cNvPr id="2" name="Rectangle: Rounded Corners 1">
            <a:extLst>
              <a:ext uri="{FF2B5EF4-FFF2-40B4-BE49-F238E27FC236}">
                <a16:creationId xmlns:a16="http://schemas.microsoft.com/office/drawing/2014/main" id="{C7D04148-AF61-581F-469E-B00D03771CC4}"/>
              </a:ext>
            </a:extLst>
          </p:cNvPr>
          <p:cNvSpPr/>
          <p:nvPr/>
        </p:nvSpPr>
        <p:spPr>
          <a:xfrm>
            <a:off x="4561113" y="1884854"/>
            <a:ext cx="2928257"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B5CEC55-35AD-6101-AD62-7398A3FBC131}"/>
              </a:ext>
            </a:extLst>
          </p:cNvPr>
          <p:cNvSpPr txBox="1"/>
          <p:nvPr/>
        </p:nvSpPr>
        <p:spPr>
          <a:xfrm>
            <a:off x="4996543" y="1879553"/>
            <a:ext cx="231865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Năm</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Căn</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0E43518D-5748-6C28-51AA-553D00B3A0F6}"/>
              </a:ext>
            </a:extLst>
          </p:cNvPr>
          <p:cNvSpPr txBox="1"/>
          <p:nvPr/>
        </p:nvSpPr>
        <p:spPr>
          <a:xfrm>
            <a:off x="805544" y="3002454"/>
            <a:ext cx="10657113" cy="830997"/>
          </a:xfrm>
          <a:prstGeom prst="rect">
            <a:avLst/>
          </a:prstGeom>
          <a:noFill/>
        </p:spPr>
        <p:txBody>
          <a:bodyPr wrap="square" rtlCol="0">
            <a:spAutoFit/>
          </a:bodyPr>
          <a:lstStyle/>
          <a:p>
            <a:pPr lvl="0" algn="ctr">
              <a:defRPr/>
            </a:pPr>
            <a:r>
              <a:rPr lang="en-US" sz="4800" b="1" dirty="0" err="1">
                <a:solidFill>
                  <a:srgbClr val="0070C0"/>
                </a:solidFill>
              </a:rPr>
              <a:t>Một</a:t>
            </a:r>
            <a:r>
              <a:rPr lang="en-US" sz="4800" b="1" dirty="0">
                <a:solidFill>
                  <a:srgbClr val="0070C0"/>
                </a:solidFill>
              </a:rPr>
              <a:t> </a:t>
            </a:r>
            <a:r>
              <a:rPr lang="en-US" sz="4800" b="1" dirty="0" err="1">
                <a:solidFill>
                  <a:srgbClr val="0070C0"/>
                </a:solidFill>
              </a:rPr>
              <a:t>huyện</a:t>
            </a:r>
            <a:r>
              <a:rPr lang="en-US" sz="4800" b="1" dirty="0">
                <a:solidFill>
                  <a:srgbClr val="0070C0"/>
                </a:solidFill>
              </a:rPr>
              <a:t> </a:t>
            </a:r>
            <a:r>
              <a:rPr lang="en-US" sz="4800" b="1" dirty="0" err="1">
                <a:solidFill>
                  <a:srgbClr val="0070C0"/>
                </a:solidFill>
              </a:rPr>
              <a:t>thuộc</a:t>
            </a:r>
            <a:r>
              <a:rPr lang="en-US" sz="4800" b="1" dirty="0">
                <a:solidFill>
                  <a:srgbClr val="0070C0"/>
                </a:solidFill>
              </a:rPr>
              <a:t> </a:t>
            </a:r>
            <a:r>
              <a:rPr lang="en-US" sz="4800" b="1" dirty="0" err="1">
                <a:solidFill>
                  <a:srgbClr val="0070C0"/>
                </a:solidFill>
              </a:rPr>
              <a:t>tỉnh</a:t>
            </a:r>
            <a:r>
              <a:rPr lang="en-US" sz="4800" b="1" dirty="0">
                <a:solidFill>
                  <a:srgbClr val="0070C0"/>
                </a:solidFill>
              </a:rPr>
              <a:t> </a:t>
            </a:r>
            <a:r>
              <a:rPr lang="en-US" sz="4800" b="1" dirty="0" err="1">
                <a:solidFill>
                  <a:srgbClr val="0070C0"/>
                </a:solidFill>
              </a:rPr>
              <a:t>Cà</a:t>
            </a:r>
            <a:r>
              <a:rPr lang="en-US" sz="4800" b="1" dirty="0">
                <a:solidFill>
                  <a:srgbClr val="0070C0"/>
                </a:solidFill>
              </a:rPr>
              <a:t> Mau.</a:t>
            </a:r>
            <a:endParaRPr kumimoji="0" lang="vi-VN" sz="4800" b="1" i="0" u="none" strike="noStrike" kern="1200" cap="none" spc="0" normalizeH="0" baseline="0" noProof="0" dirty="0">
              <a:ln>
                <a:noFill/>
              </a:ln>
              <a:solidFill>
                <a:srgbClr val="0070C0"/>
              </a:solidFill>
              <a:effectLst/>
              <a:uLnTx/>
              <a:uFillTx/>
              <a:latin typeface="Calibri"/>
              <a:ea typeface="+mn-ea"/>
              <a:cs typeface="+mn-cs"/>
            </a:endParaRPr>
          </a:p>
        </p:txBody>
      </p:sp>
    </p:spTree>
    <p:extLst>
      <p:ext uri="{BB962C8B-B14F-4D97-AF65-F5344CB8AC3E}">
        <p14:creationId xmlns:p14="http://schemas.microsoft.com/office/powerpoint/2010/main" val="340147375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A235316-07BB-4731-8224-B2A592F52405}"/>
              </a:ext>
            </a:extLst>
          </p:cNvPr>
          <p:cNvSpPr/>
          <p:nvPr/>
        </p:nvSpPr>
        <p:spPr>
          <a:xfrm rot="10800000">
            <a:off x="297472" y="3143776"/>
            <a:ext cx="5638595" cy="3539067"/>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E3F42BFF-9C80-90F7-405C-DAA3777C9F05}"/>
              </a:ext>
            </a:extLst>
          </p:cNvPr>
          <p:cNvSpPr/>
          <p:nvPr/>
        </p:nvSpPr>
        <p:spPr>
          <a:xfrm>
            <a:off x="443005" y="3498687"/>
            <a:ext cx="5367551" cy="2799408"/>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9D9B6596-C876-061F-724C-82A158A11F47}"/>
              </a:ext>
            </a:extLst>
          </p:cNvPr>
          <p:cNvGrpSpPr/>
          <p:nvPr/>
        </p:nvGrpSpPr>
        <p:grpSpPr>
          <a:xfrm>
            <a:off x="1827541" y="2685313"/>
            <a:ext cx="2346280" cy="857250"/>
            <a:chOff x="133349" y="1332602"/>
            <a:chExt cx="2346280" cy="857250"/>
          </a:xfrm>
        </p:grpSpPr>
        <p:sp>
          <p:nvSpPr>
            <p:cNvPr id="26" name="Rectangle: Rounded Corners 25">
              <a:extLst>
                <a:ext uri="{FF2B5EF4-FFF2-40B4-BE49-F238E27FC236}">
                  <a16:creationId xmlns:a16="http://schemas.microsoft.com/office/drawing/2014/main" id="{3B6EFE0B-6283-AFF9-D7B1-9B8D1EEABD20}"/>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0C0EA36-15F1-D96A-ADA4-0D331EDBA4B2}"/>
                </a:ext>
              </a:extLst>
            </p:cNvPr>
            <p:cNvSpPr txBox="1"/>
            <p:nvPr/>
          </p:nvSpPr>
          <p:spPr>
            <a:xfrm>
              <a:off x="412704" y="1415848"/>
              <a:ext cx="2066925" cy="707886"/>
            </a:xfrm>
            <a:prstGeom prst="rect">
              <a:avLst/>
            </a:prstGeom>
            <a:noFill/>
          </p:spPr>
          <p:txBody>
            <a:bodyPr wrap="square" rtlCol="0">
              <a:spAutoFit/>
              <a:scene3d>
                <a:camera prst="obliqueTopLeft"/>
                <a:lightRig rig="threePt" dir="t"/>
              </a:scene3d>
            </a:bodyPr>
            <a:lstStyle/>
            <a:p>
              <a:r>
                <a:rPr lang="en-US" sz="4000" b="1" dirty="0" err="1">
                  <a:ln>
                    <a:solidFill>
                      <a:schemeClr val="accent2">
                        <a:lumMod val="50000"/>
                      </a:schemeClr>
                    </a:solidFill>
                  </a:ln>
                  <a:solidFill>
                    <a:srgbClr val="FF0066"/>
                  </a:solidFill>
                </a:rPr>
                <a:t>Yêu</a:t>
              </a:r>
              <a:r>
                <a:rPr lang="en-US" sz="4000" b="1" dirty="0">
                  <a:ln>
                    <a:solidFill>
                      <a:schemeClr val="accent2">
                        <a:lumMod val="50000"/>
                      </a:schemeClr>
                    </a:solidFill>
                  </a:ln>
                  <a:solidFill>
                    <a:srgbClr val="FF0066"/>
                  </a:solidFill>
                </a:rPr>
                <a:t> </a:t>
              </a:r>
              <a:r>
                <a:rPr lang="en-US" sz="4000" b="1" dirty="0" err="1">
                  <a:ln>
                    <a:solidFill>
                      <a:schemeClr val="accent2">
                        <a:lumMod val="50000"/>
                      </a:schemeClr>
                    </a:solidFill>
                  </a:ln>
                  <a:solidFill>
                    <a:srgbClr val="FF0066"/>
                  </a:solidFill>
                </a:rPr>
                <a:t>cầu</a:t>
              </a:r>
              <a:endParaRPr lang="en-US" sz="4000" b="1" dirty="0">
                <a:ln>
                  <a:solidFill>
                    <a:schemeClr val="accent2">
                      <a:lumMod val="50000"/>
                    </a:schemeClr>
                  </a:solidFill>
                </a:ln>
                <a:solidFill>
                  <a:srgbClr val="FF0066"/>
                </a:solidFill>
              </a:endParaRPr>
            </a:p>
          </p:txBody>
        </p:sp>
      </p:grpSp>
      <p:sp>
        <p:nvSpPr>
          <p:cNvPr id="31" name="TextBox 30">
            <a:extLst>
              <a:ext uri="{FF2B5EF4-FFF2-40B4-BE49-F238E27FC236}">
                <a16:creationId xmlns:a16="http://schemas.microsoft.com/office/drawing/2014/main" id="{C36E84EF-0DBC-8531-8A2A-F9352A9F1E08}"/>
              </a:ext>
            </a:extLst>
          </p:cNvPr>
          <p:cNvSpPr txBox="1"/>
          <p:nvPr/>
        </p:nvSpPr>
        <p:spPr>
          <a:xfrm>
            <a:off x="960447" y="3499708"/>
            <a:ext cx="5374755" cy="2499467"/>
          </a:xfrm>
          <a:prstGeom prst="rect">
            <a:avLst/>
          </a:prstGeom>
          <a:noFill/>
        </p:spPr>
        <p:txBody>
          <a:bodyPr wrap="square" rtlCol="0">
            <a:spAutoFit/>
          </a:bodyPr>
          <a:lstStyle/>
          <a:p>
            <a:pPr>
              <a:lnSpc>
                <a:spcPct val="150000"/>
              </a:lnSpc>
            </a:pPr>
            <a:r>
              <a:rPr lang="en-US" sz="3600" dirty="0" err="1"/>
              <a:t>Phân</a:t>
            </a:r>
            <a:r>
              <a:rPr lang="en-US" sz="3600" dirty="0"/>
              <a:t> </a:t>
            </a:r>
            <a:r>
              <a:rPr lang="en-US" sz="3600" dirty="0" err="1"/>
              <a:t>công</a:t>
            </a:r>
            <a:r>
              <a:rPr lang="en-US" sz="3600" dirty="0"/>
              <a:t> </a:t>
            </a:r>
            <a:r>
              <a:rPr lang="en-US" sz="3600" dirty="0" err="1"/>
              <a:t>đọc</a:t>
            </a:r>
            <a:r>
              <a:rPr lang="en-US" sz="3600" dirty="0"/>
              <a:t> </a:t>
            </a:r>
            <a:r>
              <a:rPr lang="en-US" sz="3600" dirty="0" err="1"/>
              <a:t>theo</a:t>
            </a:r>
            <a:r>
              <a:rPr lang="en-US" sz="3600" dirty="0"/>
              <a:t> </a:t>
            </a:r>
            <a:r>
              <a:rPr lang="en-US" sz="3600" dirty="0" err="1"/>
              <a:t>đoạn</a:t>
            </a:r>
            <a:r>
              <a:rPr lang="en-US" sz="3600" dirty="0"/>
              <a:t>.</a:t>
            </a:r>
          </a:p>
          <a:p>
            <a:pPr>
              <a:lnSpc>
                <a:spcPct val="150000"/>
              </a:lnSpc>
            </a:pPr>
            <a:r>
              <a:rPr lang="en-US" sz="3600" dirty="0" err="1"/>
              <a:t>Tất</a:t>
            </a:r>
            <a:r>
              <a:rPr lang="en-US" sz="3600" dirty="0"/>
              <a:t> </a:t>
            </a:r>
            <a:r>
              <a:rPr lang="en-US" sz="3600" dirty="0" err="1"/>
              <a:t>cả</a:t>
            </a:r>
            <a:r>
              <a:rPr lang="en-US" sz="3600" dirty="0"/>
              <a:t> </a:t>
            </a:r>
            <a:r>
              <a:rPr lang="en-US" sz="3600" dirty="0" err="1"/>
              <a:t>thành</a:t>
            </a:r>
            <a:r>
              <a:rPr lang="en-US" sz="3600" dirty="0"/>
              <a:t> </a:t>
            </a:r>
            <a:r>
              <a:rPr lang="en-US" sz="3600" dirty="0" err="1"/>
              <a:t>viên</a:t>
            </a:r>
            <a:r>
              <a:rPr lang="en-US" sz="3600" dirty="0"/>
              <a:t> </a:t>
            </a:r>
            <a:r>
              <a:rPr lang="en-US" sz="3600" dirty="0" err="1"/>
              <a:t>đều</a:t>
            </a:r>
            <a:r>
              <a:rPr lang="en-US" sz="3600" dirty="0"/>
              <a:t> </a:t>
            </a:r>
            <a:r>
              <a:rPr lang="en-US" sz="3600" dirty="0" err="1"/>
              <a:t>đọc</a:t>
            </a:r>
            <a:r>
              <a:rPr lang="en-US" sz="3600" dirty="0"/>
              <a:t>.</a:t>
            </a:r>
          </a:p>
          <a:p>
            <a:pPr>
              <a:lnSpc>
                <a:spcPct val="150000"/>
              </a:lnSpc>
            </a:pPr>
            <a:r>
              <a:rPr lang="en-US" sz="3600" dirty="0" err="1"/>
              <a:t>Giải</a:t>
            </a:r>
            <a:r>
              <a:rPr lang="en-US" sz="3600" dirty="0"/>
              <a:t> </a:t>
            </a:r>
            <a:r>
              <a:rPr lang="en-US" sz="3600" dirty="0" err="1"/>
              <a:t>nghĩa</a:t>
            </a:r>
            <a:r>
              <a:rPr lang="en-US" sz="3600" dirty="0"/>
              <a:t> </a:t>
            </a:r>
            <a:r>
              <a:rPr lang="en-US" sz="3600" dirty="0" err="1"/>
              <a:t>từ</a:t>
            </a:r>
            <a:r>
              <a:rPr lang="en-US" sz="3600" dirty="0"/>
              <a:t> </a:t>
            </a:r>
            <a:r>
              <a:rPr lang="en-US" sz="3600" dirty="0" err="1"/>
              <a:t>cùng</a:t>
            </a:r>
            <a:r>
              <a:rPr lang="en-US" sz="3600" dirty="0"/>
              <a:t> </a:t>
            </a:r>
            <a:r>
              <a:rPr lang="en-US" sz="3600" dirty="0" err="1"/>
              <a:t>nhau</a:t>
            </a:r>
            <a:r>
              <a:rPr lang="en-US" sz="3600" dirty="0"/>
              <a:t>.</a:t>
            </a:r>
          </a:p>
        </p:txBody>
      </p:sp>
      <p:pic>
        <p:nvPicPr>
          <p:cNvPr id="33" name="Graphic 32" descr="Clipboard outline">
            <a:extLst>
              <a:ext uri="{FF2B5EF4-FFF2-40B4-BE49-F238E27FC236}">
                <a16:creationId xmlns:a16="http://schemas.microsoft.com/office/drawing/2014/main" id="{05FD6745-C00F-B840-21F5-F4E84E5F38A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5789" y="3717131"/>
            <a:ext cx="499802" cy="499802"/>
          </a:xfrm>
          <a:prstGeom prst="rect">
            <a:avLst/>
          </a:prstGeom>
        </p:spPr>
      </p:pic>
      <p:pic>
        <p:nvPicPr>
          <p:cNvPr id="34" name="Graphic 33" descr="Clipboard outline">
            <a:extLst>
              <a:ext uri="{FF2B5EF4-FFF2-40B4-BE49-F238E27FC236}">
                <a16:creationId xmlns:a16="http://schemas.microsoft.com/office/drawing/2014/main" id="{A9B05326-139F-3388-BEC5-18FC99A7908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0858" y="4558277"/>
            <a:ext cx="499802" cy="499802"/>
          </a:xfrm>
          <a:prstGeom prst="rect">
            <a:avLst/>
          </a:prstGeom>
        </p:spPr>
      </p:pic>
      <p:pic>
        <p:nvPicPr>
          <p:cNvPr id="35" name="Graphic 34" descr="Clipboard outline">
            <a:extLst>
              <a:ext uri="{FF2B5EF4-FFF2-40B4-BE49-F238E27FC236}">
                <a16:creationId xmlns:a16="http://schemas.microsoft.com/office/drawing/2014/main" id="{B1B728D4-5052-9433-0BA4-E0578131788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5927" y="5399423"/>
            <a:ext cx="499802" cy="499802"/>
          </a:xfrm>
          <a:prstGeom prst="rect">
            <a:avLst/>
          </a:prstGeom>
        </p:spPr>
      </p:pic>
      <p:sp>
        <p:nvSpPr>
          <p:cNvPr id="36" name="Rectangle: Rounded Corners 35">
            <a:extLst>
              <a:ext uri="{FF2B5EF4-FFF2-40B4-BE49-F238E27FC236}">
                <a16:creationId xmlns:a16="http://schemas.microsoft.com/office/drawing/2014/main" id="{53970EC6-A1D1-65D1-7645-ACD18B4C8284}"/>
              </a:ext>
            </a:extLst>
          </p:cNvPr>
          <p:cNvSpPr/>
          <p:nvPr/>
        </p:nvSpPr>
        <p:spPr>
          <a:xfrm rot="10800000">
            <a:off x="6349022" y="3105949"/>
            <a:ext cx="5638595" cy="3539067"/>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62E91DB6-3C88-C20A-1281-5CA368F61339}"/>
              </a:ext>
            </a:extLst>
          </p:cNvPr>
          <p:cNvSpPr/>
          <p:nvPr/>
        </p:nvSpPr>
        <p:spPr>
          <a:xfrm>
            <a:off x="6494555" y="3460860"/>
            <a:ext cx="5367551" cy="2799408"/>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D8BD5130-D4C9-44CB-E70F-B78268CEFBBB}"/>
              </a:ext>
            </a:extLst>
          </p:cNvPr>
          <p:cNvGrpSpPr/>
          <p:nvPr/>
        </p:nvGrpSpPr>
        <p:grpSpPr>
          <a:xfrm>
            <a:off x="7174932" y="2625005"/>
            <a:ext cx="4162496" cy="857250"/>
            <a:chOff x="7623307" y="2634442"/>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7623307" y="2634442"/>
              <a:ext cx="4117295"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79279CE8-97EC-9ADE-0E4B-8CFF1B4C8E26}"/>
                </a:ext>
              </a:extLst>
            </p:cNvPr>
            <p:cNvSpPr txBox="1"/>
            <p:nvPr/>
          </p:nvSpPr>
          <p:spPr>
            <a:xfrm>
              <a:off x="7947863" y="2686871"/>
              <a:ext cx="3837940" cy="707886"/>
            </a:xfrm>
            <a:prstGeom prst="rect">
              <a:avLst/>
            </a:prstGeom>
            <a:noFill/>
          </p:spPr>
          <p:txBody>
            <a:bodyPr wrap="square" rtlCol="0">
              <a:spAutoFit/>
              <a:scene3d>
                <a:camera prst="obliqueTopLeft"/>
                <a:lightRig rig="threePt" dir="t"/>
              </a:scene3d>
            </a:bodyPr>
            <a:lstStyle/>
            <a:p>
              <a:r>
                <a:rPr lang="en-US" sz="4000" b="1">
                  <a:ln>
                    <a:solidFill>
                      <a:schemeClr val="accent2">
                        <a:lumMod val="50000"/>
                      </a:schemeClr>
                    </a:solidFill>
                  </a:ln>
                  <a:solidFill>
                    <a:srgbClr val="FF0066"/>
                  </a:solidFill>
                </a:rPr>
                <a:t>Tiêu chí đánh giá</a:t>
              </a:r>
            </a:p>
          </p:txBody>
        </p:sp>
      </p:grpSp>
      <p:sp>
        <p:nvSpPr>
          <p:cNvPr id="47" name="TextBox 46">
            <a:extLst>
              <a:ext uri="{FF2B5EF4-FFF2-40B4-BE49-F238E27FC236}">
                <a16:creationId xmlns:a16="http://schemas.microsoft.com/office/drawing/2014/main" id="{DA37EE3E-98C0-DBEB-602F-6962590D616B}"/>
              </a:ext>
            </a:extLst>
          </p:cNvPr>
          <p:cNvSpPr txBox="1"/>
          <p:nvPr/>
        </p:nvSpPr>
        <p:spPr>
          <a:xfrm>
            <a:off x="6658063" y="3471086"/>
            <a:ext cx="5374755" cy="2499467"/>
          </a:xfrm>
          <a:prstGeom prst="rect">
            <a:avLst/>
          </a:prstGeom>
          <a:noFill/>
        </p:spPr>
        <p:txBody>
          <a:bodyPr wrap="square" rtlCol="0">
            <a:spAutoFit/>
          </a:bodyPr>
          <a:lstStyle/>
          <a:p>
            <a:pPr>
              <a:lnSpc>
                <a:spcPct val="150000"/>
              </a:lnSpc>
            </a:pPr>
            <a:r>
              <a:rPr lang="en-US" sz="3600"/>
              <a:t>1. Đọc đúng.</a:t>
            </a:r>
          </a:p>
          <a:p>
            <a:pPr>
              <a:lnSpc>
                <a:spcPct val="150000"/>
              </a:lnSpc>
            </a:pPr>
            <a:r>
              <a:rPr lang="en-US" sz="3600"/>
              <a:t>2. Đọc to rõ.</a:t>
            </a:r>
          </a:p>
          <a:p>
            <a:pPr>
              <a:lnSpc>
                <a:spcPct val="150000"/>
              </a:lnSpc>
            </a:pPr>
            <a:r>
              <a:rPr lang="en-US" sz="3600"/>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9040130" y="3557758"/>
            <a:ext cx="1885916" cy="814430"/>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9098426" y="4353970"/>
            <a:ext cx="1885916" cy="814430"/>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10635453" y="5178591"/>
            <a:ext cx="1885916" cy="814430"/>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DE6A05FB-77F1-2C08-565B-4DF5AA63E99C}"/>
              </a:ext>
            </a:extLst>
          </p:cNvPr>
          <p:cNvPicPr>
            <a:picLocks noChangeAspect="1"/>
          </p:cNvPicPr>
          <p:nvPr/>
        </p:nvPicPr>
        <p:blipFill>
          <a:blip r:embed="rId8"/>
          <a:stretch>
            <a:fillRect/>
          </a:stretch>
        </p:blipFill>
        <p:spPr>
          <a:xfrm>
            <a:off x="2269501" y="171052"/>
            <a:ext cx="9156986" cy="2341067"/>
          </a:xfrm>
          <a:prstGeom prst="rect">
            <a:avLst/>
          </a:prstGeom>
        </p:spPr>
      </p:pic>
    </p:spTree>
    <p:extLst>
      <p:ext uri="{BB962C8B-B14F-4D97-AF65-F5344CB8AC3E}">
        <p14:creationId xmlns:p14="http://schemas.microsoft.com/office/powerpoint/2010/main" val="15928699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75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75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75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grpId="0" nodeType="withEffect">
                                  <p:stCondLst>
                                    <p:cond delay="275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425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anim calcmode="lin" valueType="num">
                                      <p:cBhvr>
                                        <p:cTn id="28" dur="1000" fill="hold"/>
                                        <p:tgtEl>
                                          <p:spTgt spid="36"/>
                                        </p:tgtEl>
                                        <p:attrNameLst>
                                          <p:attrName>ppt_x</p:attrName>
                                        </p:attrNameLst>
                                      </p:cBhvr>
                                      <p:tavLst>
                                        <p:tav tm="0">
                                          <p:val>
                                            <p:strVal val="#ppt_x"/>
                                          </p:val>
                                        </p:tav>
                                        <p:tav tm="100000">
                                          <p:val>
                                            <p:strVal val="#ppt_x"/>
                                          </p:val>
                                        </p:tav>
                                      </p:tavLst>
                                    </p:anim>
                                    <p:anim calcmode="lin" valueType="num">
                                      <p:cBhvr>
                                        <p:cTn id="29" dur="1000" fill="hold"/>
                                        <p:tgtEl>
                                          <p:spTgt spid="3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425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425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1000"/>
                                        <p:tgtEl>
                                          <p:spTgt spid="51"/>
                                        </p:tgtEl>
                                      </p:cBhvr>
                                    </p:animEffect>
                                    <p:anim calcmode="lin" valueType="num">
                                      <p:cBhvr>
                                        <p:cTn id="38" dur="1000" fill="hold"/>
                                        <p:tgtEl>
                                          <p:spTgt spid="51"/>
                                        </p:tgtEl>
                                        <p:attrNameLst>
                                          <p:attrName>ppt_x</p:attrName>
                                        </p:attrNameLst>
                                      </p:cBhvr>
                                      <p:tavLst>
                                        <p:tav tm="0">
                                          <p:val>
                                            <p:strVal val="#ppt_x"/>
                                          </p:val>
                                        </p:tav>
                                        <p:tav tm="100000">
                                          <p:val>
                                            <p:strVal val="#ppt_x"/>
                                          </p:val>
                                        </p:tav>
                                      </p:tavLst>
                                    </p:anim>
                                    <p:anim calcmode="lin" valueType="num">
                                      <p:cBhvr>
                                        <p:cTn id="39" dur="1000" fill="hold"/>
                                        <p:tgtEl>
                                          <p:spTgt spid="5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425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1000"/>
                                        <p:tgtEl>
                                          <p:spTgt spid="47"/>
                                        </p:tgtEl>
                                      </p:cBhvr>
                                    </p:animEffect>
                                    <p:anim calcmode="lin" valueType="num">
                                      <p:cBhvr>
                                        <p:cTn id="43" dur="1000" fill="hold"/>
                                        <p:tgtEl>
                                          <p:spTgt spid="47"/>
                                        </p:tgtEl>
                                        <p:attrNameLst>
                                          <p:attrName>ppt_x</p:attrName>
                                        </p:attrNameLst>
                                      </p:cBhvr>
                                      <p:tavLst>
                                        <p:tav tm="0">
                                          <p:val>
                                            <p:strVal val="#ppt_x"/>
                                          </p:val>
                                        </p:tav>
                                        <p:tav tm="100000">
                                          <p:val>
                                            <p:strVal val="#ppt_x"/>
                                          </p:val>
                                        </p:tav>
                                      </p:tavLst>
                                    </p:anim>
                                    <p:anim calcmode="lin" valueType="num">
                                      <p:cBhvr>
                                        <p:cTn id="44" dur="1000" fill="hold"/>
                                        <p:tgtEl>
                                          <p:spTgt spid="47"/>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425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1000"/>
                                        <p:tgtEl>
                                          <p:spTgt spid="56"/>
                                        </p:tgtEl>
                                      </p:cBhvr>
                                    </p:animEffect>
                                    <p:anim calcmode="lin" valueType="num">
                                      <p:cBhvr>
                                        <p:cTn id="48" dur="1000" fill="hold"/>
                                        <p:tgtEl>
                                          <p:spTgt spid="56"/>
                                        </p:tgtEl>
                                        <p:attrNameLst>
                                          <p:attrName>ppt_x</p:attrName>
                                        </p:attrNameLst>
                                      </p:cBhvr>
                                      <p:tavLst>
                                        <p:tav tm="0">
                                          <p:val>
                                            <p:strVal val="#ppt_x"/>
                                          </p:val>
                                        </p:tav>
                                        <p:tav tm="100000">
                                          <p:val>
                                            <p:strVal val="#ppt_x"/>
                                          </p:val>
                                        </p:tav>
                                      </p:tavLst>
                                    </p:anim>
                                    <p:anim calcmode="lin" valueType="num">
                                      <p:cBhvr>
                                        <p:cTn id="49" dur="1000" fill="hold"/>
                                        <p:tgtEl>
                                          <p:spTgt spid="5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425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1000"/>
                                        <p:tgtEl>
                                          <p:spTgt spid="57"/>
                                        </p:tgtEl>
                                      </p:cBhvr>
                                    </p:animEffect>
                                    <p:anim calcmode="lin" valueType="num">
                                      <p:cBhvr>
                                        <p:cTn id="53" dur="1000" fill="hold"/>
                                        <p:tgtEl>
                                          <p:spTgt spid="57"/>
                                        </p:tgtEl>
                                        <p:attrNameLst>
                                          <p:attrName>ppt_x</p:attrName>
                                        </p:attrNameLst>
                                      </p:cBhvr>
                                      <p:tavLst>
                                        <p:tav tm="0">
                                          <p:val>
                                            <p:strVal val="#ppt_x"/>
                                          </p:val>
                                        </p:tav>
                                        <p:tav tm="100000">
                                          <p:val>
                                            <p:strVal val="#ppt_x"/>
                                          </p:val>
                                        </p:tav>
                                      </p:tavLst>
                                    </p:anim>
                                    <p:anim calcmode="lin" valueType="num">
                                      <p:cBhvr>
                                        <p:cTn id="54" dur="1000" fill="hold"/>
                                        <p:tgtEl>
                                          <p:spTgt spid="5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425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1000"/>
                                        <p:tgtEl>
                                          <p:spTgt spid="61"/>
                                        </p:tgtEl>
                                      </p:cBhvr>
                                    </p:animEffect>
                                    <p:anim calcmode="lin" valueType="num">
                                      <p:cBhvr>
                                        <p:cTn id="58" dur="1000" fill="hold"/>
                                        <p:tgtEl>
                                          <p:spTgt spid="61"/>
                                        </p:tgtEl>
                                        <p:attrNameLst>
                                          <p:attrName>ppt_x</p:attrName>
                                        </p:attrNameLst>
                                      </p:cBhvr>
                                      <p:tavLst>
                                        <p:tav tm="0">
                                          <p:val>
                                            <p:strVal val="#ppt_x"/>
                                          </p:val>
                                        </p:tav>
                                        <p:tav tm="100000">
                                          <p:val>
                                            <p:strVal val="#ppt_x"/>
                                          </p:val>
                                        </p:tav>
                                      </p:tavLst>
                                    </p:anim>
                                    <p:anim calcmode="lin" valueType="num">
                                      <p:cBhvr>
                                        <p:cTn id="5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31" grpId="0"/>
      <p:bldP spid="36" grpId="0" animBg="1"/>
      <p:bldP spid="37" grpId="0" animBg="1"/>
      <p:bldP spid="4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A1C5349-EA12-5746-079C-D0FC626968C1}"/>
              </a:ext>
            </a:extLst>
          </p:cNvPr>
          <p:cNvGrpSpPr/>
          <p:nvPr/>
        </p:nvGrpSpPr>
        <p:grpSpPr>
          <a:xfrm>
            <a:off x="4014751" y="2821381"/>
            <a:ext cx="4162496" cy="857250"/>
            <a:chOff x="4014751" y="2821381"/>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4014751" y="2821381"/>
              <a:ext cx="4117295" cy="857250"/>
            </a:xfrm>
            <a:prstGeom prst="roundRect">
              <a:avLst>
                <a:gd name="adj" fmla="val 50000"/>
              </a:avLst>
            </a:prstGeom>
            <a:solidFill>
              <a:schemeClr val="accent5">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4339307" y="2873810"/>
              <a:ext cx="3837940" cy="707886"/>
            </a:xfrm>
            <a:prstGeom prst="rect">
              <a:avLst/>
            </a:prstGeom>
            <a:noFill/>
          </p:spPr>
          <p:txBody>
            <a:bodyPr wrap="square" rtlCol="0">
              <a:spAutoFit/>
              <a:scene3d>
                <a:camera prst="obliqueTopLeft"/>
                <a:lightRig rig="threePt" dir="t"/>
              </a:scene3d>
              <a:sp3d/>
            </a:bodyPr>
            <a:lstStyle/>
            <a:p>
              <a:r>
                <a:rPr lang="en-US" sz="4000" b="1">
                  <a:ln>
                    <a:solidFill>
                      <a:sysClr val="windowText" lastClr="000000"/>
                    </a:solidFill>
                  </a:ln>
                  <a:solidFill>
                    <a:schemeClr val="accent2"/>
                  </a:solidFill>
                  <a:effectLst>
                    <a:outerShdw blurRad="38100" dist="38100" dir="2700000" algn="tl">
                      <a:srgbClr val="000000">
                        <a:alpha val="43137"/>
                      </a:srgbClr>
                    </a:outerShdw>
                  </a:effectLst>
                  <a:latin typeface="+mj-lt"/>
                </a:rPr>
                <a:t>Tiêu chí đánh giá</a:t>
              </a:r>
            </a:p>
          </p:txBody>
        </p:sp>
      </p:grpSp>
      <p:sp>
        <p:nvSpPr>
          <p:cNvPr id="37" name="Rectangle: Rounded Corners 36">
            <a:extLst>
              <a:ext uri="{FF2B5EF4-FFF2-40B4-BE49-F238E27FC236}">
                <a16:creationId xmlns:a16="http://schemas.microsoft.com/office/drawing/2014/main" id="{62E91DB6-3C88-C20A-1281-5CA368F61339}"/>
              </a:ext>
            </a:extLst>
          </p:cNvPr>
          <p:cNvSpPr/>
          <p:nvPr/>
        </p:nvSpPr>
        <p:spPr>
          <a:xfrm>
            <a:off x="2983831" y="3789820"/>
            <a:ext cx="6224337" cy="2799408"/>
          </a:xfrm>
          <a:custGeom>
            <a:avLst/>
            <a:gdLst>
              <a:gd name="connsiteX0" fmla="*/ 0 w 6224337"/>
              <a:gd name="connsiteY0" fmla="*/ 466577 h 2799408"/>
              <a:gd name="connsiteX1" fmla="*/ 466577 w 6224337"/>
              <a:gd name="connsiteY1" fmla="*/ 0 h 2799408"/>
              <a:gd name="connsiteX2" fmla="*/ 5757760 w 6224337"/>
              <a:gd name="connsiteY2" fmla="*/ 0 h 2799408"/>
              <a:gd name="connsiteX3" fmla="*/ 6224337 w 6224337"/>
              <a:gd name="connsiteY3" fmla="*/ 466577 h 2799408"/>
              <a:gd name="connsiteX4" fmla="*/ 6224337 w 6224337"/>
              <a:gd name="connsiteY4" fmla="*/ 2332831 h 2799408"/>
              <a:gd name="connsiteX5" fmla="*/ 5757760 w 6224337"/>
              <a:gd name="connsiteY5" fmla="*/ 2799408 h 2799408"/>
              <a:gd name="connsiteX6" fmla="*/ 466577 w 6224337"/>
              <a:gd name="connsiteY6" fmla="*/ 2799408 h 2799408"/>
              <a:gd name="connsiteX7" fmla="*/ 0 w 6224337"/>
              <a:gd name="connsiteY7" fmla="*/ 2332831 h 2799408"/>
              <a:gd name="connsiteX8" fmla="*/ 0 w 6224337"/>
              <a:gd name="connsiteY8"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4337" h="2799408" fill="none" extrusionOk="0">
                <a:moveTo>
                  <a:pt x="0" y="466577"/>
                </a:moveTo>
                <a:cubicBezTo>
                  <a:pt x="1050" y="237328"/>
                  <a:pt x="214355" y="9165"/>
                  <a:pt x="466577" y="0"/>
                </a:cubicBezTo>
                <a:cubicBezTo>
                  <a:pt x="2789875" y="72427"/>
                  <a:pt x="4338687" y="61419"/>
                  <a:pt x="5757760" y="0"/>
                </a:cubicBezTo>
                <a:cubicBezTo>
                  <a:pt x="6011373" y="-28016"/>
                  <a:pt x="6180772" y="195717"/>
                  <a:pt x="6224337" y="466577"/>
                </a:cubicBezTo>
                <a:cubicBezTo>
                  <a:pt x="6390037" y="829265"/>
                  <a:pt x="6180633" y="1666578"/>
                  <a:pt x="6224337" y="2332831"/>
                </a:cubicBezTo>
                <a:cubicBezTo>
                  <a:pt x="6233426" y="2544385"/>
                  <a:pt x="5985796" y="2766173"/>
                  <a:pt x="5757760" y="2799408"/>
                </a:cubicBezTo>
                <a:cubicBezTo>
                  <a:pt x="3826902" y="2829235"/>
                  <a:pt x="1717850" y="2720102"/>
                  <a:pt x="466577" y="2799408"/>
                </a:cubicBezTo>
                <a:cubicBezTo>
                  <a:pt x="232077" y="2796787"/>
                  <a:pt x="-9025" y="2592299"/>
                  <a:pt x="0" y="2332831"/>
                </a:cubicBezTo>
                <a:cubicBezTo>
                  <a:pt x="-56312" y="1409405"/>
                  <a:pt x="5451" y="906794"/>
                  <a:pt x="0" y="466577"/>
                </a:cubicBezTo>
                <a:close/>
              </a:path>
              <a:path w="6224337" h="2799408" stroke="0" extrusionOk="0">
                <a:moveTo>
                  <a:pt x="0" y="466577"/>
                </a:moveTo>
                <a:cubicBezTo>
                  <a:pt x="18107" y="213830"/>
                  <a:pt x="219733" y="22583"/>
                  <a:pt x="466577" y="0"/>
                </a:cubicBezTo>
                <a:cubicBezTo>
                  <a:pt x="2863823" y="123000"/>
                  <a:pt x="3482945" y="-96860"/>
                  <a:pt x="5757760" y="0"/>
                </a:cubicBezTo>
                <a:cubicBezTo>
                  <a:pt x="5989589" y="-19704"/>
                  <a:pt x="6241675" y="173939"/>
                  <a:pt x="6224337" y="466577"/>
                </a:cubicBezTo>
                <a:cubicBezTo>
                  <a:pt x="6310519" y="916165"/>
                  <a:pt x="6085385" y="1603341"/>
                  <a:pt x="6224337" y="2332831"/>
                </a:cubicBezTo>
                <a:cubicBezTo>
                  <a:pt x="6193341" y="2601743"/>
                  <a:pt x="5983507" y="2794181"/>
                  <a:pt x="5757760" y="2799408"/>
                </a:cubicBezTo>
                <a:cubicBezTo>
                  <a:pt x="4044916" y="2638701"/>
                  <a:pt x="1522824" y="2839075"/>
                  <a:pt x="466577" y="2799408"/>
                </a:cubicBezTo>
                <a:cubicBezTo>
                  <a:pt x="170338" y="2791621"/>
                  <a:pt x="-16770" y="2582917"/>
                  <a:pt x="0" y="2332831"/>
                </a:cubicBezTo>
                <a:cubicBezTo>
                  <a:pt x="26754" y="2032421"/>
                  <a:pt x="133067" y="1282337"/>
                  <a:pt x="0" y="466577"/>
                </a:cubicBezTo>
                <a:close/>
              </a:path>
            </a:pathLst>
          </a:custGeom>
          <a:solidFill>
            <a:schemeClr val="bg1">
              <a:alpha val="78000"/>
            </a:schemeClr>
          </a:solidFill>
          <a:ln w="38100">
            <a:solidFill>
              <a:schemeClr val="accent2">
                <a:lumMod val="50000"/>
              </a:schemeClr>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7" name="TextBox 46">
            <a:extLst>
              <a:ext uri="{FF2B5EF4-FFF2-40B4-BE49-F238E27FC236}">
                <a16:creationId xmlns:a16="http://schemas.microsoft.com/office/drawing/2014/main" id="{DA37EE3E-98C0-DBEB-602F-6962590D616B}"/>
              </a:ext>
            </a:extLst>
          </p:cNvPr>
          <p:cNvSpPr txBox="1"/>
          <p:nvPr/>
        </p:nvSpPr>
        <p:spPr>
          <a:xfrm>
            <a:off x="3335101" y="3800046"/>
            <a:ext cx="5374755" cy="2499467"/>
          </a:xfrm>
          <a:prstGeom prst="rect">
            <a:avLst/>
          </a:prstGeom>
          <a:noFill/>
        </p:spPr>
        <p:txBody>
          <a:bodyPr wrap="square" rtlCol="0">
            <a:spAutoFit/>
          </a:bodyPr>
          <a:lstStyle/>
          <a:p>
            <a:pPr>
              <a:lnSpc>
                <a:spcPct val="150000"/>
              </a:lnSpc>
            </a:pPr>
            <a:r>
              <a:rPr lang="en-US" sz="3600" dirty="0">
                <a:latin typeface="+mj-lt"/>
              </a:rPr>
              <a:t>1. </a:t>
            </a:r>
            <a:r>
              <a:rPr lang="en-US" sz="3600" dirty="0" err="1">
                <a:latin typeface="+mj-lt"/>
              </a:rPr>
              <a:t>Đọc</a:t>
            </a:r>
            <a:r>
              <a:rPr lang="en-US" sz="3600" dirty="0">
                <a:latin typeface="+mj-lt"/>
              </a:rPr>
              <a:t> </a:t>
            </a:r>
            <a:r>
              <a:rPr lang="en-US" sz="3600" dirty="0" err="1">
                <a:latin typeface="+mj-lt"/>
              </a:rPr>
              <a:t>đúng</a:t>
            </a:r>
            <a:r>
              <a:rPr lang="en-US" sz="3600" dirty="0">
                <a:latin typeface="+mj-lt"/>
              </a:rPr>
              <a:t>.</a:t>
            </a:r>
          </a:p>
          <a:p>
            <a:pPr>
              <a:lnSpc>
                <a:spcPct val="150000"/>
              </a:lnSpc>
            </a:pPr>
            <a:r>
              <a:rPr lang="en-US" sz="3600" dirty="0">
                <a:latin typeface="+mj-lt"/>
              </a:rPr>
              <a:t>2. </a:t>
            </a:r>
            <a:r>
              <a:rPr lang="en-US" sz="3600" dirty="0" err="1">
                <a:latin typeface="+mj-lt"/>
              </a:rPr>
              <a:t>Đọc</a:t>
            </a:r>
            <a:r>
              <a:rPr lang="en-US" sz="3600" dirty="0">
                <a:latin typeface="+mj-lt"/>
              </a:rPr>
              <a:t> to </a:t>
            </a:r>
            <a:r>
              <a:rPr lang="en-US" sz="3600" dirty="0" err="1">
                <a:latin typeface="+mj-lt"/>
              </a:rPr>
              <a:t>rõ</a:t>
            </a:r>
            <a:r>
              <a:rPr lang="en-US" sz="3600" dirty="0">
                <a:latin typeface="+mj-lt"/>
              </a:rPr>
              <a:t>.</a:t>
            </a:r>
          </a:p>
          <a:p>
            <a:pPr>
              <a:lnSpc>
                <a:spcPct val="150000"/>
              </a:lnSpc>
            </a:pPr>
            <a:r>
              <a:rPr lang="en-US" sz="3600" dirty="0">
                <a:latin typeface="+mj-lt"/>
              </a:rPr>
              <a:t>3. </a:t>
            </a:r>
            <a:r>
              <a:rPr lang="en-US" sz="3600" dirty="0" err="1">
                <a:latin typeface="+mj-lt"/>
              </a:rPr>
              <a:t>Ngắt</a:t>
            </a:r>
            <a:r>
              <a:rPr lang="en-US" sz="3600" dirty="0">
                <a:latin typeface="+mj-lt"/>
              </a:rPr>
              <a:t> </a:t>
            </a:r>
            <a:r>
              <a:rPr lang="en-US" sz="3600" dirty="0" err="1">
                <a:latin typeface="+mj-lt"/>
              </a:rPr>
              <a:t>nghỉ</a:t>
            </a:r>
            <a:r>
              <a:rPr lang="en-US" sz="3600" dirty="0">
                <a:latin typeface="+mj-lt"/>
              </a:rPr>
              <a:t> </a:t>
            </a:r>
            <a:r>
              <a:rPr lang="en-US" sz="3600" dirty="0" err="1">
                <a:latin typeface="+mj-lt"/>
              </a:rPr>
              <a:t>đúng</a:t>
            </a:r>
            <a:r>
              <a:rPr lang="en-US" sz="3600" dirty="0">
                <a:latin typeface="+mj-lt"/>
              </a:rPr>
              <a:t> </a:t>
            </a:r>
            <a:r>
              <a:rPr lang="en-US" sz="3600" dirty="0" err="1">
                <a:latin typeface="+mj-lt"/>
              </a:rPr>
              <a:t>chỗ</a:t>
            </a:r>
            <a:r>
              <a:rPr lang="en-US" sz="3600" dirty="0">
                <a:latin typeface="+mj-lt"/>
              </a:rPr>
              <a:t>.</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5662739" y="3962918"/>
            <a:ext cx="1885916" cy="814430"/>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5721035" y="4759130"/>
            <a:ext cx="1885916" cy="814430"/>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7464890" y="5518437"/>
            <a:ext cx="1885916" cy="814430"/>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0">
            <a:extLst>
              <a:ext uri="{FF2B5EF4-FFF2-40B4-BE49-F238E27FC236}">
                <a16:creationId xmlns:a16="http://schemas.microsoft.com/office/drawing/2014/main" id="{18E139F2-8B01-9A82-BCD6-398A9362CB79}"/>
              </a:ext>
            </a:extLst>
          </p:cNvPr>
          <p:cNvPicPr>
            <a:picLocks noChangeAspect="1"/>
          </p:cNvPicPr>
          <p:nvPr/>
        </p:nvPicPr>
        <p:blipFill>
          <a:blip r:embed="rId6"/>
          <a:srcRect/>
          <a:stretch>
            <a:fillRect/>
          </a:stretch>
        </p:blipFill>
        <p:spPr>
          <a:xfrm>
            <a:off x="575500" y="2549908"/>
            <a:ext cx="1497369" cy="3814953"/>
          </a:xfrm>
          <a:prstGeom prst="rect">
            <a:avLst/>
          </a:prstGeom>
        </p:spPr>
      </p:pic>
      <p:pic>
        <p:nvPicPr>
          <p:cNvPr id="18" name="Picture 19">
            <a:extLst>
              <a:ext uri="{FF2B5EF4-FFF2-40B4-BE49-F238E27FC236}">
                <a16:creationId xmlns:a16="http://schemas.microsoft.com/office/drawing/2014/main" id="{D491EA9D-9115-09E0-B080-6C4EF96D44C0}"/>
              </a:ext>
            </a:extLst>
          </p:cNvPr>
          <p:cNvPicPr>
            <a:picLocks noChangeAspect="1"/>
          </p:cNvPicPr>
          <p:nvPr/>
        </p:nvPicPr>
        <p:blipFill>
          <a:blip r:embed="rId7"/>
          <a:srcRect/>
          <a:stretch>
            <a:fillRect/>
          </a:stretch>
        </p:blipFill>
        <p:spPr>
          <a:xfrm>
            <a:off x="10047238" y="2549908"/>
            <a:ext cx="1815577" cy="3842491"/>
          </a:xfrm>
          <a:prstGeom prst="rect">
            <a:avLst/>
          </a:prstGeom>
        </p:spPr>
      </p:pic>
      <p:pic>
        <p:nvPicPr>
          <p:cNvPr id="5" name="Picture 4">
            <a:extLst>
              <a:ext uri="{FF2B5EF4-FFF2-40B4-BE49-F238E27FC236}">
                <a16:creationId xmlns:a16="http://schemas.microsoft.com/office/drawing/2014/main" id="{963B18A5-FF77-E819-3641-63A144266E95}"/>
              </a:ext>
            </a:extLst>
          </p:cNvPr>
          <p:cNvPicPr>
            <a:picLocks noChangeAspect="1"/>
          </p:cNvPicPr>
          <p:nvPr/>
        </p:nvPicPr>
        <p:blipFill>
          <a:blip r:embed="rId8"/>
          <a:stretch>
            <a:fillRect/>
          </a:stretch>
        </p:blipFill>
        <p:spPr>
          <a:xfrm>
            <a:off x="1190045" y="1187475"/>
            <a:ext cx="10681118" cy="1280271"/>
          </a:xfrm>
          <a:prstGeom prst="rect">
            <a:avLst/>
          </a:prstGeom>
        </p:spPr>
      </p:pic>
    </p:spTree>
    <p:extLst>
      <p:ext uri="{BB962C8B-B14F-4D97-AF65-F5344CB8AC3E}">
        <p14:creationId xmlns:p14="http://schemas.microsoft.com/office/powerpoint/2010/main" val="2208060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50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50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nodeType="withEffect">
                                  <p:stCondLst>
                                    <p:cond delay="250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5" presetID="42" presetClass="entr" presetSubtype="0" fill="hold" nodeType="withEffect">
                                  <p:stCondLst>
                                    <p:cond delay="250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1000"/>
                                        <p:tgtEl>
                                          <p:spTgt spid="56"/>
                                        </p:tgtEl>
                                      </p:cBhvr>
                                    </p:animEffect>
                                    <p:anim calcmode="lin" valueType="num">
                                      <p:cBhvr>
                                        <p:cTn id="28" dur="1000" fill="hold"/>
                                        <p:tgtEl>
                                          <p:spTgt spid="56"/>
                                        </p:tgtEl>
                                        <p:attrNameLst>
                                          <p:attrName>ppt_x</p:attrName>
                                        </p:attrNameLst>
                                      </p:cBhvr>
                                      <p:tavLst>
                                        <p:tav tm="0">
                                          <p:val>
                                            <p:strVal val="#ppt_x"/>
                                          </p:val>
                                        </p:tav>
                                        <p:tav tm="100000">
                                          <p:val>
                                            <p:strVal val="#ppt_x"/>
                                          </p:val>
                                        </p:tav>
                                      </p:tavLst>
                                    </p:anim>
                                    <p:anim calcmode="lin" valueType="num">
                                      <p:cBhvr>
                                        <p:cTn id="29"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par>
                                <p:cTn id="30" presetID="42" presetClass="entr" presetSubtype="0" fill="hold" nodeType="withEffect">
                                  <p:stCondLst>
                                    <p:cond delay="250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1000"/>
                                        <p:tgtEl>
                                          <p:spTgt spid="61"/>
                                        </p:tgtEl>
                                      </p:cBhvr>
                                    </p:animEffect>
                                    <p:anim calcmode="lin" valueType="num">
                                      <p:cBhvr>
                                        <p:cTn id="33" dur="1000" fill="hold"/>
                                        <p:tgtEl>
                                          <p:spTgt spid="61"/>
                                        </p:tgtEl>
                                        <p:attrNameLst>
                                          <p:attrName>ppt_x</p:attrName>
                                        </p:attrNameLst>
                                      </p:cBhvr>
                                      <p:tavLst>
                                        <p:tav tm="0">
                                          <p:val>
                                            <p:strVal val="#ppt_x"/>
                                          </p:val>
                                        </p:tav>
                                        <p:tav tm="100000">
                                          <p:val>
                                            <p:strVal val="#ppt_x"/>
                                          </p:val>
                                        </p:tav>
                                      </p:tavLst>
                                    </p:anim>
                                    <p:anim calcmode="lin" valueType="num">
                                      <p:cBhvr>
                                        <p:cTn id="34" dur="1000" fill="hold"/>
                                        <p:tgtEl>
                                          <p:spTgt spid="6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 name="Picture 20" descr="A group of colorful flowers&#10;&#10;Description automatically generated with low confidence">
            <a:extLst>
              <a:ext uri="{FF2B5EF4-FFF2-40B4-BE49-F238E27FC236}">
                <a16:creationId xmlns:a16="http://schemas.microsoft.com/office/drawing/2014/main" id="{0B0364B4-3FA6-789E-4651-B2120736E6B9}"/>
              </a:ext>
            </a:extLst>
          </p:cNvPr>
          <p:cNvPicPr>
            <a:picLocks noChangeAspect="1"/>
          </p:cNvPicPr>
          <p:nvPr/>
        </p:nvPicPr>
        <p:blipFill rotWithShape="1">
          <a:blip r:embed="rId4">
            <a:extLst>
              <a:ext uri="{28A0092B-C50C-407E-A947-70E740481C1C}">
                <a14:useLocalDpi xmlns:a14="http://schemas.microsoft.com/office/drawing/2010/main" val="0"/>
              </a:ext>
            </a:extLst>
          </a:blip>
          <a:srcRect b="8304"/>
          <a:stretch/>
        </p:blipFill>
        <p:spPr>
          <a:xfrm flipH="1">
            <a:off x="7017494" y="2550259"/>
            <a:ext cx="5258397" cy="4287326"/>
          </a:xfrm>
          <a:prstGeom prst="rect">
            <a:avLst/>
          </a:prstGeom>
        </p:spPr>
      </p:pic>
      <p:sp>
        <p:nvSpPr>
          <p:cNvPr id="6" name="Rectangle: Rounded Corners 5">
            <a:extLst>
              <a:ext uri="{FF2B5EF4-FFF2-40B4-BE49-F238E27FC236}">
                <a16:creationId xmlns:a16="http://schemas.microsoft.com/office/drawing/2014/main" id="{56441C2C-9C23-8E03-FC2B-A92E545378E3}"/>
              </a:ext>
            </a:extLst>
          </p:cNvPr>
          <p:cNvSpPr/>
          <p:nvPr/>
        </p:nvSpPr>
        <p:spPr>
          <a:xfrm>
            <a:off x="401053" y="144379"/>
            <a:ext cx="11117180" cy="6474135"/>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5C609AA-E0AB-31AF-72F5-359DF9D9CC76}"/>
              </a:ext>
            </a:extLst>
          </p:cNvPr>
          <p:cNvPicPr>
            <a:picLocks noChangeAspect="1"/>
          </p:cNvPicPr>
          <p:nvPr/>
        </p:nvPicPr>
        <p:blipFill>
          <a:blip r:embed="rId5"/>
          <a:stretch>
            <a:fillRect/>
          </a:stretch>
        </p:blipFill>
        <p:spPr>
          <a:xfrm>
            <a:off x="934779" y="144379"/>
            <a:ext cx="10666026" cy="6858000"/>
          </a:xfrm>
          <a:prstGeom prst="rect">
            <a:avLst/>
          </a:prstGeom>
        </p:spPr>
      </p:pic>
      <p:pic>
        <p:nvPicPr>
          <p:cNvPr id="7" name="Picture 13">
            <a:extLst>
              <a:ext uri="{FF2B5EF4-FFF2-40B4-BE49-F238E27FC236}">
                <a16:creationId xmlns:a16="http://schemas.microsoft.com/office/drawing/2014/main" id="{C69B250C-9DEB-F632-722A-4796EB5A29FC}"/>
              </a:ext>
            </a:extLst>
          </p:cNvPr>
          <p:cNvPicPr>
            <a:picLocks noChangeAspect="1"/>
          </p:cNvPicPr>
          <p:nvPr/>
        </p:nvPicPr>
        <p:blipFill>
          <a:blip r:embed="rId6"/>
          <a:srcRect/>
          <a:stretch>
            <a:fillRect/>
          </a:stretch>
        </p:blipFill>
        <p:spPr>
          <a:xfrm>
            <a:off x="934779" y="2450525"/>
            <a:ext cx="4852770" cy="4217865"/>
          </a:xfrm>
          <a:prstGeom prst="rect">
            <a:avLst/>
          </a:prstGeom>
        </p:spPr>
      </p:pic>
    </p:spTree>
    <p:controls>
      <mc:AlternateContent xmlns:mc="http://schemas.openxmlformats.org/markup-compatibility/2006">
        <mc:Choice xmlns:v="urn:schemas-microsoft-com:vml" Requires="v">
          <p:control name="TextBox1" r:id="rId1" imgW="3400560" imgH="1428840"/>
        </mc:Choice>
        <mc:Fallback>
          <p:control name="TextBox1" r:id="rId1" imgW="3400560" imgH="1428840">
            <p:pic>
              <p:nvPicPr>
                <p:cNvPr id="10" name="TextBox1">
                  <a:extLst>
                    <a:ext uri="{FF2B5EF4-FFF2-40B4-BE49-F238E27FC236}">
                      <a16:creationId xmlns:a16="http://schemas.microsoft.com/office/drawing/2014/main" id="{66EE5151-667F-5EE8-3CDE-48857A6D36E4}"/>
                    </a:ext>
                  </a:extLst>
                </p:cNvPr>
                <p:cNvPicPr>
                  <a:picLocks/>
                </p:cNvPicPr>
                <p:nvPr/>
              </p:nvPicPr>
              <p:blipFill>
                <a:blip r:embed="rId7"/>
                <a:stretch>
                  <a:fillRect/>
                </a:stretch>
              </p:blipFill>
              <p:spPr>
                <a:xfrm>
                  <a:off x="6617421" y="3381446"/>
                  <a:ext cx="3401194" cy="1428287"/>
                </a:xfrm>
                <a:prstGeom prst="rect">
                  <a:avLst/>
                </a:prstGeom>
              </p:spPr>
            </p:pic>
          </p:control>
        </mc:Fallback>
      </mc:AlternateContent>
    </p:controls>
    <p:extLst>
      <p:ext uri="{BB962C8B-B14F-4D97-AF65-F5344CB8AC3E}">
        <p14:creationId xmlns:p14="http://schemas.microsoft.com/office/powerpoint/2010/main" val="42607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ìn từ trên cao Mũi Cà Mau, vùng đất cuối trời Tổ quốc">
            <a:hlinkClick r:id="" action="ppaction://media"/>
            <a:extLst>
              <a:ext uri="{FF2B5EF4-FFF2-40B4-BE49-F238E27FC236}">
                <a16:creationId xmlns:a16="http://schemas.microsoft.com/office/drawing/2014/main" id="{2FDC7B4A-815B-CC87-7CC4-6F1C56764F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32761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0609" y="-25655"/>
            <a:ext cx="1162373" cy="113767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87CE75-19D6-FF16-43DE-C9382D46D204}"/>
              </a:ext>
            </a:extLst>
          </p:cNvPr>
          <p:cNvPicPr>
            <a:picLocks noChangeAspect="1"/>
          </p:cNvPicPr>
          <p:nvPr/>
        </p:nvPicPr>
        <p:blipFill>
          <a:blip r:embed="rId12"/>
          <a:stretch>
            <a:fillRect/>
          </a:stretch>
        </p:blipFill>
        <p:spPr>
          <a:xfrm>
            <a:off x="3964556" y="-25655"/>
            <a:ext cx="8590008" cy="3438442"/>
          </a:xfrm>
          <a:prstGeom prst="rect">
            <a:avLst/>
          </a:prstGeom>
        </p:spPr>
      </p:pic>
      <p:pic>
        <p:nvPicPr>
          <p:cNvPr id="3" name="Picture 20">
            <a:extLst>
              <a:ext uri="{FF2B5EF4-FFF2-40B4-BE49-F238E27FC236}">
                <a16:creationId xmlns:a16="http://schemas.microsoft.com/office/drawing/2014/main" id="{E201AF75-F716-B99E-3845-E1BCD91C97B2}"/>
              </a:ext>
            </a:extLst>
          </p:cNvPr>
          <p:cNvPicPr>
            <a:picLocks noChangeAspect="1"/>
          </p:cNvPicPr>
          <p:nvPr/>
        </p:nvPicPr>
        <p:blipFill>
          <a:blip r:embed="rId13"/>
          <a:srcRect/>
          <a:stretch>
            <a:fillRect/>
          </a:stretch>
        </p:blipFill>
        <p:spPr>
          <a:xfrm>
            <a:off x="575500" y="2269100"/>
            <a:ext cx="1607586" cy="4095761"/>
          </a:xfrm>
          <a:prstGeom prst="rect">
            <a:avLst/>
          </a:prstGeom>
        </p:spPr>
      </p:pic>
      <p:pic>
        <p:nvPicPr>
          <p:cNvPr id="4" name="Picture 19">
            <a:extLst>
              <a:ext uri="{FF2B5EF4-FFF2-40B4-BE49-F238E27FC236}">
                <a16:creationId xmlns:a16="http://schemas.microsoft.com/office/drawing/2014/main" id="{BAD2A196-0058-D10A-0F07-3DCCE17F661D}"/>
              </a:ext>
            </a:extLst>
          </p:cNvPr>
          <p:cNvPicPr>
            <a:picLocks noChangeAspect="1"/>
          </p:cNvPicPr>
          <p:nvPr/>
        </p:nvPicPr>
        <p:blipFill>
          <a:blip r:embed="rId14"/>
          <a:srcRect/>
          <a:stretch>
            <a:fillRect/>
          </a:stretch>
        </p:blipFill>
        <p:spPr>
          <a:xfrm>
            <a:off x="3347887" y="2481551"/>
            <a:ext cx="1815577" cy="3842491"/>
          </a:xfrm>
          <a:prstGeom prst="rect">
            <a:avLst/>
          </a:prstGeom>
        </p:spPr>
      </p:pic>
      <p:pic>
        <p:nvPicPr>
          <p:cNvPr id="5" name="Picture 4">
            <a:extLst>
              <a:ext uri="{FF2B5EF4-FFF2-40B4-BE49-F238E27FC236}">
                <a16:creationId xmlns:a16="http://schemas.microsoft.com/office/drawing/2014/main" id="{B68A16AC-1AA3-73E7-173D-38A813DD83DA}"/>
              </a:ext>
            </a:extLst>
          </p:cNvPr>
          <p:cNvPicPr>
            <a:picLocks noChangeAspect="1"/>
          </p:cNvPicPr>
          <p:nvPr/>
        </p:nvPicPr>
        <p:blipFill>
          <a:blip r:embed="rId15"/>
          <a:stretch>
            <a:fillRect/>
          </a:stretch>
        </p:blipFill>
        <p:spPr>
          <a:xfrm>
            <a:off x="1015019" y="721335"/>
            <a:ext cx="4365114" cy="1609483"/>
          </a:xfrm>
          <a:prstGeom prst="rect">
            <a:avLst/>
          </a:prstGeom>
        </p:spPr>
      </p:pic>
    </p:spTree>
    <p:extLst>
      <p:ext uri="{BB962C8B-B14F-4D97-AF65-F5344CB8AC3E}">
        <p14:creationId xmlns:p14="http://schemas.microsoft.com/office/powerpoint/2010/main" val="328126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200525" y="1999333"/>
            <a:ext cx="11790948" cy="4673600"/>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24589" y="141550"/>
            <a:ext cx="11790948" cy="1475874"/>
          </a:xfrm>
          <a:custGeom>
            <a:avLst/>
            <a:gdLst>
              <a:gd name="connsiteX0" fmla="*/ 0 w 11790948"/>
              <a:gd name="connsiteY0" fmla="*/ 245984 h 1475874"/>
              <a:gd name="connsiteX1" fmla="*/ 245984 w 11790948"/>
              <a:gd name="connsiteY1" fmla="*/ 0 h 1475874"/>
              <a:gd name="connsiteX2" fmla="*/ 11544964 w 11790948"/>
              <a:gd name="connsiteY2" fmla="*/ 0 h 1475874"/>
              <a:gd name="connsiteX3" fmla="*/ 11790948 w 11790948"/>
              <a:gd name="connsiteY3" fmla="*/ 245984 h 1475874"/>
              <a:gd name="connsiteX4" fmla="*/ 11790948 w 11790948"/>
              <a:gd name="connsiteY4" fmla="*/ 1229890 h 1475874"/>
              <a:gd name="connsiteX5" fmla="*/ 11544964 w 11790948"/>
              <a:gd name="connsiteY5" fmla="*/ 1475874 h 1475874"/>
              <a:gd name="connsiteX6" fmla="*/ 245984 w 11790948"/>
              <a:gd name="connsiteY6" fmla="*/ 1475874 h 1475874"/>
              <a:gd name="connsiteX7" fmla="*/ 0 w 11790948"/>
              <a:gd name="connsiteY7" fmla="*/ 1229890 h 1475874"/>
              <a:gd name="connsiteX8" fmla="*/ 0 w 11790948"/>
              <a:gd name="connsiteY8" fmla="*/ 245984 h 147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0948" h="1475874" fill="none" extrusionOk="0">
                <a:moveTo>
                  <a:pt x="0" y="245984"/>
                </a:moveTo>
                <a:cubicBezTo>
                  <a:pt x="503" y="123752"/>
                  <a:pt x="115464" y="8950"/>
                  <a:pt x="245984" y="0"/>
                </a:cubicBezTo>
                <a:cubicBezTo>
                  <a:pt x="4026279" y="72427"/>
                  <a:pt x="6557315" y="61419"/>
                  <a:pt x="11544964" y="0"/>
                </a:cubicBezTo>
                <a:cubicBezTo>
                  <a:pt x="11679452" y="-9397"/>
                  <a:pt x="11788466" y="109380"/>
                  <a:pt x="11790948" y="245984"/>
                </a:cubicBezTo>
                <a:cubicBezTo>
                  <a:pt x="11867280" y="598444"/>
                  <a:pt x="11784120" y="897724"/>
                  <a:pt x="11790948" y="1229890"/>
                </a:cubicBezTo>
                <a:cubicBezTo>
                  <a:pt x="11795060" y="1344873"/>
                  <a:pt x="11664543" y="1457631"/>
                  <a:pt x="11544964" y="1475874"/>
                </a:cubicBezTo>
                <a:cubicBezTo>
                  <a:pt x="6180333" y="1505701"/>
                  <a:pt x="2502077" y="1396568"/>
                  <a:pt x="245984" y="1475874"/>
                </a:cubicBezTo>
                <a:cubicBezTo>
                  <a:pt x="134241" y="1473148"/>
                  <a:pt x="-22525" y="1370197"/>
                  <a:pt x="0" y="1229890"/>
                </a:cubicBezTo>
                <a:cubicBezTo>
                  <a:pt x="-5860" y="775447"/>
                  <a:pt x="-75951" y="653239"/>
                  <a:pt x="0" y="245984"/>
                </a:cubicBezTo>
                <a:close/>
              </a:path>
              <a:path w="11790948" h="1475874" stroke="0" extrusionOk="0">
                <a:moveTo>
                  <a:pt x="0" y="245984"/>
                </a:moveTo>
                <a:cubicBezTo>
                  <a:pt x="16924" y="114744"/>
                  <a:pt x="111853" y="3587"/>
                  <a:pt x="245984" y="0"/>
                </a:cubicBezTo>
                <a:cubicBezTo>
                  <a:pt x="5470446" y="123000"/>
                  <a:pt x="8419709" y="-96860"/>
                  <a:pt x="11544964" y="0"/>
                </a:cubicBezTo>
                <a:cubicBezTo>
                  <a:pt x="11668376" y="-9482"/>
                  <a:pt x="11798816" y="94268"/>
                  <a:pt x="11790948" y="245984"/>
                </a:cubicBezTo>
                <a:cubicBezTo>
                  <a:pt x="11734639" y="614976"/>
                  <a:pt x="11784890" y="951446"/>
                  <a:pt x="11790948" y="1229890"/>
                </a:cubicBezTo>
                <a:cubicBezTo>
                  <a:pt x="11789310" y="1366336"/>
                  <a:pt x="11669230" y="1473978"/>
                  <a:pt x="11544964" y="1475874"/>
                </a:cubicBezTo>
                <a:cubicBezTo>
                  <a:pt x="8429516" y="1315167"/>
                  <a:pt x="4372850" y="1515541"/>
                  <a:pt x="245984" y="1475874"/>
                </a:cubicBezTo>
                <a:cubicBezTo>
                  <a:pt x="103287" y="1474492"/>
                  <a:pt x="-22736" y="1355443"/>
                  <a:pt x="0" y="1229890"/>
                </a:cubicBezTo>
                <a:cubicBezTo>
                  <a:pt x="-54281" y="781471"/>
                  <a:pt x="45606" y="554760"/>
                  <a:pt x="0" y="245984"/>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3422" y="217767"/>
            <a:ext cx="11377534" cy="1323439"/>
          </a:xfrm>
          <a:prstGeom prst="rect">
            <a:avLst/>
          </a:prstGeom>
          <a:noFill/>
        </p:spPr>
        <p:txBody>
          <a:bodyPr wrap="square" rtlCol="0">
            <a:spAutoFit/>
          </a:bodyPr>
          <a:lstStyle/>
          <a:p>
            <a:pPr algn="just"/>
            <a:r>
              <a:rPr lang="en-US" sz="4000" b="1" dirty="0">
                <a:latin typeface="Cambria" panose="02040503050406030204" pitchFamily="18" charset="0"/>
                <a:ea typeface="Cambria" panose="02040503050406030204" pitchFamily="18" charset="0"/>
              </a:rPr>
              <a:t>1. </a:t>
            </a:r>
            <a:r>
              <a:rPr lang="vi-VN" sz="4000" b="1" dirty="0">
                <a:latin typeface="Cambria" panose="02040503050406030204" pitchFamily="18" charset="0"/>
                <a:ea typeface="Cambria" panose="02040503050406030204" pitchFamily="18" charset="0"/>
              </a:rPr>
              <a:t>Tìm những hình ảnh cho thấy vẻ đẹp độc đáo của cây cối ở Đất Mũi.</a:t>
            </a:r>
          </a:p>
        </p:txBody>
      </p:sp>
      <p:sp>
        <p:nvSpPr>
          <p:cNvPr id="14" name="TextBox 13">
            <a:extLst>
              <a:ext uri="{FF2B5EF4-FFF2-40B4-BE49-F238E27FC236}">
                <a16:creationId xmlns:a16="http://schemas.microsoft.com/office/drawing/2014/main" id="{12980F5F-E830-7DBA-F21C-A08E10B00C7A}"/>
              </a:ext>
            </a:extLst>
          </p:cNvPr>
          <p:cNvSpPr txBox="1"/>
          <p:nvPr/>
        </p:nvSpPr>
        <p:spPr>
          <a:xfrm>
            <a:off x="631176" y="2243323"/>
            <a:ext cx="10836299" cy="4154984"/>
          </a:xfrm>
          <a:prstGeom prst="rect">
            <a:avLst/>
          </a:prstGeom>
          <a:noFill/>
        </p:spPr>
        <p:txBody>
          <a:bodyPr wrap="square" rtlCol="0">
            <a:spAutoFit/>
          </a:bodyPr>
          <a:lstStyle/>
          <a:p>
            <a:pPr algn="just"/>
            <a:r>
              <a:rPr lang="vi-VN" sz="4400" b="1" dirty="0">
                <a:solidFill>
                  <a:srgbClr val="FF0000"/>
                </a:solidFill>
                <a:latin typeface="Cambria" panose="02040503050406030204" pitchFamily="18" charset="0"/>
                <a:ea typeface="Cambria" panose="02040503050406030204" pitchFamily="18" charset="0"/>
              </a:rPr>
              <a:t>Cây cối được miêu tả là những cây cối mang đặc trưng ở Đất Mũi: </a:t>
            </a:r>
            <a:r>
              <a:rPr lang="vi-VN" sz="4400" dirty="0">
                <a:solidFill>
                  <a:srgbClr val="FF0000"/>
                </a:solidFill>
                <a:latin typeface="Cambria" panose="02040503050406030204" pitchFamily="18" charset="0"/>
                <a:ea typeface="Cambria" panose="02040503050406030204" pitchFamily="18" charset="0"/>
              </a:rPr>
              <a:t>cây mắm, cây đước mọc thành rừng, rễ mắm thì ăn lên, rễ đước thì cắm xuống, rễ đước ngập trong sình...; cây cối được miêu tả rất sinh động mang đặc trưng của Đất Mũi sình lầy</a:t>
            </a:r>
            <a:endParaRPr lang="en-US" sz="4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86428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6"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3881" y="667386"/>
            <a:ext cx="7187277"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55599D40-CB30-E706-3F2B-51057033EC76}"/>
              </a:ext>
            </a:extLst>
          </p:cNvPr>
          <p:cNvSpPr txBox="1"/>
          <p:nvPr/>
        </p:nvSpPr>
        <p:spPr>
          <a:xfrm>
            <a:off x="3411811" y="2886965"/>
            <a:ext cx="5246080" cy="2308324"/>
          </a:xfrm>
          <a:prstGeom prst="rect">
            <a:avLst/>
          </a:prstGeom>
          <a:noFill/>
        </p:spPr>
        <p:txBody>
          <a:bodyPr wrap="square" rtlCol="0">
            <a:spAutoFit/>
          </a:bodyPr>
          <a:lstStyle/>
          <a:p>
            <a:pPr algn="ctr"/>
            <a:r>
              <a:rPr lang="en-US" sz="4800" b="0" i="1" dirty="0" err="1">
                <a:solidFill>
                  <a:srgbClr val="000000"/>
                </a:solidFill>
                <a:effectLst/>
                <a:latin typeface="+mj-lt"/>
              </a:rPr>
              <a:t>Khung</a:t>
            </a:r>
            <a:r>
              <a:rPr lang="en-US" sz="4800" b="0" i="1" dirty="0">
                <a:solidFill>
                  <a:srgbClr val="000000"/>
                </a:solidFill>
                <a:effectLst/>
                <a:latin typeface="+mj-lt"/>
              </a:rPr>
              <a:t> </a:t>
            </a:r>
            <a:r>
              <a:rPr lang="en-US" sz="4800" b="0" i="1" dirty="0" err="1">
                <a:solidFill>
                  <a:srgbClr val="000000"/>
                </a:solidFill>
                <a:effectLst/>
                <a:latin typeface="+mj-lt"/>
              </a:rPr>
              <a:t>cảnh</a:t>
            </a:r>
            <a:r>
              <a:rPr lang="en-US" sz="4800" b="0" i="1" dirty="0">
                <a:solidFill>
                  <a:srgbClr val="000000"/>
                </a:solidFill>
                <a:effectLst/>
                <a:latin typeface="+mj-lt"/>
              </a:rPr>
              <a:t> </a:t>
            </a:r>
            <a:r>
              <a:rPr lang="en-US" sz="4800" b="0" i="1" dirty="0" err="1">
                <a:solidFill>
                  <a:srgbClr val="000000"/>
                </a:solidFill>
                <a:effectLst/>
                <a:latin typeface="+mj-lt"/>
              </a:rPr>
              <a:t>thiên</a:t>
            </a:r>
            <a:r>
              <a:rPr lang="en-US" sz="4800" b="0" i="1" dirty="0">
                <a:solidFill>
                  <a:srgbClr val="000000"/>
                </a:solidFill>
                <a:effectLst/>
                <a:latin typeface="+mj-lt"/>
              </a:rPr>
              <a:t> </a:t>
            </a:r>
            <a:r>
              <a:rPr lang="en-US" sz="4800" b="0" i="1" dirty="0" err="1">
                <a:solidFill>
                  <a:srgbClr val="000000"/>
                </a:solidFill>
                <a:effectLst/>
                <a:latin typeface="+mj-lt"/>
              </a:rPr>
              <a:t>nhiên</a:t>
            </a:r>
            <a:r>
              <a:rPr lang="en-US" sz="4800" b="0" i="1" dirty="0">
                <a:solidFill>
                  <a:srgbClr val="000000"/>
                </a:solidFill>
                <a:effectLst/>
                <a:latin typeface="+mj-lt"/>
              </a:rPr>
              <a:t> </a:t>
            </a:r>
            <a:r>
              <a:rPr lang="en-US" sz="4800" b="0" i="1" dirty="0" err="1">
                <a:solidFill>
                  <a:srgbClr val="000000"/>
                </a:solidFill>
                <a:effectLst/>
                <a:latin typeface="+mj-lt"/>
              </a:rPr>
              <a:t>khi</a:t>
            </a:r>
            <a:r>
              <a:rPr lang="en-US" sz="4800" b="0" i="1" dirty="0">
                <a:solidFill>
                  <a:srgbClr val="000000"/>
                </a:solidFill>
                <a:effectLst/>
                <a:latin typeface="+mj-lt"/>
              </a:rPr>
              <a:t> </a:t>
            </a:r>
            <a:r>
              <a:rPr lang="en-US" sz="4800" b="0" i="1" dirty="0" err="1">
                <a:solidFill>
                  <a:srgbClr val="000000"/>
                </a:solidFill>
                <a:effectLst/>
                <a:latin typeface="+mj-lt"/>
              </a:rPr>
              <a:t>đặt</a:t>
            </a:r>
            <a:r>
              <a:rPr lang="en-US" sz="4800" b="0" i="1" dirty="0">
                <a:solidFill>
                  <a:srgbClr val="000000"/>
                </a:solidFill>
                <a:effectLst/>
                <a:latin typeface="+mj-lt"/>
              </a:rPr>
              <a:t> </a:t>
            </a:r>
            <a:r>
              <a:rPr lang="en-US" sz="4800" b="0" i="1" dirty="0" err="1">
                <a:solidFill>
                  <a:srgbClr val="000000"/>
                </a:solidFill>
                <a:effectLst/>
                <a:latin typeface="+mj-lt"/>
              </a:rPr>
              <a:t>chân</a:t>
            </a:r>
            <a:r>
              <a:rPr lang="en-US" sz="4800" b="0" i="1" dirty="0">
                <a:solidFill>
                  <a:srgbClr val="000000"/>
                </a:solidFill>
                <a:effectLst/>
                <a:latin typeface="+mj-lt"/>
              </a:rPr>
              <a:t> </a:t>
            </a:r>
            <a:r>
              <a:rPr lang="en-US" sz="4800" b="0" i="1" dirty="0" err="1">
                <a:solidFill>
                  <a:srgbClr val="000000"/>
                </a:solidFill>
                <a:effectLst/>
                <a:latin typeface="+mj-lt"/>
              </a:rPr>
              <a:t>tới</a:t>
            </a:r>
            <a:r>
              <a:rPr lang="en-US" sz="4800" b="0" i="1" dirty="0">
                <a:solidFill>
                  <a:srgbClr val="000000"/>
                </a:solidFill>
                <a:effectLst/>
                <a:latin typeface="+mj-lt"/>
              </a:rPr>
              <a:t> </a:t>
            </a:r>
            <a:r>
              <a:rPr lang="en-US" sz="4800" b="0" i="1" dirty="0" err="1">
                <a:solidFill>
                  <a:srgbClr val="000000"/>
                </a:solidFill>
                <a:effectLst/>
                <a:latin typeface="+mj-lt"/>
              </a:rPr>
              <a:t>đây</a:t>
            </a:r>
            <a:r>
              <a:rPr lang="en-US" sz="4800" b="0" i="1" dirty="0">
                <a:solidFill>
                  <a:srgbClr val="000000"/>
                </a:solidFill>
                <a:effectLst/>
                <a:latin typeface="+mj-lt"/>
              </a:rPr>
              <a:t>.</a:t>
            </a:r>
            <a:endParaRPr lang="en-US" sz="4800" dirty="0">
              <a:latin typeface="+mj-lt"/>
            </a:endParaRPr>
          </a:p>
        </p:txBody>
      </p:sp>
      <p:pic>
        <p:nvPicPr>
          <p:cNvPr id="8" name="Picture 7">
            <a:extLst>
              <a:ext uri="{FF2B5EF4-FFF2-40B4-BE49-F238E27FC236}">
                <a16:creationId xmlns:a16="http://schemas.microsoft.com/office/drawing/2014/main" id="{63237AAF-9A29-3532-F830-07BCB16D92C7}"/>
              </a:ext>
            </a:extLst>
          </p:cNvPr>
          <p:cNvPicPr>
            <a:picLocks noChangeAspect="1"/>
          </p:cNvPicPr>
          <p:nvPr/>
        </p:nvPicPr>
        <p:blipFill>
          <a:blip r:embed="rId6"/>
          <a:stretch>
            <a:fillRect/>
          </a:stretch>
        </p:blipFill>
        <p:spPr>
          <a:xfrm>
            <a:off x="1164341" y="138373"/>
            <a:ext cx="9906859" cy="2139881"/>
          </a:xfrm>
          <a:prstGeom prst="rect">
            <a:avLst/>
          </a:prstGeom>
        </p:spPr>
      </p:pic>
    </p:spTree>
    <p:extLst>
      <p:ext uri="{BB962C8B-B14F-4D97-AF65-F5344CB8AC3E}">
        <p14:creationId xmlns:p14="http://schemas.microsoft.com/office/powerpoint/2010/main" val="306383520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35653" y="2490706"/>
            <a:ext cx="11255377" cy="2973923"/>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525" y="404354"/>
            <a:ext cx="11731645" cy="1164893"/>
          </a:xfrm>
          <a:custGeom>
            <a:avLst/>
            <a:gdLst>
              <a:gd name="connsiteX0" fmla="*/ 0 w 11731645"/>
              <a:gd name="connsiteY0" fmla="*/ 194153 h 1164893"/>
              <a:gd name="connsiteX1" fmla="*/ 194153 w 11731645"/>
              <a:gd name="connsiteY1" fmla="*/ 0 h 1164893"/>
              <a:gd name="connsiteX2" fmla="*/ 11537492 w 11731645"/>
              <a:gd name="connsiteY2" fmla="*/ 0 h 1164893"/>
              <a:gd name="connsiteX3" fmla="*/ 11731645 w 11731645"/>
              <a:gd name="connsiteY3" fmla="*/ 194153 h 1164893"/>
              <a:gd name="connsiteX4" fmla="*/ 11731645 w 11731645"/>
              <a:gd name="connsiteY4" fmla="*/ 970740 h 1164893"/>
              <a:gd name="connsiteX5" fmla="*/ 11537492 w 11731645"/>
              <a:gd name="connsiteY5" fmla="*/ 1164893 h 1164893"/>
              <a:gd name="connsiteX6" fmla="*/ 194153 w 11731645"/>
              <a:gd name="connsiteY6" fmla="*/ 1164893 h 1164893"/>
              <a:gd name="connsiteX7" fmla="*/ 0 w 11731645"/>
              <a:gd name="connsiteY7" fmla="*/ 970740 h 1164893"/>
              <a:gd name="connsiteX8" fmla="*/ 0 w 11731645"/>
              <a:gd name="connsiteY8" fmla="*/ 194153 h 116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1645" h="1164893" fill="none" extrusionOk="0">
                <a:moveTo>
                  <a:pt x="0" y="194153"/>
                </a:moveTo>
                <a:cubicBezTo>
                  <a:pt x="561" y="102097"/>
                  <a:pt x="89661" y="4591"/>
                  <a:pt x="194153" y="0"/>
                </a:cubicBezTo>
                <a:cubicBezTo>
                  <a:pt x="2328729" y="72427"/>
                  <a:pt x="9409820" y="61419"/>
                  <a:pt x="11537492" y="0"/>
                </a:cubicBezTo>
                <a:cubicBezTo>
                  <a:pt x="11642121" y="-17888"/>
                  <a:pt x="11724168" y="84663"/>
                  <a:pt x="11731645" y="194153"/>
                </a:cubicBezTo>
                <a:cubicBezTo>
                  <a:pt x="11665568" y="319640"/>
                  <a:pt x="11738885" y="873151"/>
                  <a:pt x="11731645" y="970740"/>
                </a:cubicBezTo>
                <a:cubicBezTo>
                  <a:pt x="11734247" y="1064764"/>
                  <a:pt x="11635202" y="1154223"/>
                  <a:pt x="11537492" y="1164893"/>
                </a:cubicBezTo>
                <a:cubicBezTo>
                  <a:pt x="7709450" y="1194720"/>
                  <a:pt x="5754991" y="1085587"/>
                  <a:pt x="194153" y="1164893"/>
                </a:cubicBezTo>
                <a:cubicBezTo>
                  <a:pt x="107773" y="1162536"/>
                  <a:pt x="-13092" y="1080557"/>
                  <a:pt x="0" y="970740"/>
                </a:cubicBezTo>
                <a:cubicBezTo>
                  <a:pt x="-39558" y="617503"/>
                  <a:pt x="-9661" y="499764"/>
                  <a:pt x="0" y="194153"/>
                </a:cubicBezTo>
                <a:close/>
              </a:path>
              <a:path w="11731645" h="1164893" stroke="0" extrusionOk="0">
                <a:moveTo>
                  <a:pt x="0" y="194153"/>
                </a:moveTo>
                <a:cubicBezTo>
                  <a:pt x="7295" y="88913"/>
                  <a:pt x="91115" y="8731"/>
                  <a:pt x="194153" y="0"/>
                </a:cubicBezTo>
                <a:cubicBezTo>
                  <a:pt x="5298846" y="123000"/>
                  <a:pt x="8641137" y="-96860"/>
                  <a:pt x="11537492" y="0"/>
                </a:cubicBezTo>
                <a:cubicBezTo>
                  <a:pt x="11632006" y="-9690"/>
                  <a:pt x="11734110" y="81955"/>
                  <a:pt x="11731645" y="194153"/>
                </a:cubicBezTo>
                <a:cubicBezTo>
                  <a:pt x="11787490" y="576050"/>
                  <a:pt x="11781525" y="777467"/>
                  <a:pt x="11731645" y="970740"/>
                </a:cubicBezTo>
                <a:cubicBezTo>
                  <a:pt x="11714611" y="1084139"/>
                  <a:pt x="11640479" y="1164199"/>
                  <a:pt x="11537492" y="1164893"/>
                </a:cubicBezTo>
                <a:cubicBezTo>
                  <a:pt x="10250224" y="1004186"/>
                  <a:pt x="4609352" y="1204560"/>
                  <a:pt x="194153" y="1164893"/>
                </a:cubicBezTo>
                <a:cubicBezTo>
                  <a:pt x="66694" y="1160807"/>
                  <a:pt x="-12794" y="1072172"/>
                  <a:pt x="0" y="970740"/>
                </a:cubicBezTo>
                <a:cubicBezTo>
                  <a:pt x="-18327" y="780869"/>
                  <a:pt x="-35386" y="337382"/>
                  <a:pt x="0" y="194153"/>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7232" y="480571"/>
            <a:ext cx="11377534" cy="1077218"/>
          </a:xfrm>
          <a:prstGeom prst="rect">
            <a:avLst/>
          </a:prstGeom>
          <a:noFill/>
        </p:spPr>
        <p:txBody>
          <a:bodyPr wrap="square" rtlCol="0">
            <a:spAutoFit/>
          </a:bodyPr>
          <a:lstStyle/>
          <a:p>
            <a:pPr lvl="0" algn="just">
              <a:tabLst>
                <a:tab pos="2622550" algn="l"/>
              </a:tabLst>
              <a:defRPr/>
            </a:pPr>
            <a:r>
              <a:rPr lang="en-US" sz="3200" b="1" dirty="0">
                <a:solidFill>
                  <a:srgbClr val="002060"/>
                </a:solidFill>
                <a:latin typeface="Cambria" panose="02040503050406030204" pitchFamily="18" charset="0"/>
                <a:ea typeface="Cambria" panose="02040503050406030204" pitchFamily="18" charset="0"/>
              </a:rPr>
              <a:t>2. </a:t>
            </a:r>
            <a:r>
              <a:rPr lang="vi-VN" sz="3200" b="1" dirty="0">
                <a:solidFill>
                  <a:srgbClr val="002060"/>
                </a:solidFill>
                <a:latin typeface="Cambria" panose="02040503050406030204" pitchFamily="18" charset="0"/>
                <a:ea typeface="Cambria" panose="02040503050406030204" pitchFamily="18" charset="0"/>
              </a:rPr>
              <a:t>Những hình ảnh thiên nhiên ở Đất Mũi (gió, biển, đất trời,...) được miêu tả như thế nào?</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D0855DC0-F1A2-51A8-0B78-F299E1181FCC}"/>
              </a:ext>
            </a:extLst>
          </p:cNvPr>
          <p:cNvSpPr txBox="1"/>
          <p:nvPr/>
        </p:nvSpPr>
        <p:spPr>
          <a:xfrm>
            <a:off x="672274" y="2576373"/>
            <a:ext cx="10830262" cy="2800767"/>
          </a:xfrm>
          <a:prstGeom prst="rect">
            <a:avLst/>
          </a:prstGeom>
          <a:noFill/>
        </p:spPr>
        <p:txBody>
          <a:bodyPr wrap="square" rtlCol="0">
            <a:spAutoFit/>
          </a:bodyPr>
          <a:lstStyle/>
          <a:p>
            <a:pPr lvl="0" algn="just"/>
            <a:r>
              <a:rPr lang="en-US" sz="4400" dirty="0">
                <a:solidFill>
                  <a:srgbClr val="FF0000"/>
                </a:solidFill>
                <a:latin typeface="Cambria" panose="02040503050406030204" pitchFamily="18" charset="0"/>
                <a:ea typeface="Cambria" panose="02040503050406030204" pitchFamily="18" charset="0"/>
              </a:rPr>
              <a:t>   </a:t>
            </a:r>
            <a:r>
              <a:rPr lang="vi-VN" sz="4400" dirty="0">
                <a:solidFill>
                  <a:srgbClr val="FF0000"/>
                </a:solidFill>
                <a:latin typeface="Cambria" panose="02040503050406030204" pitchFamily="18" charset="0"/>
                <a:ea typeface="Cambria" panose="02040503050406030204" pitchFamily="18" charset="0"/>
              </a:rPr>
              <a:t>Thiên nhiên ở Đất Mũi rất độc đáo: </a:t>
            </a:r>
            <a:r>
              <a:rPr lang="vi-VN" sz="4400" b="1" dirty="0">
                <a:solidFill>
                  <a:srgbClr val="FF0000"/>
                </a:solidFill>
                <a:latin typeface="Cambria" panose="02040503050406030204" pitchFamily="18" charset="0"/>
                <a:ea typeface="Cambria" panose="02040503050406030204" pitchFamily="18" charset="0"/>
              </a:rPr>
              <a:t>gió châu thổ mở hội trên đồng; biển gặp rừng; bãi bồi vươn xa; đất thở, đất và trời gần lại;...</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904648" y="5329000"/>
            <a:ext cx="1261091" cy="1485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908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7914" y="667386"/>
            <a:ext cx="7587343"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2F9E572-8AF7-CD71-A974-72229560D465}"/>
              </a:ext>
            </a:extLst>
          </p:cNvPr>
          <p:cNvSpPr txBox="1"/>
          <p:nvPr/>
        </p:nvSpPr>
        <p:spPr>
          <a:xfrm>
            <a:off x="1318665" y="337156"/>
            <a:ext cx="907478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0000"/>
                </a:solidFill>
                <a:effectLst/>
                <a:uLnTx/>
                <a:uFillTx/>
                <a:latin typeface="UVN Banh Mi" pitchFamily="2" charset="0"/>
                <a:ea typeface="+mn-ea"/>
                <a:cs typeface="+mn-cs"/>
              </a:rPr>
              <a:t>Ý CHÍNH 		ĐOẠN 2</a:t>
            </a:r>
          </a:p>
        </p:txBody>
      </p:sp>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320143" y="2625708"/>
            <a:ext cx="5388427"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libri"/>
                <a:ea typeface="+mn-ea"/>
                <a:cs typeface="+mn-cs"/>
              </a:rPr>
              <a:t>Khung cảnh thiên nhiên độc đáo khi đặt chân tới rừng ngập mặn.</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6139825"/>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68310" y="1881106"/>
            <a:ext cx="11255377" cy="3823008"/>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525" y="404354"/>
            <a:ext cx="11731645" cy="1164893"/>
          </a:xfrm>
          <a:custGeom>
            <a:avLst/>
            <a:gdLst>
              <a:gd name="connsiteX0" fmla="*/ 0 w 11731645"/>
              <a:gd name="connsiteY0" fmla="*/ 194153 h 1164893"/>
              <a:gd name="connsiteX1" fmla="*/ 194153 w 11731645"/>
              <a:gd name="connsiteY1" fmla="*/ 0 h 1164893"/>
              <a:gd name="connsiteX2" fmla="*/ 11537492 w 11731645"/>
              <a:gd name="connsiteY2" fmla="*/ 0 h 1164893"/>
              <a:gd name="connsiteX3" fmla="*/ 11731645 w 11731645"/>
              <a:gd name="connsiteY3" fmla="*/ 194153 h 1164893"/>
              <a:gd name="connsiteX4" fmla="*/ 11731645 w 11731645"/>
              <a:gd name="connsiteY4" fmla="*/ 970740 h 1164893"/>
              <a:gd name="connsiteX5" fmla="*/ 11537492 w 11731645"/>
              <a:gd name="connsiteY5" fmla="*/ 1164893 h 1164893"/>
              <a:gd name="connsiteX6" fmla="*/ 194153 w 11731645"/>
              <a:gd name="connsiteY6" fmla="*/ 1164893 h 1164893"/>
              <a:gd name="connsiteX7" fmla="*/ 0 w 11731645"/>
              <a:gd name="connsiteY7" fmla="*/ 970740 h 1164893"/>
              <a:gd name="connsiteX8" fmla="*/ 0 w 11731645"/>
              <a:gd name="connsiteY8" fmla="*/ 194153 h 116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1645" h="1164893" fill="none" extrusionOk="0">
                <a:moveTo>
                  <a:pt x="0" y="194153"/>
                </a:moveTo>
                <a:cubicBezTo>
                  <a:pt x="561" y="102097"/>
                  <a:pt x="89661" y="4591"/>
                  <a:pt x="194153" y="0"/>
                </a:cubicBezTo>
                <a:cubicBezTo>
                  <a:pt x="2328729" y="72427"/>
                  <a:pt x="9409820" y="61419"/>
                  <a:pt x="11537492" y="0"/>
                </a:cubicBezTo>
                <a:cubicBezTo>
                  <a:pt x="11642121" y="-17888"/>
                  <a:pt x="11724168" y="84663"/>
                  <a:pt x="11731645" y="194153"/>
                </a:cubicBezTo>
                <a:cubicBezTo>
                  <a:pt x="11665568" y="319640"/>
                  <a:pt x="11738885" y="873151"/>
                  <a:pt x="11731645" y="970740"/>
                </a:cubicBezTo>
                <a:cubicBezTo>
                  <a:pt x="11734247" y="1064764"/>
                  <a:pt x="11635202" y="1154223"/>
                  <a:pt x="11537492" y="1164893"/>
                </a:cubicBezTo>
                <a:cubicBezTo>
                  <a:pt x="7709450" y="1194720"/>
                  <a:pt x="5754991" y="1085587"/>
                  <a:pt x="194153" y="1164893"/>
                </a:cubicBezTo>
                <a:cubicBezTo>
                  <a:pt x="107773" y="1162536"/>
                  <a:pt x="-13092" y="1080557"/>
                  <a:pt x="0" y="970740"/>
                </a:cubicBezTo>
                <a:cubicBezTo>
                  <a:pt x="-39558" y="617503"/>
                  <a:pt x="-9661" y="499764"/>
                  <a:pt x="0" y="194153"/>
                </a:cubicBezTo>
                <a:close/>
              </a:path>
              <a:path w="11731645" h="1164893" stroke="0" extrusionOk="0">
                <a:moveTo>
                  <a:pt x="0" y="194153"/>
                </a:moveTo>
                <a:cubicBezTo>
                  <a:pt x="7295" y="88913"/>
                  <a:pt x="91115" y="8731"/>
                  <a:pt x="194153" y="0"/>
                </a:cubicBezTo>
                <a:cubicBezTo>
                  <a:pt x="5298846" y="123000"/>
                  <a:pt x="8641137" y="-96860"/>
                  <a:pt x="11537492" y="0"/>
                </a:cubicBezTo>
                <a:cubicBezTo>
                  <a:pt x="11632006" y="-9690"/>
                  <a:pt x="11734110" y="81955"/>
                  <a:pt x="11731645" y="194153"/>
                </a:cubicBezTo>
                <a:cubicBezTo>
                  <a:pt x="11787490" y="576050"/>
                  <a:pt x="11781525" y="777467"/>
                  <a:pt x="11731645" y="970740"/>
                </a:cubicBezTo>
                <a:cubicBezTo>
                  <a:pt x="11714611" y="1084139"/>
                  <a:pt x="11640479" y="1164199"/>
                  <a:pt x="11537492" y="1164893"/>
                </a:cubicBezTo>
                <a:cubicBezTo>
                  <a:pt x="10250224" y="1004186"/>
                  <a:pt x="4609352" y="1204560"/>
                  <a:pt x="194153" y="1164893"/>
                </a:cubicBezTo>
                <a:cubicBezTo>
                  <a:pt x="66694" y="1160807"/>
                  <a:pt x="-12794" y="1072172"/>
                  <a:pt x="0" y="970740"/>
                </a:cubicBezTo>
                <a:cubicBezTo>
                  <a:pt x="-18327" y="780869"/>
                  <a:pt x="-35386" y="337382"/>
                  <a:pt x="0" y="194153"/>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7232" y="480571"/>
            <a:ext cx="11377534"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622550" algn="l"/>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3.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Hai dòng thơ “Nơi địa đầu Tổ quốc/ Rạng ngời ánh bình minh” gợi cho em suy nghĩ gì về Đất Mũi?</a:t>
            </a:r>
          </a:p>
        </p:txBody>
      </p:sp>
      <p:sp>
        <p:nvSpPr>
          <p:cNvPr id="2" name="TextBox 1">
            <a:extLst>
              <a:ext uri="{FF2B5EF4-FFF2-40B4-BE49-F238E27FC236}">
                <a16:creationId xmlns:a16="http://schemas.microsoft.com/office/drawing/2014/main" id="{D0855DC0-F1A2-51A8-0B78-F299E1181FCC}"/>
              </a:ext>
            </a:extLst>
          </p:cNvPr>
          <p:cNvSpPr txBox="1"/>
          <p:nvPr/>
        </p:nvSpPr>
        <p:spPr>
          <a:xfrm>
            <a:off x="704931" y="2111264"/>
            <a:ext cx="10830262" cy="3170099"/>
          </a:xfrm>
          <a:prstGeom prst="rect">
            <a:avLst/>
          </a:prstGeom>
          <a:noFill/>
        </p:spPr>
        <p:txBody>
          <a:bodyPr wrap="square" rtlCol="0">
            <a:spAutoFit/>
          </a:bodyPr>
          <a:lstStyle/>
          <a:p>
            <a:pPr lvl="0" algn="just"/>
            <a:r>
              <a:rPr lang="vi-VN" sz="4000" dirty="0">
                <a:solidFill>
                  <a:srgbClr val="FF0000"/>
                </a:solidFill>
                <a:latin typeface="Cambria" panose="02040503050406030204" pitchFamily="18" charset="0"/>
                <a:ea typeface="Cambria" panose="02040503050406030204" pitchFamily="18" charset="0"/>
              </a:rPr>
              <a:t>Hai dòng thơ ca ngợi vẻ đẹp của Đất Mũi, nơi địa đầu Tổ quốc./ Hai dòng thơ nói về sự phát triển của Đất Mũi trong tương lai./ Hai dòng thơ thể hiện niềm tin của nhà thơ vào sự phát triển tốt đẹp của mảnh đất nơi địa đầu của Tổ quốc./...).</a:t>
            </a:r>
            <a:endParaRPr kumimoji="0" lang="en-US" sz="40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904648" y="5329000"/>
            <a:ext cx="1261091" cy="1485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6859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0571" y="667386"/>
            <a:ext cx="7511143"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379154" y="2963165"/>
            <a:ext cx="524608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a:ea typeface="+mn-ea"/>
                <a:cs typeface="+mn-cs"/>
              </a:rPr>
              <a:t>Sự gắn kết của thiên nhiên lẫn con người nơi vùng đất Cà Mau.</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ED63CD76-87E6-FB87-3BD4-DF53A76EA121}"/>
              </a:ext>
            </a:extLst>
          </p:cNvPr>
          <p:cNvPicPr>
            <a:picLocks noChangeAspect="1"/>
          </p:cNvPicPr>
          <p:nvPr/>
        </p:nvPicPr>
        <p:blipFill>
          <a:blip r:embed="rId6"/>
          <a:stretch>
            <a:fillRect/>
          </a:stretch>
        </p:blipFill>
        <p:spPr>
          <a:xfrm>
            <a:off x="1077256" y="0"/>
            <a:ext cx="9906859" cy="2139881"/>
          </a:xfrm>
          <a:prstGeom prst="rect">
            <a:avLst/>
          </a:prstGeom>
        </p:spPr>
      </p:pic>
    </p:spTree>
    <p:extLst>
      <p:ext uri="{BB962C8B-B14F-4D97-AF65-F5344CB8AC3E}">
        <p14:creationId xmlns:p14="http://schemas.microsoft.com/office/powerpoint/2010/main" val="977179697"/>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176463" y="2470483"/>
            <a:ext cx="11790948" cy="372348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526" y="478434"/>
            <a:ext cx="11790948" cy="1475874"/>
          </a:xfrm>
          <a:custGeom>
            <a:avLst/>
            <a:gdLst>
              <a:gd name="connsiteX0" fmla="*/ 0 w 11790948"/>
              <a:gd name="connsiteY0" fmla="*/ 245984 h 1475874"/>
              <a:gd name="connsiteX1" fmla="*/ 245984 w 11790948"/>
              <a:gd name="connsiteY1" fmla="*/ 0 h 1475874"/>
              <a:gd name="connsiteX2" fmla="*/ 11544964 w 11790948"/>
              <a:gd name="connsiteY2" fmla="*/ 0 h 1475874"/>
              <a:gd name="connsiteX3" fmla="*/ 11790948 w 11790948"/>
              <a:gd name="connsiteY3" fmla="*/ 245984 h 1475874"/>
              <a:gd name="connsiteX4" fmla="*/ 11790948 w 11790948"/>
              <a:gd name="connsiteY4" fmla="*/ 1229890 h 1475874"/>
              <a:gd name="connsiteX5" fmla="*/ 11544964 w 11790948"/>
              <a:gd name="connsiteY5" fmla="*/ 1475874 h 1475874"/>
              <a:gd name="connsiteX6" fmla="*/ 245984 w 11790948"/>
              <a:gd name="connsiteY6" fmla="*/ 1475874 h 1475874"/>
              <a:gd name="connsiteX7" fmla="*/ 0 w 11790948"/>
              <a:gd name="connsiteY7" fmla="*/ 1229890 h 1475874"/>
              <a:gd name="connsiteX8" fmla="*/ 0 w 11790948"/>
              <a:gd name="connsiteY8" fmla="*/ 245984 h 147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0948" h="1475874" fill="none" extrusionOk="0">
                <a:moveTo>
                  <a:pt x="0" y="245984"/>
                </a:moveTo>
                <a:cubicBezTo>
                  <a:pt x="503" y="123752"/>
                  <a:pt x="115464" y="8950"/>
                  <a:pt x="245984" y="0"/>
                </a:cubicBezTo>
                <a:cubicBezTo>
                  <a:pt x="4026279" y="72427"/>
                  <a:pt x="6557315" y="61419"/>
                  <a:pt x="11544964" y="0"/>
                </a:cubicBezTo>
                <a:cubicBezTo>
                  <a:pt x="11679452" y="-9397"/>
                  <a:pt x="11788466" y="109380"/>
                  <a:pt x="11790948" y="245984"/>
                </a:cubicBezTo>
                <a:cubicBezTo>
                  <a:pt x="11867280" y="598444"/>
                  <a:pt x="11784120" y="897724"/>
                  <a:pt x="11790948" y="1229890"/>
                </a:cubicBezTo>
                <a:cubicBezTo>
                  <a:pt x="11795060" y="1344873"/>
                  <a:pt x="11664543" y="1457631"/>
                  <a:pt x="11544964" y="1475874"/>
                </a:cubicBezTo>
                <a:cubicBezTo>
                  <a:pt x="6180333" y="1505701"/>
                  <a:pt x="2502077" y="1396568"/>
                  <a:pt x="245984" y="1475874"/>
                </a:cubicBezTo>
                <a:cubicBezTo>
                  <a:pt x="134241" y="1473148"/>
                  <a:pt x="-22525" y="1370197"/>
                  <a:pt x="0" y="1229890"/>
                </a:cubicBezTo>
                <a:cubicBezTo>
                  <a:pt x="-5860" y="775447"/>
                  <a:pt x="-75951" y="653239"/>
                  <a:pt x="0" y="245984"/>
                </a:cubicBezTo>
                <a:close/>
              </a:path>
              <a:path w="11790948" h="1475874" stroke="0" extrusionOk="0">
                <a:moveTo>
                  <a:pt x="0" y="245984"/>
                </a:moveTo>
                <a:cubicBezTo>
                  <a:pt x="16924" y="114744"/>
                  <a:pt x="111853" y="3587"/>
                  <a:pt x="245984" y="0"/>
                </a:cubicBezTo>
                <a:cubicBezTo>
                  <a:pt x="5470446" y="123000"/>
                  <a:pt x="8419709" y="-96860"/>
                  <a:pt x="11544964" y="0"/>
                </a:cubicBezTo>
                <a:cubicBezTo>
                  <a:pt x="11668376" y="-9482"/>
                  <a:pt x="11798816" y="94268"/>
                  <a:pt x="11790948" y="245984"/>
                </a:cubicBezTo>
                <a:cubicBezTo>
                  <a:pt x="11734639" y="614976"/>
                  <a:pt x="11784890" y="951446"/>
                  <a:pt x="11790948" y="1229890"/>
                </a:cubicBezTo>
                <a:cubicBezTo>
                  <a:pt x="11789310" y="1366336"/>
                  <a:pt x="11669230" y="1473978"/>
                  <a:pt x="11544964" y="1475874"/>
                </a:cubicBezTo>
                <a:cubicBezTo>
                  <a:pt x="8429516" y="1315167"/>
                  <a:pt x="4372850" y="1515541"/>
                  <a:pt x="245984" y="1475874"/>
                </a:cubicBezTo>
                <a:cubicBezTo>
                  <a:pt x="103287" y="1474492"/>
                  <a:pt x="-22736" y="1355443"/>
                  <a:pt x="0" y="1229890"/>
                </a:cubicBezTo>
                <a:cubicBezTo>
                  <a:pt x="-54281" y="781471"/>
                  <a:pt x="45606" y="554760"/>
                  <a:pt x="0" y="245984"/>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69254A17-BA24-0025-C3A3-6C1E500654EA}"/>
              </a:ext>
            </a:extLst>
          </p:cNvPr>
          <p:cNvSpPr txBox="1"/>
          <p:nvPr/>
        </p:nvSpPr>
        <p:spPr>
          <a:xfrm>
            <a:off x="601972" y="553586"/>
            <a:ext cx="11176371" cy="1323439"/>
          </a:xfrm>
          <a:prstGeom prst="rect">
            <a:avLst/>
          </a:prstGeom>
          <a:noFill/>
        </p:spPr>
        <p:txBody>
          <a:bodyPr wrap="square" rtlCol="0">
            <a:spAutoFit/>
          </a:bodyPr>
          <a:lstStyle/>
          <a:p>
            <a:pPr algn="just"/>
            <a:r>
              <a:rPr lang="en-US" sz="4000" b="1" dirty="0">
                <a:solidFill>
                  <a:srgbClr val="002060"/>
                </a:solidFill>
                <a:latin typeface="Cambria" panose="02040503050406030204" pitchFamily="18" charset="0"/>
                <a:ea typeface="Cambria" panose="02040503050406030204" pitchFamily="18" charset="0"/>
              </a:rPr>
              <a:t>4. </a:t>
            </a:r>
            <a:r>
              <a:rPr lang="vi-VN" sz="4000" b="1" dirty="0">
                <a:solidFill>
                  <a:srgbClr val="002060"/>
                </a:solidFill>
                <a:latin typeface="Cambria" panose="02040503050406030204" pitchFamily="18" charset="0"/>
                <a:ea typeface="Cambria" panose="02040503050406030204" pitchFamily="18" charset="0"/>
              </a:rPr>
              <a:t>Theo em, vì sao “lần đầu về Đất Mũi” tác giả lại có cảm giác “như về với nhà mình”?</a:t>
            </a:r>
            <a:endParaRPr lang="en-US" sz="4000" b="1" dirty="0">
              <a:solidFill>
                <a:srgbClr val="00206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F00A480C-E975-6DB2-D1CB-84CE881FF458}"/>
              </a:ext>
            </a:extLst>
          </p:cNvPr>
          <p:cNvSpPr txBox="1"/>
          <p:nvPr/>
        </p:nvSpPr>
        <p:spPr>
          <a:xfrm>
            <a:off x="377570" y="2788497"/>
            <a:ext cx="11436860" cy="3170099"/>
          </a:xfrm>
          <a:prstGeom prst="rect">
            <a:avLst/>
          </a:prstGeom>
          <a:noFill/>
        </p:spPr>
        <p:txBody>
          <a:bodyPr wrap="square" rtlCol="0">
            <a:spAutoFit/>
          </a:bodyPr>
          <a:lstStyle/>
          <a:p>
            <a:pPr algn="just"/>
            <a:r>
              <a:rPr lang="vi-VN" sz="4000" dirty="0">
                <a:solidFill>
                  <a:srgbClr val="FF0000"/>
                </a:solidFill>
                <a:latin typeface="Cambria" panose="02040503050406030204" pitchFamily="18" charset="0"/>
                <a:ea typeface="Cambria" panose="02040503050406030204" pitchFamily="18" charset="0"/>
              </a:rPr>
              <a:t>“Lần đầu về Đất Mũi”, tác giả có cảm giác “như về với nhà mình” vì tác giả thấy Đất Mũi vô cùng thân thương, gắn bó; vì tác giả rất yêu cảnh vật thiên nhiên nơi đây; vì tác giả thấy bóng dáng quê hương mình ở Đất Mũi.</a:t>
            </a:r>
            <a:endParaRPr lang="en-US" sz="2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65013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ppt_x"/>
                                          </p:val>
                                        </p:tav>
                                        <p:tav tm="100000">
                                          <p:val>
                                            <p:strVal val="#ppt_x"/>
                                          </p:val>
                                        </p:tav>
                                      </p:tavLst>
                                    </p:anim>
                                    <p:anim calcmode="lin" valueType="num">
                                      <p:cBhvr additive="base">
                                        <p:cTn id="16"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3881" y="667386"/>
            <a:ext cx="7187277"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379154" y="3180879"/>
            <a:ext cx="524608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libri"/>
                <a:ea typeface="+mn-ea"/>
                <a:cs typeface="+mn-cs"/>
              </a:rPr>
              <a:t>Tình cảm của tác giả đối với Đất Mũi. </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42FE0C61-A4AC-CACE-0BB3-9B0D56411E2D}"/>
              </a:ext>
            </a:extLst>
          </p:cNvPr>
          <p:cNvPicPr>
            <a:picLocks noChangeAspect="1"/>
          </p:cNvPicPr>
          <p:nvPr/>
        </p:nvPicPr>
        <p:blipFill>
          <a:blip r:embed="rId6"/>
          <a:stretch>
            <a:fillRect/>
          </a:stretch>
        </p:blipFill>
        <p:spPr>
          <a:xfrm>
            <a:off x="870427" y="399631"/>
            <a:ext cx="9906859" cy="2139881"/>
          </a:xfrm>
          <a:prstGeom prst="rect">
            <a:avLst/>
          </a:prstGeom>
        </p:spPr>
      </p:pic>
    </p:spTree>
    <p:extLst>
      <p:ext uri="{BB962C8B-B14F-4D97-AF65-F5344CB8AC3E}">
        <p14:creationId xmlns:p14="http://schemas.microsoft.com/office/powerpoint/2010/main" val="2338944532"/>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176463" y="2318658"/>
            <a:ext cx="11790948" cy="416922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526" y="478434"/>
            <a:ext cx="11790948" cy="1475874"/>
          </a:xfrm>
          <a:custGeom>
            <a:avLst/>
            <a:gdLst>
              <a:gd name="connsiteX0" fmla="*/ 0 w 11790948"/>
              <a:gd name="connsiteY0" fmla="*/ 245984 h 1475874"/>
              <a:gd name="connsiteX1" fmla="*/ 245984 w 11790948"/>
              <a:gd name="connsiteY1" fmla="*/ 0 h 1475874"/>
              <a:gd name="connsiteX2" fmla="*/ 11544964 w 11790948"/>
              <a:gd name="connsiteY2" fmla="*/ 0 h 1475874"/>
              <a:gd name="connsiteX3" fmla="*/ 11790948 w 11790948"/>
              <a:gd name="connsiteY3" fmla="*/ 245984 h 1475874"/>
              <a:gd name="connsiteX4" fmla="*/ 11790948 w 11790948"/>
              <a:gd name="connsiteY4" fmla="*/ 1229890 h 1475874"/>
              <a:gd name="connsiteX5" fmla="*/ 11544964 w 11790948"/>
              <a:gd name="connsiteY5" fmla="*/ 1475874 h 1475874"/>
              <a:gd name="connsiteX6" fmla="*/ 245984 w 11790948"/>
              <a:gd name="connsiteY6" fmla="*/ 1475874 h 1475874"/>
              <a:gd name="connsiteX7" fmla="*/ 0 w 11790948"/>
              <a:gd name="connsiteY7" fmla="*/ 1229890 h 1475874"/>
              <a:gd name="connsiteX8" fmla="*/ 0 w 11790948"/>
              <a:gd name="connsiteY8" fmla="*/ 245984 h 147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0948" h="1475874" fill="none" extrusionOk="0">
                <a:moveTo>
                  <a:pt x="0" y="245984"/>
                </a:moveTo>
                <a:cubicBezTo>
                  <a:pt x="503" y="123752"/>
                  <a:pt x="115464" y="8950"/>
                  <a:pt x="245984" y="0"/>
                </a:cubicBezTo>
                <a:cubicBezTo>
                  <a:pt x="4026279" y="72427"/>
                  <a:pt x="6557315" y="61419"/>
                  <a:pt x="11544964" y="0"/>
                </a:cubicBezTo>
                <a:cubicBezTo>
                  <a:pt x="11679452" y="-9397"/>
                  <a:pt x="11788466" y="109380"/>
                  <a:pt x="11790948" y="245984"/>
                </a:cubicBezTo>
                <a:cubicBezTo>
                  <a:pt x="11867280" y="598444"/>
                  <a:pt x="11784120" y="897724"/>
                  <a:pt x="11790948" y="1229890"/>
                </a:cubicBezTo>
                <a:cubicBezTo>
                  <a:pt x="11795060" y="1344873"/>
                  <a:pt x="11664543" y="1457631"/>
                  <a:pt x="11544964" y="1475874"/>
                </a:cubicBezTo>
                <a:cubicBezTo>
                  <a:pt x="6180333" y="1505701"/>
                  <a:pt x="2502077" y="1396568"/>
                  <a:pt x="245984" y="1475874"/>
                </a:cubicBezTo>
                <a:cubicBezTo>
                  <a:pt x="134241" y="1473148"/>
                  <a:pt x="-22525" y="1370197"/>
                  <a:pt x="0" y="1229890"/>
                </a:cubicBezTo>
                <a:cubicBezTo>
                  <a:pt x="-5860" y="775447"/>
                  <a:pt x="-75951" y="653239"/>
                  <a:pt x="0" y="245984"/>
                </a:cubicBezTo>
                <a:close/>
              </a:path>
              <a:path w="11790948" h="1475874" stroke="0" extrusionOk="0">
                <a:moveTo>
                  <a:pt x="0" y="245984"/>
                </a:moveTo>
                <a:cubicBezTo>
                  <a:pt x="16924" y="114744"/>
                  <a:pt x="111853" y="3587"/>
                  <a:pt x="245984" y="0"/>
                </a:cubicBezTo>
                <a:cubicBezTo>
                  <a:pt x="5470446" y="123000"/>
                  <a:pt x="8419709" y="-96860"/>
                  <a:pt x="11544964" y="0"/>
                </a:cubicBezTo>
                <a:cubicBezTo>
                  <a:pt x="11668376" y="-9482"/>
                  <a:pt x="11798816" y="94268"/>
                  <a:pt x="11790948" y="245984"/>
                </a:cubicBezTo>
                <a:cubicBezTo>
                  <a:pt x="11734639" y="614976"/>
                  <a:pt x="11784890" y="951446"/>
                  <a:pt x="11790948" y="1229890"/>
                </a:cubicBezTo>
                <a:cubicBezTo>
                  <a:pt x="11789310" y="1366336"/>
                  <a:pt x="11669230" y="1473978"/>
                  <a:pt x="11544964" y="1475874"/>
                </a:cubicBezTo>
                <a:cubicBezTo>
                  <a:pt x="8429516" y="1315167"/>
                  <a:pt x="4372850" y="1515541"/>
                  <a:pt x="245984" y="1475874"/>
                </a:cubicBezTo>
                <a:cubicBezTo>
                  <a:pt x="103287" y="1474492"/>
                  <a:pt x="-22736" y="1355443"/>
                  <a:pt x="0" y="1229890"/>
                </a:cubicBezTo>
                <a:cubicBezTo>
                  <a:pt x="-54281" y="781471"/>
                  <a:pt x="45606" y="554760"/>
                  <a:pt x="0" y="245984"/>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69254A17-BA24-0025-C3A3-6C1E500654EA}"/>
              </a:ext>
            </a:extLst>
          </p:cNvPr>
          <p:cNvSpPr txBox="1"/>
          <p:nvPr/>
        </p:nvSpPr>
        <p:spPr>
          <a:xfrm>
            <a:off x="601972" y="553586"/>
            <a:ext cx="11176371" cy="1323439"/>
          </a:xfrm>
          <a:prstGeom prst="rect">
            <a:avLst/>
          </a:prstGeom>
          <a:noFill/>
        </p:spPr>
        <p:txBody>
          <a:bodyPr wrap="square" rtlCol="0">
            <a:spAutoFit/>
          </a:bodyPr>
          <a:lstStyle/>
          <a:p>
            <a:pPr lvl="0" algn="just"/>
            <a:r>
              <a:rPr lang="en-US" sz="4000" b="1" dirty="0">
                <a:solidFill>
                  <a:srgbClr val="002060"/>
                </a:solidFill>
                <a:latin typeface="Cambria" panose="02040503050406030204" pitchFamily="18" charset="0"/>
                <a:ea typeface="Cambria" panose="02040503050406030204" pitchFamily="18" charset="0"/>
              </a:rPr>
              <a:t>5. </a:t>
            </a:r>
            <a:r>
              <a:rPr lang="en-US" sz="4000" b="1" dirty="0" err="1">
                <a:solidFill>
                  <a:srgbClr val="002060"/>
                </a:solidFill>
                <a:latin typeface="Cambria" panose="02040503050406030204" pitchFamily="18" charset="0"/>
                <a:ea typeface="Cambria" panose="02040503050406030204" pitchFamily="18" charset="0"/>
              </a:rPr>
              <a:t>Dựa</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vào</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bài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đọc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em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hãy</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giới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thiệu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Đất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Mũi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Cà</a:t>
            </a:r>
            <a:r>
              <a:rPr lang="en-US" sz="4000" b="1" dirty="0">
                <a:solidFill>
                  <a:srgbClr val="002060"/>
                </a:solidFill>
                <a:latin typeface="Cambria" panose="02040503050406030204" pitchFamily="18" charset="0"/>
                <a:ea typeface="Cambria" panose="02040503050406030204" pitchFamily="18" charset="0"/>
              </a:rPr>
              <a:t> Mau </a:t>
            </a:r>
            <a:r>
              <a:rPr lang="en-US" sz="4000" b="1" dirty="0" err="1">
                <a:solidFill>
                  <a:srgbClr val="002060"/>
                </a:solidFill>
                <a:latin typeface="Cambria" panose="02040503050406030204" pitchFamily="18" charset="0"/>
                <a:ea typeface="Cambria" panose="02040503050406030204" pitchFamily="18" charset="0"/>
              </a:rPr>
              <a:t>với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bạn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bè</a:t>
            </a:r>
            <a:r>
              <a:rPr lang="en-US" sz="4000" b="1" dirty="0">
                <a:solidFill>
                  <a:srgbClr val="002060"/>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6F8A15B4-F867-A2CD-07BF-45CB7AF117AB}"/>
              </a:ext>
            </a:extLst>
          </p:cNvPr>
          <p:cNvSpPr/>
          <p:nvPr/>
        </p:nvSpPr>
        <p:spPr>
          <a:xfrm>
            <a:off x="402772" y="2710543"/>
            <a:ext cx="2090057" cy="838200"/>
          </a:xfrm>
          <a:prstGeom prst="roundRect">
            <a:avLst/>
          </a:prstGeom>
          <a:solidFill>
            <a:schemeClr val="accent6">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rPr>
              <a:t>Vị</a:t>
            </a:r>
            <a:r>
              <a:rPr lang="en-US" sz="4400" b="1" dirty="0">
                <a:solidFill>
                  <a:srgbClr val="002060"/>
                </a:solidFill>
              </a:rPr>
              <a:t> </a:t>
            </a:r>
            <a:r>
              <a:rPr lang="en-US" sz="4400" b="1" dirty="0" err="1">
                <a:solidFill>
                  <a:srgbClr val="002060"/>
                </a:solidFill>
              </a:rPr>
              <a:t>trí</a:t>
            </a:r>
            <a:endParaRPr lang="en-US" sz="4400" b="1" dirty="0">
              <a:solidFill>
                <a:srgbClr val="002060"/>
              </a:solidFill>
            </a:endParaRPr>
          </a:p>
        </p:txBody>
      </p:sp>
      <p:sp>
        <p:nvSpPr>
          <p:cNvPr id="3" name="Rectangle: Rounded Corners 2">
            <a:extLst>
              <a:ext uri="{FF2B5EF4-FFF2-40B4-BE49-F238E27FC236}">
                <a16:creationId xmlns:a16="http://schemas.microsoft.com/office/drawing/2014/main" id="{39F95AEC-875A-E5C5-1D4A-919238859659}"/>
              </a:ext>
            </a:extLst>
          </p:cNvPr>
          <p:cNvSpPr/>
          <p:nvPr/>
        </p:nvSpPr>
        <p:spPr>
          <a:xfrm>
            <a:off x="3015343" y="2732315"/>
            <a:ext cx="8795657" cy="838200"/>
          </a:xfrm>
          <a:prstGeom prst="roundRect">
            <a:avLst/>
          </a:prstGeom>
          <a:solidFill>
            <a:schemeClr val="accent4">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Vẻ</a:t>
            </a:r>
            <a:r>
              <a:rPr lang="en-US" sz="3600" b="1" dirty="0">
                <a:solidFill>
                  <a:srgbClr val="002060"/>
                </a:solidFill>
              </a:rPr>
              <a:t> </a:t>
            </a:r>
            <a:r>
              <a:rPr lang="en-US" sz="3600" b="1" dirty="0" err="1">
                <a:solidFill>
                  <a:srgbClr val="002060"/>
                </a:solidFill>
              </a:rPr>
              <a:t>đẹp</a:t>
            </a:r>
            <a:r>
              <a:rPr lang="en-US" sz="3600" b="1" dirty="0">
                <a:solidFill>
                  <a:srgbClr val="002060"/>
                </a:solidFill>
              </a:rPr>
              <a:t> </a:t>
            </a:r>
            <a:r>
              <a:rPr lang="en-US" sz="3600" b="1" dirty="0" err="1">
                <a:solidFill>
                  <a:srgbClr val="002060"/>
                </a:solidFill>
              </a:rPr>
              <a:t>tự</a:t>
            </a:r>
            <a:r>
              <a:rPr lang="en-US" sz="3600" b="1" dirty="0">
                <a:solidFill>
                  <a:srgbClr val="002060"/>
                </a:solidFill>
              </a:rPr>
              <a:t> </a:t>
            </a:r>
            <a:r>
              <a:rPr lang="en-US" sz="3600" b="1" dirty="0" err="1">
                <a:solidFill>
                  <a:srgbClr val="002060"/>
                </a:solidFill>
              </a:rPr>
              <a:t>nhiên</a:t>
            </a:r>
            <a:r>
              <a:rPr lang="en-US" sz="3600" b="1" dirty="0">
                <a:solidFill>
                  <a:srgbClr val="002060"/>
                </a:solidFill>
              </a:rPr>
              <a:t> (</a:t>
            </a:r>
            <a:r>
              <a:rPr lang="en-US" sz="3600" b="1" dirty="0" err="1">
                <a:solidFill>
                  <a:srgbClr val="002060"/>
                </a:solidFill>
              </a:rPr>
              <a:t>cây</a:t>
            </a:r>
            <a:r>
              <a:rPr lang="en-US" sz="3600" b="1" dirty="0">
                <a:solidFill>
                  <a:srgbClr val="002060"/>
                </a:solidFill>
              </a:rPr>
              <a:t> </a:t>
            </a:r>
            <a:r>
              <a:rPr lang="en-US" sz="3600" b="1" dirty="0" err="1">
                <a:solidFill>
                  <a:srgbClr val="002060"/>
                </a:solidFill>
              </a:rPr>
              <a:t>cối</a:t>
            </a:r>
            <a:r>
              <a:rPr lang="en-US" sz="3600" b="1" dirty="0">
                <a:solidFill>
                  <a:srgbClr val="002060"/>
                </a:solidFill>
              </a:rPr>
              <a:t>, </a:t>
            </a:r>
            <a:r>
              <a:rPr lang="en-US" sz="3600" b="1" dirty="0" err="1">
                <a:solidFill>
                  <a:srgbClr val="002060"/>
                </a:solidFill>
              </a:rPr>
              <a:t>đất</a:t>
            </a:r>
            <a:r>
              <a:rPr lang="en-US" sz="3600" b="1" dirty="0">
                <a:solidFill>
                  <a:srgbClr val="002060"/>
                </a:solidFill>
              </a:rPr>
              <a:t> </a:t>
            </a:r>
            <a:r>
              <a:rPr lang="en-US" sz="3600" b="1" dirty="0" err="1">
                <a:solidFill>
                  <a:srgbClr val="002060"/>
                </a:solidFill>
              </a:rPr>
              <a:t>đai</a:t>
            </a:r>
            <a:r>
              <a:rPr lang="en-US" sz="3600" b="1" dirty="0">
                <a:solidFill>
                  <a:srgbClr val="002060"/>
                </a:solidFill>
              </a:rPr>
              <a:t>, </a:t>
            </a:r>
            <a:r>
              <a:rPr lang="en-US" sz="3600" b="1" dirty="0" err="1">
                <a:solidFill>
                  <a:srgbClr val="002060"/>
                </a:solidFill>
              </a:rPr>
              <a:t>trời</a:t>
            </a:r>
            <a:r>
              <a:rPr lang="en-US" sz="3600" b="1" dirty="0">
                <a:solidFill>
                  <a:srgbClr val="002060"/>
                </a:solidFill>
              </a:rPr>
              <a:t>, </a:t>
            </a:r>
            <a:r>
              <a:rPr lang="en-US" sz="3600" b="1" dirty="0" err="1">
                <a:solidFill>
                  <a:srgbClr val="002060"/>
                </a:solidFill>
              </a:rPr>
              <a:t>biển</a:t>
            </a:r>
            <a:r>
              <a:rPr lang="en-US" sz="3600" b="1" dirty="0">
                <a:solidFill>
                  <a:srgbClr val="002060"/>
                </a:solidFill>
              </a:rPr>
              <a:t>,..</a:t>
            </a:r>
          </a:p>
        </p:txBody>
      </p:sp>
    </p:spTree>
    <p:extLst>
      <p:ext uri="{BB962C8B-B14F-4D97-AF65-F5344CB8AC3E}">
        <p14:creationId xmlns:p14="http://schemas.microsoft.com/office/powerpoint/2010/main" val="11642664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2"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2C57F566-34F7-284B-B90E-4AB9516E24D0}"/>
              </a:ext>
            </a:extLst>
          </p:cNvPr>
          <p:cNvGrpSpPr/>
          <p:nvPr/>
        </p:nvGrpSpPr>
        <p:grpSpPr>
          <a:xfrm>
            <a:off x="4061195" y="1408596"/>
            <a:ext cx="7177264" cy="2098646"/>
            <a:chOff x="47995" y="321476"/>
            <a:chExt cx="7177264" cy="2098646"/>
          </a:xfrm>
        </p:grpSpPr>
        <p:sp>
          <p:nvSpPr>
            <p:cNvPr id="3" name="Rectangle 2">
              <a:extLst>
                <a:ext uri="{FF2B5EF4-FFF2-40B4-BE49-F238E27FC236}">
                  <a16:creationId xmlns:a16="http://schemas.microsoft.com/office/drawing/2014/main" id="{D4A30D5D-9634-D7B5-0189-93271F3686EB}"/>
                </a:ext>
              </a:extLst>
            </p:cNvPr>
            <p:cNvSpPr/>
            <p:nvPr/>
          </p:nvSpPr>
          <p:spPr>
            <a:xfrm>
              <a:off x="554636" y="467193"/>
              <a:ext cx="6408689" cy="1938992"/>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7D37170-E218-89C7-4C25-C79E2EDFCF9E}"/>
                </a:ext>
              </a:extLst>
            </p:cNvPr>
            <p:cNvSpPr txBox="1"/>
            <p:nvPr/>
          </p:nvSpPr>
          <p:spPr>
            <a:xfrm>
              <a:off x="719529" y="467193"/>
              <a:ext cx="6240072" cy="1938992"/>
            </a:xfrm>
            <a:prstGeom prst="rect">
              <a:avLst/>
            </a:prstGeom>
            <a:noFill/>
          </p:spPr>
          <p:txBody>
            <a:bodyPr wrap="square" rtlCol="0">
              <a:spAutoFit/>
            </a:bodyPr>
            <a:lstStyle/>
            <a:p>
              <a:pPr algn="just"/>
              <a:r>
                <a:rPr lang="en-US" sz="4000" dirty="0" err="1">
                  <a:latin typeface="Cambria" panose="02040503050406030204" pitchFamily="18" charset="0"/>
                  <a:ea typeface="Cambria" panose="02040503050406030204" pitchFamily="18" charset="0"/>
                </a:rPr>
                <a:t>Từ</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tên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gọi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Đất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Mũi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tranh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minh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hoạ</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nêu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cảm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nhận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em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về</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vùng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đất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này</a:t>
              </a:r>
              <a:r>
                <a:rPr lang="en-US" sz="4000" dirty="0">
                  <a:latin typeface="Cambria" panose="02040503050406030204" pitchFamily="18" charset="0"/>
                  <a:ea typeface="Cambria" panose="02040503050406030204" pitchFamily="18" charset="0"/>
                </a:rPr>
                <a:t>. </a:t>
              </a:r>
            </a:p>
          </p:txBody>
        </p:sp>
        <p:cxnSp>
          <p:nvCxnSpPr>
            <p:cNvPr id="10" name="Straight Connector 9">
              <a:extLst>
                <a:ext uri="{FF2B5EF4-FFF2-40B4-BE49-F238E27FC236}">
                  <a16:creationId xmlns:a16="http://schemas.microsoft.com/office/drawing/2014/main" id="{25EA83FF-7585-7905-3215-BCF41C2D9BD0}"/>
                </a:ext>
              </a:extLst>
            </p:cNvPr>
            <p:cNvCxnSpPr>
              <a:cxnSpLocks/>
            </p:cNvCxnSpPr>
            <p:nvPr/>
          </p:nvCxnSpPr>
          <p:spPr>
            <a:xfrm flipV="1">
              <a:off x="554636" y="321476"/>
              <a:ext cx="6670623" cy="25795"/>
            </a:xfrm>
            <a:prstGeom prst="line">
              <a:avLst/>
            </a:prstGeom>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C51345AB-142D-44C8-FD3C-094D59126AD2}"/>
                </a:ext>
              </a:extLst>
            </p:cNvPr>
            <p:cNvCxnSpPr>
              <a:cxnSpLocks/>
            </p:cNvCxnSpPr>
            <p:nvPr/>
          </p:nvCxnSpPr>
          <p:spPr>
            <a:xfrm>
              <a:off x="520185" y="2420122"/>
              <a:ext cx="6670623" cy="0"/>
            </a:xfrm>
            <a:prstGeom prst="line">
              <a:avLst/>
            </a:prstGeom>
          </p:spPr>
          <p:style>
            <a:lnRef idx="1">
              <a:schemeClr val="accent2"/>
            </a:lnRef>
            <a:fillRef idx="0">
              <a:schemeClr val="accent2"/>
            </a:fillRef>
            <a:effectRef idx="0">
              <a:schemeClr val="accent2"/>
            </a:effectRef>
            <a:fontRef idx="minor">
              <a:schemeClr val="tx1"/>
            </a:fontRef>
          </p:style>
        </p:cxnSp>
        <p:sp>
          <p:nvSpPr>
            <p:cNvPr id="14" name="Isosceles Triangle 13">
              <a:extLst>
                <a:ext uri="{FF2B5EF4-FFF2-40B4-BE49-F238E27FC236}">
                  <a16:creationId xmlns:a16="http://schemas.microsoft.com/office/drawing/2014/main" id="{53804E5E-64B5-936E-61E7-F5950175EFA4}"/>
                </a:ext>
              </a:extLst>
            </p:cNvPr>
            <p:cNvSpPr/>
            <p:nvPr/>
          </p:nvSpPr>
          <p:spPr>
            <a:xfrm rot="16200000">
              <a:off x="-184791" y="1170187"/>
              <a:ext cx="937762" cy="472190"/>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4">
            <a:extLst>
              <a:ext uri="{FF2B5EF4-FFF2-40B4-BE49-F238E27FC236}">
                <a16:creationId xmlns:a16="http://schemas.microsoft.com/office/drawing/2014/main" id="{4A9D13E2-3B3C-0BC4-6F95-79880786EFD9}"/>
              </a:ext>
            </a:extLst>
          </p:cNvPr>
          <p:cNvPicPr>
            <a:picLocks noChangeAspect="1"/>
          </p:cNvPicPr>
          <p:nvPr/>
        </p:nvPicPr>
        <p:blipFill>
          <a:blip r:embed="rId4"/>
          <a:srcRect/>
          <a:stretch>
            <a:fillRect/>
          </a:stretch>
        </p:blipFill>
        <p:spPr>
          <a:xfrm rot="20682233" flipH="1">
            <a:off x="1020023" y="3349882"/>
            <a:ext cx="3656009" cy="2566824"/>
          </a:xfrm>
          <a:prstGeom prst="rect">
            <a:avLst/>
          </a:prstGeom>
        </p:spPr>
      </p:pic>
    </p:spTree>
    <p:extLst>
      <p:ext uri="{BB962C8B-B14F-4D97-AF65-F5344CB8AC3E}">
        <p14:creationId xmlns:p14="http://schemas.microsoft.com/office/powerpoint/2010/main" val="23160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6" presetClass="entr" presetSubtype="32" fill="hold" nodeType="withEffect">
                                  <p:stCondLst>
                                    <p:cond delay="1500"/>
                                  </p:stCondLst>
                                  <p:childTnLst>
                                    <p:set>
                                      <p:cBhvr>
                                        <p:cTn id="9" dur="1" fill="hold">
                                          <p:stCondLst>
                                            <p:cond delay="0"/>
                                          </p:stCondLst>
                                        </p:cTn>
                                        <p:tgtEl>
                                          <p:spTgt spid="28"/>
                                        </p:tgtEl>
                                        <p:attrNameLst>
                                          <p:attrName>style.visibility</p:attrName>
                                        </p:attrNameLst>
                                      </p:cBhvr>
                                      <p:to>
                                        <p:strVal val="visible"/>
                                      </p:to>
                                    </p:set>
                                    <p:animEffect transition="in" filter="circle(out)">
                                      <p:cBhvr>
                                        <p:cTn id="10"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241778" y="751114"/>
            <a:ext cx="11790948" cy="5704115"/>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A9E13075-88CB-DB9B-F431-5648114190BC}"/>
              </a:ext>
            </a:extLst>
          </p:cNvPr>
          <p:cNvSpPr txBox="1"/>
          <p:nvPr/>
        </p:nvSpPr>
        <p:spPr>
          <a:xfrm>
            <a:off x="446314" y="1219200"/>
            <a:ext cx="11353799" cy="4174476"/>
          </a:xfrm>
          <a:prstGeom prst="rect">
            <a:avLst/>
          </a:prstGeom>
          <a:noFill/>
        </p:spPr>
        <p:txBody>
          <a:bodyPr wrap="square" rtlCol="0">
            <a:spAutoFit/>
          </a:bodyPr>
          <a:lstStyle/>
          <a:p>
            <a:pPr marL="0" marR="0" algn="just">
              <a:lnSpc>
                <a:spcPct val="120000"/>
              </a:lnSpc>
              <a:spcBef>
                <a:spcPts val="0"/>
              </a:spcBef>
              <a:spcAft>
                <a:spcPts val="0"/>
              </a:spcAft>
            </a:pPr>
            <a:r>
              <a:rPr lang="nl-NL" sz="3200" b="1" i="1" dirty="0">
                <a:effectLst/>
                <a:latin typeface="Cambria" panose="02040503050406030204" pitchFamily="18" charset="0"/>
                <a:ea typeface="Cambria" panose="02040503050406030204" pitchFamily="18" charset="0"/>
              </a:rPr>
              <a:t>Vị trí:</a:t>
            </a:r>
            <a:r>
              <a:rPr lang="nl-NL" sz="3200" b="1" dirty="0">
                <a:effectLst/>
                <a:latin typeface="Cambria" panose="02040503050406030204" pitchFamily="18" charset="0"/>
                <a:ea typeface="Cambria" panose="02040503050406030204" pitchFamily="18" charset="0"/>
              </a:rPr>
              <a:t> </a:t>
            </a:r>
            <a:r>
              <a:rPr lang="nl-NL" sz="3200" dirty="0">
                <a:effectLst/>
                <a:latin typeface="Cambria" panose="02040503050406030204" pitchFamily="18" charset="0"/>
                <a:ea typeface="Cambria" panose="02040503050406030204" pitchFamily="18" charset="0"/>
              </a:rPr>
              <a:t>Đất Mũi là mảnh đất nhô ra ở điểm cực Nam trên đất liền của Tổ quốc Việt Nam thuộc địa phận xóm Mũi, xã Đất Mũi, huyện Ngọc Hiển, tỉnh Cà Mau.</a:t>
            </a:r>
            <a:endParaRPr lang="en-US" sz="32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200" b="1" i="1" dirty="0">
                <a:effectLst/>
                <a:latin typeface="Cambria" panose="02040503050406030204" pitchFamily="18" charset="0"/>
                <a:ea typeface="Cambria" panose="02040503050406030204" pitchFamily="18" charset="0"/>
              </a:rPr>
              <a:t>Vẻ đẹp tự nhiên: </a:t>
            </a:r>
            <a:endParaRPr lang="en-US" sz="32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Cây cối: mắm, đước mọc thành rừng và rất đặc biệt: rễ mắm ăn lên; rễ đước cắm xuống;... </a:t>
            </a:r>
            <a:endParaRPr lang="en-US" sz="32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Đất đai: đất phù sa, luôn được bồi đắp, nơi đây biển gặp rừng.</a:t>
            </a:r>
            <a:endParaRPr lang="en-US" sz="32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66856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F9E572-8AF7-CD71-A974-72229560D465}"/>
              </a:ext>
            </a:extLst>
          </p:cNvPr>
          <p:cNvSpPr txBox="1"/>
          <p:nvPr/>
        </p:nvSpPr>
        <p:spPr>
          <a:xfrm>
            <a:off x="984679" y="740418"/>
            <a:ext cx="11109330" cy="1015663"/>
          </a:xfrm>
          <a:prstGeom prst="rect">
            <a:avLst/>
          </a:prstGeom>
          <a:noFill/>
        </p:spPr>
        <p:txBody>
          <a:bodyPr wrap="square" rtlCol="0">
            <a:spAutoFit/>
          </a:bodyPr>
          <a:lstStyle/>
          <a:p>
            <a:r>
              <a:rPr lang="en-US" sz="6000" b="1">
                <a:solidFill>
                  <a:srgbClr val="002060"/>
                </a:solidFill>
              </a:rPr>
              <a:t>Nội dung chính của bài đọc là gì?</a:t>
            </a:r>
          </a:p>
        </p:txBody>
      </p:sp>
      <p:cxnSp>
        <p:nvCxnSpPr>
          <p:cNvPr id="8" name="Straight Connector 7">
            <a:extLst>
              <a:ext uri="{FF2B5EF4-FFF2-40B4-BE49-F238E27FC236}">
                <a16:creationId xmlns:a16="http://schemas.microsoft.com/office/drawing/2014/main" id="{031B78E0-256C-FBB8-13CB-44C753C384DA}"/>
              </a:ext>
            </a:extLst>
          </p:cNvPr>
          <p:cNvCxnSpPr>
            <a:cxnSpLocks/>
          </p:cNvCxnSpPr>
          <p:nvPr/>
        </p:nvCxnSpPr>
        <p:spPr>
          <a:xfrm flipV="1">
            <a:off x="1214325" y="1745182"/>
            <a:ext cx="9870770" cy="3165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D6FA3DD5-8840-5F23-D0C1-94DEF001883B}"/>
              </a:ext>
            </a:extLst>
          </p:cNvPr>
          <p:cNvSpPr/>
          <p:nvPr/>
        </p:nvSpPr>
        <p:spPr>
          <a:xfrm>
            <a:off x="1600714" y="2916052"/>
            <a:ext cx="8580235" cy="2667560"/>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1D2483E-15BB-2ACB-2313-36D3FC9F5745}"/>
              </a:ext>
            </a:extLst>
          </p:cNvPr>
          <p:cNvSpPr txBox="1"/>
          <p:nvPr/>
        </p:nvSpPr>
        <p:spPr>
          <a:xfrm>
            <a:off x="1880564" y="3278752"/>
            <a:ext cx="8020537" cy="1754326"/>
          </a:xfrm>
          <a:prstGeom prst="rect">
            <a:avLst/>
          </a:prstGeom>
          <a:noFill/>
        </p:spPr>
        <p:txBody>
          <a:bodyPr wrap="square" rtlCol="0">
            <a:spAutoFit/>
          </a:bodyPr>
          <a:lstStyle/>
          <a:p>
            <a:pPr algn="just"/>
            <a:r>
              <a:rPr lang="en-US" sz="3600" dirty="0" err="1">
                <a:solidFill>
                  <a:srgbClr val="FF0066"/>
                </a:solidFill>
                <a:latin typeface="Cambria" panose="02040503050406030204" pitchFamily="18" charset="0"/>
                <a:ea typeface="Cambria" panose="02040503050406030204" pitchFamily="18" charset="0"/>
              </a:rPr>
              <a:t>Bài</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thơ</a:t>
            </a:r>
            <a:r>
              <a:rPr lang="en-US" sz="3600" dirty="0">
                <a:solidFill>
                  <a:srgbClr val="FF0066"/>
                </a:solidFill>
                <a:latin typeface="Cambria" panose="02040503050406030204" pitchFamily="18" charset="0"/>
                <a:ea typeface="Cambria" panose="02040503050406030204" pitchFamily="18" charset="0"/>
              </a:rPr>
              <a:t> c</a:t>
            </a:r>
            <a:r>
              <a:rPr lang="vi-VN" sz="3600" dirty="0">
                <a:solidFill>
                  <a:srgbClr val="FF0066"/>
                </a:solidFill>
                <a:latin typeface="Cambria" panose="02040503050406030204" pitchFamily="18" charset="0"/>
                <a:ea typeface="Cambria" panose="02040503050406030204" pitchFamily="18" charset="0"/>
              </a:rPr>
              <a:t>a ngợi vẻ đẹp thiên nhiên (cây cối, đất, trời, rừng, biển...) của Đất Mũi, một vùng đất ở cực Nam của đất nước</a:t>
            </a:r>
            <a:endParaRPr lang="en-US" sz="3600" dirty="0">
              <a:solidFill>
                <a:srgbClr val="FF0066"/>
              </a:solidFill>
              <a:latin typeface="Cambria" panose="02040503050406030204" pitchFamily="18" charset="0"/>
              <a:ea typeface="Cambria" panose="02040503050406030204" pitchFamily="18" charset="0"/>
            </a:endParaRPr>
          </a:p>
        </p:txBody>
      </p:sp>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6"/>
          <a:srcRect/>
          <a:stretch>
            <a:fillRect/>
          </a:stretch>
        </p:blipFill>
        <p:spPr>
          <a:xfrm>
            <a:off x="235995" y="2840618"/>
            <a:ext cx="1497369" cy="3814953"/>
          </a:xfrm>
          <a:prstGeom prst="rect">
            <a:avLst/>
          </a:prstGeom>
        </p:spPr>
      </p:pic>
    </p:spTree>
    <p:extLst>
      <p:ext uri="{BB962C8B-B14F-4D97-AF65-F5344CB8AC3E}">
        <p14:creationId xmlns:p14="http://schemas.microsoft.com/office/powerpoint/2010/main" val="36557263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decel="3400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4" presetID="2" presetClass="entr" presetSubtype="4" decel="3400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244" y="438905"/>
            <a:ext cx="1162373" cy="113767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7313A29-AC69-1B09-F889-9D09D812A852}"/>
              </a:ext>
            </a:extLst>
          </p:cNvPr>
          <p:cNvPicPr>
            <a:picLocks noChangeAspect="1"/>
          </p:cNvPicPr>
          <p:nvPr/>
        </p:nvPicPr>
        <p:blipFill>
          <a:blip r:embed="rId12"/>
          <a:stretch>
            <a:fillRect/>
          </a:stretch>
        </p:blipFill>
        <p:spPr>
          <a:xfrm>
            <a:off x="884419" y="-190006"/>
            <a:ext cx="12192000" cy="3377352"/>
          </a:xfrm>
          <a:prstGeom prst="rect">
            <a:avLst/>
          </a:prstGeom>
        </p:spPr>
      </p:pic>
      <p:pic>
        <p:nvPicPr>
          <p:cNvPr id="4" name="Picture 20">
            <a:extLst>
              <a:ext uri="{FF2B5EF4-FFF2-40B4-BE49-F238E27FC236}">
                <a16:creationId xmlns:a16="http://schemas.microsoft.com/office/drawing/2014/main" id="{3BBCF5F0-16E0-9217-A8B4-FE5D5BC7826F}"/>
              </a:ext>
            </a:extLst>
          </p:cNvPr>
          <p:cNvPicPr>
            <a:picLocks noChangeAspect="1"/>
          </p:cNvPicPr>
          <p:nvPr/>
        </p:nvPicPr>
        <p:blipFill>
          <a:blip r:embed="rId13"/>
          <a:srcRect/>
          <a:stretch>
            <a:fillRect/>
          </a:stretch>
        </p:blipFill>
        <p:spPr>
          <a:xfrm>
            <a:off x="2532962" y="1970327"/>
            <a:ext cx="1848312" cy="4709074"/>
          </a:xfrm>
          <a:prstGeom prst="rect">
            <a:avLst/>
          </a:prstGeom>
        </p:spPr>
      </p:pic>
    </p:spTree>
    <p:extLst>
      <p:ext uri="{BB962C8B-B14F-4D97-AF65-F5344CB8AC3E}">
        <p14:creationId xmlns:p14="http://schemas.microsoft.com/office/powerpoint/2010/main" val="1154374981"/>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BEE504F-F4C8-0786-CAE5-BCDC347C1C48}"/>
              </a:ext>
            </a:extLst>
          </p:cNvPr>
          <p:cNvSpPr/>
          <p:nvPr/>
        </p:nvSpPr>
        <p:spPr>
          <a:xfrm>
            <a:off x="400050" y="2470618"/>
            <a:ext cx="11391900" cy="303755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A0A553E7-80EB-11E6-DD78-897B394F2FD8}"/>
              </a:ext>
            </a:extLst>
          </p:cNvPr>
          <p:cNvSpPr/>
          <p:nvPr/>
        </p:nvSpPr>
        <p:spPr>
          <a:xfrm>
            <a:off x="437213" y="2470618"/>
            <a:ext cx="11317574" cy="3015782"/>
          </a:xfrm>
          <a:custGeom>
            <a:avLst/>
            <a:gdLst>
              <a:gd name="connsiteX0" fmla="*/ 0 w 11317574"/>
              <a:gd name="connsiteY0" fmla="*/ 566917 h 3958364"/>
              <a:gd name="connsiteX1" fmla="*/ 566917 w 11317574"/>
              <a:gd name="connsiteY1" fmla="*/ 0 h 3958364"/>
              <a:gd name="connsiteX2" fmla="*/ 10750657 w 11317574"/>
              <a:gd name="connsiteY2" fmla="*/ 0 h 3958364"/>
              <a:gd name="connsiteX3" fmla="*/ 11317574 w 11317574"/>
              <a:gd name="connsiteY3" fmla="*/ 566917 h 3958364"/>
              <a:gd name="connsiteX4" fmla="*/ 11317574 w 11317574"/>
              <a:gd name="connsiteY4" fmla="*/ 3391447 h 3958364"/>
              <a:gd name="connsiteX5" fmla="*/ 10750657 w 11317574"/>
              <a:gd name="connsiteY5" fmla="*/ 3958364 h 3958364"/>
              <a:gd name="connsiteX6" fmla="*/ 566917 w 11317574"/>
              <a:gd name="connsiteY6" fmla="*/ 3958364 h 3958364"/>
              <a:gd name="connsiteX7" fmla="*/ 0 w 11317574"/>
              <a:gd name="connsiteY7" fmla="*/ 3391447 h 3958364"/>
              <a:gd name="connsiteX8" fmla="*/ 0 w 11317574"/>
              <a:gd name="connsiteY8" fmla="*/ 566917 h 395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17574" h="3958364" fill="none" extrusionOk="0">
                <a:moveTo>
                  <a:pt x="0" y="566917"/>
                </a:moveTo>
                <a:cubicBezTo>
                  <a:pt x="6977" y="256218"/>
                  <a:pt x="230204" y="27619"/>
                  <a:pt x="566917" y="0"/>
                </a:cubicBezTo>
                <a:cubicBezTo>
                  <a:pt x="4734552" y="-33980"/>
                  <a:pt x="7429077" y="152382"/>
                  <a:pt x="10750657" y="0"/>
                </a:cubicBezTo>
                <a:cubicBezTo>
                  <a:pt x="11107040" y="-37772"/>
                  <a:pt x="11319740" y="245221"/>
                  <a:pt x="11317574" y="566917"/>
                </a:cubicBezTo>
                <a:cubicBezTo>
                  <a:pt x="11288327" y="1726600"/>
                  <a:pt x="11388350" y="2866702"/>
                  <a:pt x="11317574" y="3391447"/>
                </a:cubicBezTo>
                <a:cubicBezTo>
                  <a:pt x="11338156" y="3751240"/>
                  <a:pt x="11053114" y="3958195"/>
                  <a:pt x="10750657" y="3958364"/>
                </a:cubicBezTo>
                <a:cubicBezTo>
                  <a:pt x="8871592" y="3935563"/>
                  <a:pt x="4481234" y="3960554"/>
                  <a:pt x="566917" y="3958364"/>
                </a:cubicBezTo>
                <a:cubicBezTo>
                  <a:pt x="206356" y="3948757"/>
                  <a:pt x="-6091" y="3702633"/>
                  <a:pt x="0" y="3391447"/>
                </a:cubicBezTo>
                <a:cubicBezTo>
                  <a:pt x="73590" y="2694603"/>
                  <a:pt x="-157984" y="1261268"/>
                  <a:pt x="0" y="566917"/>
                </a:cubicBezTo>
                <a:close/>
              </a:path>
              <a:path w="11317574" h="3958364" stroke="0" extrusionOk="0">
                <a:moveTo>
                  <a:pt x="0" y="566917"/>
                </a:moveTo>
                <a:cubicBezTo>
                  <a:pt x="-18015" y="231196"/>
                  <a:pt x="287076" y="3683"/>
                  <a:pt x="566917" y="0"/>
                </a:cubicBezTo>
                <a:cubicBezTo>
                  <a:pt x="3074260" y="77717"/>
                  <a:pt x="7702303" y="39702"/>
                  <a:pt x="10750657" y="0"/>
                </a:cubicBezTo>
                <a:cubicBezTo>
                  <a:pt x="11030316" y="44958"/>
                  <a:pt x="11267991" y="260847"/>
                  <a:pt x="11317574" y="566917"/>
                </a:cubicBezTo>
                <a:cubicBezTo>
                  <a:pt x="11420514" y="1571796"/>
                  <a:pt x="11175515" y="2535995"/>
                  <a:pt x="11317574" y="3391447"/>
                </a:cubicBezTo>
                <a:cubicBezTo>
                  <a:pt x="11261224" y="3731488"/>
                  <a:pt x="11041479" y="3953377"/>
                  <a:pt x="10750657" y="3958364"/>
                </a:cubicBezTo>
                <a:cubicBezTo>
                  <a:pt x="8719404" y="3872441"/>
                  <a:pt x="4253051" y="4059997"/>
                  <a:pt x="566917" y="3958364"/>
                </a:cubicBezTo>
                <a:cubicBezTo>
                  <a:pt x="238385" y="4001501"/>
                  <a:pt x="5866" y="3668360"/>
                  <a:pt x="0" y="3391447"/>
                </a:cubicBezTo>
                <a:cubicBezTo>
                  <a:pt x="-156417" y="2140669"/>
                  <a:pt x="-82812" y="1508278"/>
                  <a:pt x="0" y="566917"/>
                </a:cubicBezTo>
                <a:close/>
              </a:path>
            </a:pathLst>
          </a:custGeom>
          <a:solidFill>
            <a:schemeClr val="bg1">
              <a:alpha val="44000"/>
            </a:schemeClr>
          </a:solidFill>
          <a:ln>
            <a:extLst>
              <a:ext uri="{C807C97D-BFC1-408E-A445-0C87EB9F89A2}">
                <ask:lineSketchStyleProps xmlns:ask="http://schemas.microsoft.com/office/drawing/2018/sketchyshapes" sd="4001189583">
                  <a:custGeom>
                    <a:avLst/>
                    <a:gdLst>
                      <a:gd name="connsiteX0" fmla="*/ 0 w 11317574"/>
                      <a:gd name="connsiteY0" fmla="*/ 431920 h 3015782"/>
                      <a:gd name="connsiteX1" fmla="*/ 431920 w 11317574"/>
                      <a:gd name="connsiteY1" fmla="*/ 0 h 3015782"/>
                      <a:gd name="connsiteX2" fmla="*/ 10885654 w 11317574"/>
                      <a:gd name="connsiteY2" fmla="*/ 0 h 3015782"/>
                      <a:gd name="connsiteX3" fmla="*/ 11317574 w 11317574"/>
                      <a:gd name="connsiteY3" fmla="*/ 431920 h 3015782"/>
                      <a:gd name="connsiteX4" fmla="*/ 11317574 w 11317574"/>
                      <a:gd name="connsiteY4" fmla="*/ 2583862 h 3015782"/>
                      <a:gd name="connsiteX5" fmla="*/ 10885654 w 11317574"/>
                      <a:gd name="connsiteY5" fmla="*/ 3015782 h 3015782"/>
                      <a:gd name="connsiteX6" fmla="*/ 431920 w 11317574"/>
                      <a:gd name="connsiteY6" fmla="*/ 3015782 h 3015782"/>
                      <a:gd name="connsiteX7" fmla="*/ 0 w 11317574"/>
                      <a:gd name="connsiteY7" fmla="*/ 2583862 h 3015782"/>
                      <a:gd name="connsiteX8" fmla="*/ 0 w 11317574"/>
                      <a:gd name="connsiteY8" fmla="*/ 431920 h 301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17574" h="3015782" fill="none" extrusionOk="0">
                        <a:moveTo>
                          <a:pt x="0" y="431920"/>
                        </a:moveTo>
                        <a:cubicBezTo>
                          <a:pt x="18779" y="199840"/>
                          <a:pt x="187561" y="6803"/>
                          <a:pt x="431920" y="0"/>
                        </a:cubicBezTo>
                        <a:cubicBezTo>
                          <a:pt x="5028133" y="-33980"/>
                          <a:pt x="9204213" y="152382"/>
                          <a:pt x="10885654" y="0"/>
                        </a:cubicBezTo>
                        <a:cubicBezTo>
                          <a:pt x="11132630" y="-7359"/>
                          <a:pt x="11325760" y="160890"/>
                          <a:pt x="11317574" y="431920"/>
                        </a:cubicBezTo>
                        <a:cubicBezTo>
                          <a:pt x="11288327" y="1431422"/>
                          <a:pt x="11388350" y="1730298"/>
                          <a:pt x="11317574" y="2583862"/>
                        </a:cubicBezTo>
                        <a:cubicBezTo>
                          <a:pt x="11319682" y="2827188"/>
                          <a:pt x="11077883" y="3015045"/>
                          <a:pt x="10885654" y="3015782"/>
                        </a:cubicBezTo>
                        <a:cubicBezTo>
                          <a:pt x="7475048" y="2992981"/>
                          <a:pt x="4259014" y="3017972"/>
                          <a:pt x="431920" y="3015782"/>
                        </a:cubicBezTo>
                        <a:cubicBezTo>
                          <a:pt x="185501" y="3014188"/>
                          <a:pt x="-40603" y="2809644"/>
                          <a:pt x="0" y="2583862"/>
                        </a:cubicBezTo>
                        <a:cubicBezTo>
                          <a:pt x="73590" y="2334174"/>
                          <a:pt x="-157984" y="1423256"/>
                          <a:pt x="0" y="431920"/>
                        </a:cubicBezTo>
                        <a:close/>
                      </a:path>
                      <a:path w="11317574" h="3015782" stroke="0" extrusionOk="0">
                        <a:moveTo>
                          <a:pt x="0" y="431920"/>
                        </a:moveTo>
                        <a:cubicBezTo>
                          <a:pt x="-9827" y="181038"/>
                          <a:pt x="231692" y="4243"/>
                          <a:pt x="431920" y="0"/>
                        </a:cubicBezTo>
                        <a:cubicBezTo>
                          <a:pt x="3276606" y="77717"/>
                          <a:pt x="8569396" y="39702"/>
                          <a:pt x="10885654" y="0"/>
                        </a:cubicBezTo>
                        <a:cubicBezTo>
                          <a:pt x="11107466" y="22494"/>
                          <a:pt x="11309675" y="194497"/>
                          <a:pt x="11317574" y="431920"/>
                        </a:cubicBezTo>
                        <a:cubicBezTo>
                          <a:pt x="11420514" y="1321525"/>
                          <a:pt x="11175515" y="1843537"/>
                          <a:pt x="11317574" y="2583862"/>
                        </a:cubicBezTo>
                        <a:cubicBezTo>
                          <a:pt x="11292718" y="2834289"/>
                          <a:pt x="11090007" y="3008128"/>
                          <a:pt x="10885654" y="3015782"/>
                        </a:cubicBezTo>
                        <a:cubicBezTo>
                          <a:pt x="8851588" y="2929859"/>
                          <a:pt x="4695578" y="3117415"/>
                          <a:pt x="431920" y="3015782"/>
                        </a:cubicBezTo>
                        <a:cubicBezTo>
                          <a:pt x="178537" y="3057264"/>
                          <a:pt x="4412" y="2795189"/>
                          <a:pt x="0" y="2583862"/>
                        </a:cubicBezTo>
                        <a:cubicBezTo>
                          <a:pt x="-156417" y="1971859"/>
                          <a:pt x="-82812" y="1164030"/>
                          <a:pt x="0" y="43192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48E67E1-430B-7633-A841-B39210D236C5}"/>
              </a:ext>
            </a:extLst>
          </p:cNvPr>
          <p:cNvSpPr txBox="1"/>
          <p:nvPr/>
        </p:nvSpPr>
        <p:spPr>
          <a:xfrm>
            <a:off x="1547892" y="2672682"/>
            <a:ext cx="9657517" cy="2123658"/>
          </a:xfrm>
          <a:prstGeom prst="rect">
            <a:avLst/>
          </a:prstGeom>
          <a:noFill/>
        </p:spPr>
        <p:txBody>
          <a:bodyPr wrap="square" rtlCol="0">
            <a:spAutoFit/>
          </a:bodyPr>
          <a:lstStyle/>
          <a:p>
            <a:pPr algn="just"/>
            <a:r>
              <a:rPr lang="vi-VN" sz="4400" b="1" dirty="0">
                <a:solidFill>
                  <a:srgbClr val="002060"/>
                </a:solidFill>
              </a:rPr>
              <a:t>Đọc diễn cảm cả bài thơ, nhấn giọng ở những từ ngữ giàu cảm xúc, gợi tả, gợi cảm</a:t>
            </a:r>
            <a:r>
              <a:rPr lang="en-US" sz="4400" b="1" dirty="0">
                <a:solidFill>
                  <a:srgbClr val="002060"/>
                </a:solidFill>
              </a:rPr>
              <a:t>.</a:t>
            </a:r>
            <a:endParaRPr lang="vi-VN" sz="4400" b="1" dirty="0">
              <a:solidFill>
                <a:srgbClr val="002060"/>
              </a:solidFill>
            </a:endParaRPr>
          </a:p>
        </p:txBody>
      </p:sp>
      <p:pic>
        <p:nvPicPr>
          <p:cNvPr id="8" name="Picture 10" descr="Trẻ Em, Học Tập, Học Bài, Giáo Dục, Tải hình PNG 91 - Free.Vector6.com">
            <a:extLst>
              <a:ext uri="{FF2B5EF4-FFF2-40B4-BE49-F238E27FC236}">
                <a16:creationId xmlns:a16="http://schemas.microsoft.com/office/drawing/2014/main" id="{9B13E538-069F-0F6C-EAD4-3851A801A750}"/>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b="28023"/>
          <a:stretch/>
        </p:blipFill>
        <p:spPr bwMode="auto">
          <a:xfrm>
            <a:off x="726072" y="2470618"/>
            <a:ext cx="998145" cy="59989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493509" y="4985948"/>
            <a:ext cx="1973179" cy="232391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2EC46D2A-7451-3182-14A2-3022B8590397}"/>
              </a:ext>
            </a:extLst>
          </p:cNvPr>
          <p:cNvSpPr/>
          <p:nvPr/>
        </p:nvSpPr>
        <p:spPr>
          <a:xfrm>
            <a:off x="2762562" y="670838"/>
            <a:ext cx="6415791" cy="1232307"/>
          </a:xfrm>
          <a:custGeom>
            <a:avLst/>
            <a:gdLst>
              <a:gd name="connsiteX0" fmla="*/ 0 w 6415791"/>
              <a:gd name="connsiteY0" fmla="*/ 616154 h 1232307"/>
              <a:gd name="connsiteX1" fmla="*/ 616154 w 6415791"/>
              <a:gd name="connsiteY1" fmla="*/ 0 h 1232307"/>
              <a:gd name="connsiteX2" fmla="*/ 1295766 w 6415791"/>
              <a:gd name="connsiteY2" fmla="*/ 0 h 1232307"/>
              <a:gd name="connsiteX3" fmla="*/ 1923544 w 6415791"/>
              <a:gd name="connsiteY3" fmla="*/ 0 h 1232307"/>
              <a:gd name="connsiteX4" fmla="*/ 2447652 w 6415791"/>
              <a:gd name="connsiteY4" fmla="*/ 0 h 1232307"/>
              <a:gd name="connsiteX5" fmla="*/ 3075429 w 6415791"/>
              <a:gd name="connsiteY5" fmla="*/ 0 h 1232307"/>
              <a:gd name="connsiteX6" fmla="*/ 3495867 w 6415791"/>
              <a:gd name="connsiteY6" fmla="*/ 0 h 1232307"/>
              <a:gd name="connsiteX7" fmla="*/ 3968140 w 6415791"/>
              <a:gd name="connsiteY7" fmla="*/ 0 h 1232307"/>
              <a:gd name="connsiteX8" fmla="*/ 4492248 w 6415791"/>
              <a:gd name="connsiteY8" fmla="*/ 0 h 1232307"/>
              <a:gd name="connsiteX9" fmla="*/ 4912686 w 6415791"/>
              <a:gd name="connsiteY9" fmla="*/ 0 h 1232307"/>
              <a:gd name="connsiteX10" fmla="*/ 5799638 w 6415791"/>
              <a:gd name="connsiteY10" fmla="*/ 0 h 1232307"/>
              <a:gd name="connsiteX11" fmla="*/ 6415792 w 6415791"/>
              <a:gd name="connsiteY11" fmla="*/ 616154 h 1232307"/>
              <a:gd name="connsiteX12" fmla="*/ 6415791 w 6415791"/>
              <a:gd name="connsiteY12" fmla="*/ 616154 h 1232307"/>
              <a:gd name="connsiteX13" fmla="*/ 5799637 w 6415791"/>
              <a:gd name="connsiteY13" fmla="*/ 1232308 h 1232307"/>
              <a:gd name="connsiteX14" fmla="*/ 5379199 w 6415791"/>
              <a:gd name="connsiteY14" fmla="*/ 1232308 h 1232307"/>
              <a:gd name="connsiteX15" fmla="*/ 4751422 w 6415791"/>
              <a:gd name="connsiteY15" fmla="*/ 1232308 h 1232307"/>
              <a:gd name="connsiteX16" fmla="*/ 4279149 w 6415791"/>
              <a:gd name="connsiteY16" fmla="*/ 1232308 h 1232307"/>
              <a:gd name="connsiteX17" fmla="*/ 3651371 w 6415791"/>
              <a:gd name="connsiteY17" fmla="*/ 1232308 h 1232307"/>
              <a:gd name="connsiteX18" fmla="*/ 3179098 w 6415791"/>
              <a:gd name="connsiteY18" fmla="*/ 1232307 h 1232307"/>
              <a:gd name="connsiteX19" fmla="*/ 2706825 w 6415791"/>
              <a:gd name="connsiteY19" fmla="*/ 1232307 h 1232307"/>
              <a:gd name="connsiteX20" fmla="*/ 2079048 w 6415791"/>
              <a:gd name="connsiteY20" fmla="*/ 1232307 h 1232307"/>
              <a:gd name="connsiteX21" fmla="*/ 1503106 w 6415791"/>
              <a:gd name="connsiteY21" fmla="*/ 1232307 h 1232307"/>
              <a:gd name="connsiteX22" fmla="*/ 616154 w 6415791"/>
              <a:gd name="connsiteY22" fmla="*/ 1232307 h 1232307"/>
              <a:gd name="connsiteX23" fmla="*/ 0 w 6415791"/>
              <a:gd name="connsiteY23" fmla="*/ 616153 h 1232307"/>
              <a:gd name="connsiteX24" fmla="*/ 0 w 6415791"/>
              <a:gd name="connsiteY24" fmla="*/ 616154 h 1232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15791" h="1232307" fill="none" extrusionOk="0">
                <a:moveTo>
                  <a:pt x="0" y="616154"/>
                </a:moveTo>
                <a:cubicBezTo>
                  <a:pt x="40006" y="255301"/>
                  <a:pt x="322718" y="-8001"/>
                  <a:pt x="616154" y="0"/>
                </a:cubicBezTo>
                <a:cubicBezTo>
                  <a:pt x="842260" y="-66733"/>
                  <a:pt x="1133677" y="14460"/>
                  <a:pt x="1295766" y="0"/>
                </a:cubicBezTo>
                <a:cubicBezTo>
                  <a:pt x="1457855" y="-14460"/>
                  <a:pt x="1761730" y="36976"/>
                  <a:pt x="1923544" y="0"/>
                </a:cubicBezTo>
                <a:cubicBezTo>
                  <a:pt x="2085358" y="-36976"/>
                  <a:pt x="2256162" y="31548"/>
                  <a:pt x="2447652" y="0"/>
                </a:cubicBezTo>
                <a:cubicBezTo>
                  <a:pt x="2639142" y="-31548"/>
                  <a:pt x="2940494" y="31745"/>
                  <a:pt x="3075429" y="0"/>
                </a:cubicBezTo>
                <a:cubicBezTo>
                  <a:pt x="3210364" y="-31745"/>
                  <a:pt x="3365320" y="25299"/>
                  <a:pt x="3495867" y="0"/>
                </a:cubicBezTo>
                <a:cubicBezTo>
                  <a:pt x="3626414" y="-25299"/>
                  <a:pt x="3825176" y="24272"/>
                  <a:pt x="3968140" y="0"/>
                </a:cubicBezTo>
                <a:cubicBezTo>
                  <a:pt x="4111104" y="-24272"/>
                  <a:pt x="4274251" y="22372"/>
                  <a:pt x="4492248" y="0"/>
                </a:cubicBezTo>
                <a:cubicBezTo>
                  <a:pt x="4710245" y="-22372"/>
                  <a:pt x="4781612" y="29365"/>
                  <a:pt x="4912686" y="0"/>
                </a:cubicBezTo>
                <a:cubicBezTo>
                  <a:pt x="5043760" y="-29365"/>
                  <a:pt x="5364089" y="5895"/>
                  <a:pt x="5799638" y="0"/>
                </a:cubicBezTo>
                <a:cubicBezTo>
                  <a:pt x="6173469" y="55421"/>
                  <a:pt x="6413473" y="308934"/>
                  <a:pt x="6415792" y="616154"/>
                </a:cubicBezTo>
                <a:lnTo>
                  <a:pt x="6415791" y="616154"/>
                </a:lnTo>
                <a:cubicBezTo>
                  <a:pt x="6404328" y="1034081"/>
                  <a:pt x="6207168" y="1184183"/>
                  <a:pt x="5799637" y="1232308"/>
                </a:cubicBezTo>
                <a:cubicBezTo>
                  <a:pt x="5691295" y="1247197"/>
                  <a:pt x="5571997" y="1225159"/>
                  <a:pt x="5379199" y="1232308"/>
                </a:cubicBezTo>
                <a:cubicBezTo>
                  <a:pt x="5186401" y="1239457"/>
                  <a:pt x="4965768" y="1179438"/>
                  <a:pt x="4751422" y="1232308"/>
                </a:cubicBezTo>
                <a:cubicBezTo>
                  <a:pt x="4537076" y="1285178"/>
                  <a:pt x="4442499" y="1231632"/>
                  <a:pt x="4279149" y="1232308"/>
                </a:cubicBezTo>
                <a:cubicBezTo>
                  <a:pt x="4115799" y="1232984"/>
                  <a:pt x="3829887" y="1211930"/>
                  <a:pt x="3651371" y="1232308"/>
                </a:cubicBezTo>
                <a:cubicBezTo>
                  <a:pt x="3472855" y="1252686"/>
                  <a:pt x="3321514" y="1209874"/>
                  <a:pt x="3179098" y="1232307"/>
                </a:cubicBezTo>
                <a:cubicBezTo>
                  <a:pt x="3036682" y="1254740"/>
                  <a:pt x="2820966" y="1195761"/>
                  <a:pt x="2706825" y="1232307"/>
                </a:cubicBezTo>
                <a:cubicBezTo>
                  <a:pt x="2592684" y="1268853"/>
                  <a:pt x="2229331" y="1208991"/>
                  <a:pt x="2079048" y="1232307"/>
                </a:cubicBezTo>
                <a:cubicBezTo>
                  <a:pt x="1928765" y="1255623"/>
                  <a:pt x="1698068" y="1192855"/>
                  <a:pt x="1503106" y="1232307"/>
                </a:cubicBezTo>
                <a:cubicBezTo>
                  <a:pt x="1308144" y="1271759"/>
                  <a:pt x="935158" y="1213893"/>
                  <a:pt x="616154" y="1232307"/>
                </a:cubicBezTo>
                <a:cubicBezTo>
                  <a:pt x="269573" y="1226944"/>
                  <a:pt x="-33952" y="1037391"/>
                  <a:pt x="0" y="616153"/>
                </a:cubicBezTo>
                <a:lnTo>
                  <a:pt x="0" y="616154"/>
                </a:lnTo>
                <a:close/>
              </a:path>
              <a:path w="6415791" h="1232307" stroke="0" extrusionOk="0">
                <a:moveTo>
                  <a:pt x="0" y="616154"/>
                </a:moveTo>
                <a:cubicBezTo>
                  <a:pt x="8777" y="290309"/>
                  <a:pt x="266519" y="-49792"/>
                  <a:pt x="616154" y="0"/>
                </a:cubicBezTo>
                <a:cubicBezTo>
                  <a:pt x="768362" y="-27414"/>
                  <a:pt x="837622" y="21349"/>
                  <a:pt x="1036592" y="0"/>
                </a:cubicBezTo>
                <a:cubicBezTo>
                  <a:pt x="1235562" y="-21349"/>
                  <a:pt x="1380407" y="20579"/>
                  <a:pt x="1560700" y="0"/>
                </a:cubicBezTo>
                <a:cubicBezTo>
                  <a:pt x="1740993" y="-20579"/>
                  <a:pt x="1797763" y="21152"/>
                  <a:pt x="1981138" y="0"/>
                </a:cubicBezTo>
                <a:cubicBezTo>
                  <a:pt x="2164513" y="-21152"/>
                  <a:pt x="2260417" y="13719"/>
                  <a:pt x="2401576" y="0"/>
                </a:cubicBezTo>
                <a:cubicBezTo>
                  <a:pt x="2542735" y="-13719"/>
                  <a:pt x="2614346" y="35531"/>
                  <a:pt x="2822014" y="0"/>
                </a:cubicBezTo>
                <a:cubicBezTo>
                  <a:pt x="3029682" y="-35531"/>
                  <a:pt x="3221172" y="78970"/>
                  <a:pt x="3501627" y="0"/>
                </a:cubicBezTo>
                <a:cubicBezTo>
                  <a:pt x="3782082" y="-78970"/>
                  <a:pt x="3958535" y="68171"/>
                  <a:pt x="4129404" y="0"/>
                </a:cubicBezTo>
                <a:cubicBezTo>
                  <a:pt x="4300273" y="-68171"/>
                  <a:pt x="4528287" y="22590"/>
                  <a:pt x="4705347" y="0"/>
                </a:cubicBezTo>
                <a:cubicBezTo>
                  <a:pt x="4882407" y="-22590"/>
                  <a:pt x="5577075" y="34781"/>
                  <a:pt x="5799638" y="0"/>
                </a:cubicBezTo>
                <a:cubicBezTo>
                  <a:pt x="6138963" y="-28825"/>
                  <a:pt x="6352797" y="279414"/>
                  <a:pt x="6415792" y="616154"/>
                </a:cubicBezTo>
                <a:lnTo>
                  <a:pt x="6415791" y="616154"/>
                </a:lnTo>
                <a:cubicBezTo>
                  <a:pt x="6350767" y="902955"/>
                  <a:pt x="6227119" y="1188981"/>
                  <a:pt x="5799637" y="1232308"/>
                </a:cubicBezTo>
                <a:cubicBezTo>
                  <a:pt x="5592424" y="1300613"/>
                  <a:pt x="5487211" y="1178365"/>
                  <a:pt x="5223694" y="1232308"/>
                </a:cubicBezTo>
                <a:cubicBezTo>
                  <a:pt x="4960177" y="1286251"/>
                  <a:pt x="4850484" y="1223498"/>
                  <a:pt x="4595917" y="1232308"/>
                </a:cubicBezTo>
                <a:cubicBezTo>
                  <a:pt x="4341350" y="1241118"/>
                  <a:pt x="4319917" y="1231115"/>
                  <a:pt x="4071809" y="1232308"/>
                </a:cubicBezTo>
                <a:cubicBezTo>
                  <a:pt x="3823701" y="1233501"/>
                  <a:pt x="3622126" y="1182595"/>
                  <a:pt x="3444032" y="1232308"/>
                </a:cubicBezTo>
                <a:cubicBezTo>
                  <a:pt x="3265938" y="1282021"/>
                  <a:pt x="2952797" y="1189489"/>
                  <a:pt x="2816255" y="1232307"/>
                </a:cubicBezTo>
                <a:cubicBezTo>
                  <a:pt x="2679713" y="1275126"/>
                  <a:pt x="2399212" y="1183157"/>
                  <a:pt x="2292147" y="1232307"/>
                </a:cubicBezTo>
                <a:cubicBezTo>
                  <a:pt x="2185082" y="1281457"/>
                  <a:pt x="2064109" y="1229951"/>
                  <a:pt x="1871709" y="1232307"/>
                </a:cubicBezTo>
                <a:cubicBezTo>
                  <a:pt x="1679309" y="1234663"/>
                  <a:pt x="1482203" y="1231182"/>
                  <a:pt x="1295766" y="1232307"/>
                </a:cubicBezTo>
                <a:cubicBezTo>
                  <a:pt x="1109329" y="1233432"/>
                  <a:pt x="897096" y="1198387"/>
                  <a:pt x="616154" y="1232307"/>
                </a:cubicBezTo>
                <a:cubicBezTo>
                  <a:pt x="290772" y="1157365"/>
                  <a:pt x="-16017" y="984029"/>
                  <a:pt x="0" y="616153"/>
                </a:cubicBezTo>
                <a:lnTo>
                  <a:pt x="0" y="616154"/>
                </a:lnTo>
                <a:close/>
              </a:path>
            </a:pathLst>
          </a:custGeom>
          <a:solidFill>
            <a:schemeClr val="bg1"/>
          </a:solidFill>
          <a:ln>
            <a:solidFill>
              <a:schemeClr val="accent1"/>
            </a:solidFill>
            <a:prstDash val="lgDashDot"/>
            <a:extLst>
              <a:ext uri="{C807C97D-BFC1-408E-A445-0C87EB9F89A2}">
                <ask:lineSketchStyleProps xmlns:ask="http://schemas.microsoft.com/office/drawing/2018/sketchyshapes" sd="2194494525">
                  <a:prstGeom prst="roundRect">
                    <a:avLst>
                      <a:gd name="adj" fmla="val 50000"/>
                    </a:avLst>
                  </a:pr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3414B95-3640-1788-6EEC-06AC996D60EB}"/>
              </a:ext>
            </a:extLst>
          </p:cNvPr>
          <p:cNvSpPr txBox="1"/>
          <p:nvPr/>
        </p:nvSpPr>
        <p:spPr>
          <a:xfrm>
            <a:off x="814733" y="794762"/>
            <a:ext cx="10425110" cy="830997"/>
          </a:xfrm>
          <a:prstGeom prst="rect">
            <a:avLst/>
          </a:prstGeom>
          <a:noFill/>
        </p:spPr>
        <p:txBody>
          <a:bodyPr wrap="square" rtlCol="0">
            <a:spAutoFit/>
          </a:bodyPr>
          <a:lstStyle/>
          <a:p>
            <a:pPr algn="ctr"/>
            <a:r>
              <a:rPr lang="en-US" sz="4800" b="1" dirty="0" err="1">
                <a:solidFill>
                  <a:srgbClr val="FF0066"/>
                </a:solidFill>
              </a:rPr>
              <a:t>Giọng</a:t>
            </a:r>
            <a:r>
              <a:rPr lang="en-US" sz="4800" b="1" dirty="0">
                <a:solidFill>
                  <a:srgbClr val="FF0066"/>
                </a:solidFill>
              </a:rPr>
              <a:t> </a:t>
            </a:r>
            <a:r>
              <a:rPr lang="en-US" sz="4800" b="1" dirty="0" err="1">
                <a:solidFill>
                  <a:srgbClr val="FF0066"/>
                </a:solidFill>
              </a:rPr>
              <a:t>đọc</a:t>
            </a:r>
            <a:r>
              <a:rPr lang="en-US" sz="4800" b="1" dirty="0">
                <a:solidFill>
                  <a:srgbClr val="FF0066"/>
                </a:solidFill>
              </a:rPr>
              <a:t> </a:t>
            </a:r>
            <a:r>
              <a:rPr lang="en-US" sz="4800" b="1" dirty="0" err="1">
                <a:solidFill>
                  <a:srgbClr val="FF0066"/>
                </a:solidFill>
              </a:rPr>
              <a:t>của</a:t>
            </a:r>
            <a:r>
              <a:rPr lang="en-US" sz="4800" b="1" dirty="0">
                <a:solidFill>
                  <a:srgbClr val="FF0066"/>
                </a:solidFill>
              </a:rPr>
              <a:t> </a:t>
            </a:r>
            <a:r>
              <a:rPr lang="en-US" sz="4800" b="1" dirty="0" err="1">
                <a:solidFill>
                  <a:srgbClr val="FF0066"/>
                </a:solidFill>
              </a:rPr>
              <a:t>bài</a:t>
            </a:r>
            <a:endParaRPr lang="en-US" sz="4800" b="1" dirty="0">
              <a:solidFill>
                <a:srgbClr val="FF0066"/>
              </a:solidFill>
            </a:endParaRPr>
          </a:p>
        </p:txBody>
      </p:sp>
    </p:spTree>
    <p:extLst>
      <p:ext uri="{BB962C8B-B14F-4D97-AF65-F5344CB8AC3E}">
        <p14:creationId xmlns:p14="http://schemas.microsoft.com/office/powerpoint/2010/main" val="2077201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down)">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5" presetClass="entr" presetSubtype="5"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heckerboard(down)">
                                      <p:cBhvr>
                                        <p:cTn id="10" dur="500"/>
                                        <p:tgtEl>
                                          <p:spTgt spid="19"/>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decel="4400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par>
                                <p:cTn id="17" presetID="2" presetClass="entr" presetSubtype="4" decel="4400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6441C2C-9C23-8E03-FC2B-A92E545378E3}"/>
              </a:ext>
            </a:extLst>
          </p:cNvPr>
          <p:cNvSpPr/>
          <p:nvPr/>
        </p:nvSpPr>
        <p:spPr>
          <a:xfrm>
            <a:off x="401053" y="144379"/>
            <a:ext cx="11117180" cy="6474135"/>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3">
            <a:extLst>
              <a:ext uri="{FF2B5EF4-FFF2-40B4-BE49-F238E27FC236}">
                <a16:creationId xmlns:a16="http://schemas.microsoft.com/office/drawing/2014/main" id="{C69B250C-9DEB-F632-722A-4796EB5A29FC}"/>
              </a:ext>
            </a:extLst>
          </p:cNvPr>
          <p:cNvPicPr>
            <a:picLocks noChangeAspect="1"/>
          </p:cNvPicPr>
          <p:nvPr/>
        </p:nvPicPr>
        <p:blipFill>
          <a:blip r:embed="rId4"/>
          <a:srcRect/>
          <a:stretch>
            <a:fillRect/>
          </a:stretch>
        </p:blipFill>
        <p:spPr>
          <a:xfrm>
            <a:off x="934779" y="2400649"/>
            <a:ext cx="4852770" cy="4217865"/>
          </a:xfrm>
          <a:prstGeom prst="rect">
            <a:avLst/>
          </a:prstGeom>
        </p:spPr>
      </p:pic>
      <p:cxnSp>
        <p:nvCxnSpPr>
          <p:cNvPr id="14" name="Straight Connector 13">
            <a:extLst>
              <a:ext uri="{FF2B5EF4-FFF2-40B4-BE49-F238E27FC236}">
                <a16:creationId xmlns:a16="http://schemas.microsoft.com/office/drawing/2014/main" id="{1B3BA771-3486-91F7-6954-FDC62C9BB365}"/>
              </a:ext>
            </a:extLst>
          </p:cNvPr>
          <p:cNvCxnSpPr>
            <a:cxnSpLocks/>
          </p:cNvCxnSpPr>
          <p:nvPr/>
        </p:nvCxnSpPr>
        <p:spPr>
          <a:xfrm>
            <a:off x="3737810" y="2550259"/>
            <a:ext cx="4315326" cy="0"/>
          </a:xfrm>
          <a:prstGeom prst="line">
            <a:avLst/>
          </a:prstGeom>
          <a:ln>
            <a:prstDash val="solid"/>
          </a:ln>
        </p:spPr>
        <p:style>
          <a:lnRef idx="1">
            <a:schemeClr val="accent2"/>
          </a:lnRef>
          <a:fillRef idx="0">
            <a:schemeClr val="accent2"/>
          </a:fillRef>
          <a:effectRef idx="0">
            <a:schemeClr val="accent2"/>
          </a:effectRef>
          <a:fontRef idx="minor">
            <a:schemeClr val="tx1"/>
          </a:fontRef>
        </p:style>
      </p:cxnSp>
      <p:pic>
        <p:nvPicPr>
          <p:cNvPr id="21" name="Picture 20" descr="A group of colorful flowers&#10;&#10;Description automatically generated with low confidence">
            <a:extLst>
              <a:ext uri="{FF2B5EF4-FFF2-40B4-BE49-F238E27FC236}">
                <a16:creationId xmlns:a16="http://schemas.microsoft.com/office/drawing/2014/main" id="{0B0364B4-3FA6-789E-4651-B2120736E6B9}"/>
              </a:ext>
            </a:extLst>
          </p:cNvPr>
          <p:cNvPicPr>
            <a:picLocks noChangeAspect="1"/>
          </p:cNvPicPr>
          <p:nvPr/>
        </p:nvPicPr>
        <p:blipFill rotWithShape="1">
          <a:blip r:embed="rId5">
            <a:extLst>
              <a:ext uri="{28A0092B-C50C-407E-A947-70E740481C1C}">
                <a14:useLocalDpi xmlns:a14="http://schemas.microsoft.com/office/drawing/2010/main" val="0"/>
              </a:ext>
            </a:extLst>
          </a:blip>
          <a:srcRect b="8304"/>
          <a:stretch/>
        </p:blipFill>
        <p:spPr>
          <a:xfrm flipH="1">
            <a:off x="7017494" y="2550259"/>
            <a:ext cx="5258397" cy="4287326"/>
          </a:xfrm>
          <a:prstGeom prst="rect">
            <a:avLst/>
          </a:prstGeom>
        </p:spPr>
      </p:pic>
      <p:pic>
        <p:nvPicPr>
          <p:cNvPr id="2" name="Picture 1">
            <a:extLst>
              <a:ext uri="{FF2B5EF4-FFF2-40B4-BE49-F238E27FC236}">
                <a16:creationId xmlns:a16="http://schemas.microsoft.com/office/drawing/2014/main" id="{30C547CD-EBC6-C0E8-BC40-A2153C1D0AD4}"/>
              </a:ext>
            </a:extLst>
          </p:cNvPr>
          <p:cNvPicPr>
            <a:picLocks noChangeAspect="1"/>
          </p:cNvPicPr>
          <p:nvPr/>
        </p:nvPicPr>
        <p:blipFill>
          <a:blip r:embed="rId6"/>
          <a:stretch>
            <a:fillRect/>
          </a:stretch>
        </p:blipFill>
        <p:spPr>
          <a:xfrm>
            <a:off x="895208" y="0"/>
            <a:ext cx="10666026" cy="6858000"/>
          </a:xfrm>
          <a:prstGeom prst="rect">
            <a:avLst/>
          </a:prstGeom>
        </p:spPr>
      </p:pic>
    </p:spTree>
    <p:controls>
      <mc:AlternateContent xmlns:mc="http://schemas.openxmlformats.org/markup-compatibility/2006">
        <mc:Choice xmlns:v="urn:schemas-microsoft-com:vml" Requires="v">
          <p:control name="TextBox1" r:id="rId1" imgW="3400560" imgH="1428840"/>
        </mc:Choice>
        <mc:Fallback>
          <p:control name="TextBox1" r:id="rId1" imgW="3400560" imgH="1428840">
            <p:pic>
              <p:nvPicPr>
                <p:cNvPr id="3" name="TextBox1">
                  <a:extLst>
                    <a:ext uri="{FF2B5EF4-FFF2-40B4-BE49-F238E27FC236}">
                      <a16:creationId xmlns:a16="http://schemas.microsoft.com/office/drawing/2014/main" id="{66EE5151-667F-5EE8-3CDE-48857A6D36E4}"/>
                    </a:ext>
                  </a:extLst>
                </p:cNvPr>
                <p:cNvPicPr>
                  <a:picLocks/>
                </p:cNvPicPr>
                <p:nvPr/>
              </p:nvPicPr>
              <p:blipFill>
                <a:blip r:embed="rId7"/>
                <a:stretch>
                  <a:fillRect/>
                </a:stretch>
              </p:blipFill>
              <p:spPr>
                <a:xfrm>
                  <a:off x="5636113" y="2980002"/>
                  <a:ext cx="3401194" cy="1428287"/>
                </a:xfrm>
                <a:prstGeom prst="rect">
                  <a:avLst/>
                </a:prstGeom>
              </p:spPr>
            </p:pic>
          </p:control>
        </mc:Fallback>
      </mc:AlternateContent>
    </p:controls>
    <p:extLst>
      <p:ext uri="{BB962C8B-B14F-4D97-AF65-F5344CB8AC3E}">
        <p14:creationId xmlns:p14="http://schemas.microsoft.com/office/powerpoint/2010/main" val="1606680412"/>
      </p:ext>
    </p:extLst>
  </p:cSld>
  <p:clrMapOvr>
    <a:masterClrMapping/>
  </p:clrMapOvr>
  <p:transition spd="slow">
    <p:comb/>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505AF-1918-83AC-C1CF-ED1D73201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875" y="63229"/>
            <a:ext cx="9524021" cy="622109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470858" y="3719861"/>
            <a:ext cx="2721142" cy="32048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6DE1989-6C9D-7545-763E-93CCA2301A93}"/>
              </a:ext>
            </a:extLst>
          </p:cNvPr>
          <p:cNvPicPr>
            <a:picLocks noChangeAspect="1"/>
          </p:cNvPicPr>
          <p:nvPr/>
        </p:nvPicPr>
        <p:blipFill>
          <a:blip r:embed="rId5"/>
          <a:stretch>
            <a:fillRect/>
          </a:stretch>
        </p:blipFill>
        <p:spPr>
          <a:xfrm>
            <a:off x="1414773" y="3387552"/>
            <a:ext cx="8535140" cy="1889924"/>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B6F75BB4-E2DC-6AA0-46F4-FB605172F9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5001" y="153525"/>
            <a:ext cx="1605701" cy="1605701"/>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B6F1C534-31DF-EEF4-F843-AEC2054EB2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54341" y="5128297"/>
            <a:ext cx="1605701" cy="1605701"/>
          </a:xfrm>
          <a:prstGeom prst="rect">
            <a:avLst/>
          </a:prstGeom>
        </p:spPr>
      </p:pic>
    </p:spTree>
    <p:extLst>
      <p:ext uri="{BB962C8B-B14F-4D97-AF65-F5344CB8AC3E}">
        <p14:creationId xmlns:p14="http://schemas.microsoft.com/office/powerpoint/2010/main" val="281454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C4E7CF"/>
            </a:gs>
            <a:gs pos="100000">
              <a:schemeClr val="bg1"/>
            </a:gs>
            <a:gs pos="100000">
              <a:srgbClr val="D2E2E2"/>
            </a:gs>
          </a:gsLst>
          <a:lin ang="5400000" scaled="1"/>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8CFE993-8ABB-5738-CA5D-DC74D606D560}"/>
              </a:ext>
            </a:extLst>
          </p:cNvPr>
          <p:cNvSpPr/>
          <p:nvPr/>
        </p:nvSpPr>
        <p:spPr>
          <a:xfrm>
            <a:off x="138391" y="500743"/>
            <a:ext cx="11867850" cy="5835223"/>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9F504872-757F-ABBB-D84A-3F6C654D914B}"/>
              </a:ext>
            </a:extLst>
          </p:cNvPr>
          <p:cNvSpPr txBox="1"/>
          <p:nvPr/>
        </p:nvSpPr>
        <p:spPr>
          <a:xfrm>
            <a:off x="755218" y="751795"/>
            <a:ext cx="10643017"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1.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Khổ đầu của bài thơ Về thăm Đất Mũi sử dụng biện pháp so sánh hay nhân hoá? Nêu tác dụng của biện pháp đó trong việc miêu tả cảnh vật.</a:t>
            </a:r>
          </a:p>
        </p:txBody>
      </p:sp>
      <p:sp>
        <p:nvSpPr>
          <p:cNvPr id="3" name="Rectangle: Rounded Corners 2">
            <a:extLst>
              <a:ext uri="{FF2B5EF4-FFF2-40B4-BE49-F238E27FC236}">
                <a16:creationId xmlns:a16="http://schemas.microsoft.com/office/drawing/2014/main" id="{4AE3DA48-6215-C2AF-A933-D1B30B654D75}"/>
              </a:ext>
            </a:extLst>
          </p:cNvPr>
          <p:cNvSpPr/>
          <p:nvPr/>
        </p:nvSpPr>
        <p:spPr>
          <a:xfrm>
            <a:off x="664030" y="2699658"/>
            <a:ext cx="10515600" cy="3026228"/>
          </a:xfrm>
          <a:prstGeom prst="roundRect">
            <a:avLst/>
          </a:prstGeom>
          <a:solidFill>
            <a:schemeClr val="accent4">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Khổ đầu của bài thơ Về thăm Đất Mũi </a:t>
            </a: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sử dụng biện pháp nhân hoá (đất thở, đước chạy).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Tác dụng của những biện pháp nhân hoá: </a:t>
            </a: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làm cho sự vật sinh động, có hồn hơn, gây ấn tượng với người đọc</a:t>
            </a:r>
          </a:p>
        </p:txBody>
      </p:sp>
    </p:spTree>
    <p:extLst>
      <p:ext uri="{BB962C8B-B14F-4D97-AF65-F5344CB8AC3E}">
        <p14:creationId xmlns:p14="http://schemas.microsoft.com/office/powerpoint/2010/main" val="325193774"/>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C4E7CF"/>
            </a:gs>
            <a:gs pos="100000">
              <a:schemeClr val="bg1"/>
            </a:gs>
            <a:gs pos="100000">
              <a:srgbClr val="D2E2E2"/>
            </a:gs>
          </a:gsLst>
          <a:lin ang="5400000" scaled="1"/>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8CFE993-8ABB-5738-CA5D-DC74D606D560}"/>
              </a:ext>
            </a:extLst>
          </p:cNvPr>
          <p:cNvSpPr/>
          <p:nvPr/>
        </p:nvSpPr>
        <p:spPr>
          <a:xfrm>
            <a:off x="138391" y="500743"/>
            <a:ext cx="11867850" cy="6226628"/>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9F504872-757F-ABBB-D84A-3F6C654D914B}"/>
              </a:ext>
            </a:extLst>
          </p:cNvPr>
          <p:cNvSpPr txBox="1"/>
          <p:nvPr/>
        </p:nvSpPr>
        <p:spPr>
          <a:xfrm>
            <a:off x="744332" y="588509"/>
            <a:ext cx="10643017" cy="3046988"/>
          </a:xfrm>
          <a:prstGeom prst="rect">
            <a:avLst/>
          </a:prstGeom>
          <a:noFill/>
        </p:spPr>
        <p:txBody>
          <a:bodyPr wrap="square" rtlCol="0">
            <a:spAutoFit/>
          </a:bodyPr>
          <a:lstStyle/>
          <a:p>
            <a:pPr lvl="0" algn="just">
              <a:defRPr/>
            </a:pPr>
            <a:r>
              <a:rPr lang="en-US" sz="3200" b="1" dirty="0">
                <a:solidFill>
                  <a:srgbClr val="002060"/>
                </a:solidFill>
                <a:latin typeface="Cambria" panose="02040503050406030204" pitchFamily="18" charset="0"/>
                <a:ea typeface="Cambria" panose="02040503050406030204" pitchFamily="18" charset="0"/>
              </a:rPr>
              <a:t>2. </a:t>
            </a:r>
            <a:r>
              <a:rPr lang="vi-VN" sz="3200" b="1" dirty="0">
                <a:solidFill>
                  <a:srgbClr val="002060"/>
                </a:solidFill>
                <a:latin typeface="Cambria" panose="02040503050406030204" pitchFamily="18" charset="0"/>
                <a:ea typeface="Cambria" panose="02040503050406030204" pitchFamily="18" charset="0"/>
              </a:rPr>
              <a:t>Tìm từ đồng nghĩa với các từ in đậm trong khổ thơ dưới đây và đặt câu với mỗi từ tìm được.</a:t>
            </a:r>
            <a:endParaRPr lang="en-US" sz="3200" b="1" dirty="0">
              <a:solidFill>
                <a:srgbClr val="002060"/>
              </a:solidFill>
              <a:latin typeface="Cambria" panose="02040503050406030204" pitchFamily="18" charset="0"/>
              <a:ea typeface="Cambria" panose="02040503050406030204" pitchFamily="18" charset="0"/>
            </a:endParaRPr>
          </a:p>
          <a:p>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Lần đầu về Đất Mũi</a:t>
            </a:r>
          </a:p>
          <a:p>
            <a:pPr algn="ctr"/>
            <a:r>
              <a:rPr lang="vi-VN" sz="3200" dirty="0">
                <a:latin typeface="Cambria" panose="02040503050406030204" pitchFamily="18" charset="0"/>
                <a:ea typeface="Cambria" panose="02040503050406030204" pitchFamily="18" charset="0"/>
              </a:rPr>
              <a:t>Như về với nhà mình</a:t>
            </a:r>
          </a:p>
          <a:p>
            <a:pPr algn="ctr"/>
            <a:r>
              <a:rPr lang="vi-VN" sz="3200" dirty="0">
                <a:latin typeface="Cambria" panose="02040503050406030204" pitchFamily="18" charset="0"/>
                <a:ea typeface="Cambria" panose="02040503050406030204" pitchFamily="18" charset="0"/>
              </a:rPr>
              <a:t>Nơi địa đầu </a:t>
            </a:r>
            <a:r>
              <a:rPr lang="vi-VN" sz="3200" b="1" dirty="0">
                <a:latin typeface="Cambria" panose="02040503050406030204" pitchFamily="18" charset="0"/>
                <a:ea typeface="Cambria" panose="02040503050406030204" pitchFamily="18" charset="0"/>
              </a:rPr>
              <a:t>Tổ quốc</a:t>
            </a:r>
            <a:endParaRPr lang="vi-VN" sz="3200"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Rạng ngời </a:t>
            </a:r>
            <a:r>
              <a:rPr lang="vi-VN" sz="3200" dirty="0">
                <a:latin typeface="Cambria" panose="02040503050406030204" pitchFamily="18" charset="0"/>
                <a:ea typeface="Cambria" panose="02040503050406030204" pitchFamily="18" charset="0"/>
              </a:rPr>
              <a:t>ánh bình minh!</a:t>
            </a:r>
            <a:endParaRPr lang="en-US" sz="3200" b="1"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B646AF35-E2A4-63BA-22BB-AD6EF1B0BE01}"/>
              </a:ext>
            </a:extLst>
          </p:cNvPr>
          <p:cNvPicPr>
            <a:picLocks noChangeAspect="1"/>
          </p:cNvPicPr>
          <p:nvPr/>
        </p:nvPicPr>
        <p:blipFill>
          <a:blip r:embed="rId3"/>
          <a:stretch>
            <a:fillRect/>
          </a:stretch>
        </p:blipFill>
        <p:spPr>
          <a:xfrm>
            <a:off x="1998890" y="3773261"/>
            <a:ext cx="8172450" cy="2533650"/>
          </a:xfrm>
          <a:prstGeom prst="rect">
            <a:avLst/>
          </a:prstGeom>
        </p:spPr>
      </p:pic>
    </p:spTree>
    <p:extLst>
      <p:ext uri="{BB962C8B-B14F-4D97-AF65-F5344CB8AC3E}">
        <p14:creationId xmlns:p14="http://schemas.microsoft.com/office/powerpoint/2010/main" val="433153731"/>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C4E7CF"/>
            </a:gs>
            <a:gs pos="100000">
              <a:schemeClr val="bg1"/>
            </a:gs>
            <a:gs pos="100000">
              <a:srgbClr val="D2E2E2"/>
            </a:gs>
          </a:gsLst>
          <a:lin ang="5400000" scaled="1"/>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8CFE993-8ABB-5738-CA5D-DC74D606D560}"/>
              </a:ext>
            </a:extLst>
          </p:cNvPr>
          <p:cNvSpPr/>
          <p:nvPr/>
        </p:nvSpPr>
        <p:spPr>
          <a:xfrm>
            <a:off x="138391" y="500743"/>
            <a:ext cx="11867850" cy="5835223"/>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4AE3DA48-6215-C2AF-A933-D1B30B654D75}"/>
              </a:ext>
            </a:extLst>
          </p:cNvPr>
          <p:cNvSpPr/>
          <p:nvPr/>
        </p:nvSpPr>
        <p:spPr>
          <a:xfrm>
            <a:off x="718459" y="947058"/>
            <a:ext cx="10515600" cy="1284513"/>
          </a:xfrm>
          <a:prstGeom prst="roundRect">
            <a:avLst/>
          </a:prstGeom>
          <a:solidFill>
            <a:schemeClr val="accent4">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66"/>
                </a:solidFill>
                <a:latin typeface="Cambria" panose="02040503050406030204" pitchFamily="18" charset="0"/>
                <a:ea typeface="Cambria" panose="02040503050406030204" pitchFamily="18" charset="0"/>
              </a:rPr>
              <a:t>Tổ quốc: </a:t>
            </a:r>
            <a:r>
              <a:rPr lang="vi-VN" sz="4400" dirty="0">
                <a:solidFill>
                  <a:srgbClr val="FF0066"/>
                </a:solidFill>
                <a:latin typeface="Cambria" panose="02040503050406030204" pitchFamily="18" charset="0"/>
                <a:ea typeface="Cambria" panose="02040503050406030204" pitchFamily="18" charset="0"/>
              </a:rPr>
              <a:t>đất nước, quốc gia, giang sơn,...</a:t>
            </a:r>
            <a:endParaRPr kumimoji="0" lang="vi-VN" sz="4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591B5A9D-830B-FEE8-619F-C40671C450BD}"/>
              </a:ext>
            </a:extLst>
          </p:cNvPr>
          <p:cNvSpPr/>
          <p:nvPr/>
        </p:nvSpPr>
        <p:spPr>
          <a:xfrm>
            <a:off x="696687" y="3135086"/>
            <a:ext cx="10515600" cy="1284513"/>
          </a:xfrm>
          <a:prstGeom prst="roundRect">
            <a:avLst/>
          </a:prstGeom>
          <a:solidFill>
            <a:schemeClr val="accent4">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66"/>
                </a:solidFill>
                <a:latin typeface="Cambria" panose="02040503050406030204" pitchFamily="18" charset="0"/>
                <a:ea typeface="Cambria" panose="02040503050406030204" pitchFamily="18" charset="0"/>
              </a:rPr>
              <a:t>rạng ngời: </a:t>
            </a:r>
            <a:r>
              <a:rPr lang="vi-VN" sz="4400" dirty="0">
                <a:solidFill>
                  <a:srgbClr val="FF0066"/>
                </a:solidFill>
                <a:latin typeface="Cambria" panose="02040503050406030204" pitchFamily="18" charset="0"/>
                <a:ea typeface="Cambria" panose="02040503050406030204" pitchFamily="18" charset="0"/>
              </a:rPr>
              <a:t>rạng rỡ, ngời sáng,... </a:t>
            </a:r>
            <a:endParaRPr kumimoji="0" lang="vi-VN" sz="440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82361578"/>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2EB8F735-6ADC-4220-BF8C-A7FF7450F6F7}"/>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730D18E-04EA-3EF6-360A-CFDF9B4CAE56}"/>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00C079C3-AF12-76E7-9DFE-C5D93B45FAAF}"/>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15" name="TextBox 14">
            <a:extLst>
              <a:ext uri="{FF2B5EF4-FFF2-40B4-BE49-F238E27FC236}">
                <a16:creationId xmlns:a16="http://schemas.microsoft.com/office/drawing/2014/main" id="{81D1D172-EF51-3E67-C64A-C5E049D4E06E}"/>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CABBB828-4F59-2112-6B58-FCB7FAFE9EC9}"/>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17" name="TextBox 16">
            <a:extLst>
              <a:ext uri="{FF2B5EF4-FFF2-40B4-BE49-F238E27FC236}">
                <a16:creationId xmlns:a16="http://schemas.microsoft.com/office/drawing/2014/main" id="{F1EAF673-E0AB-44DA-DA2F-CB9836DF07E4}"/>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F0FBD1CE-E9FA-84BC-0DA0-DCB000FA8427}"/>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9" name="TextBox 18">
            <a:extLst>
              <a:ext uri="{FF2B5EF4-FFF2-40B4-BE49-F238E27FC236}">
                <a16:creationId xmlns:a16="http://schemas.microsoft.com/office/drawing/2014/main" id="{FDC8FAC8-57C2-AB95-D181-1DF347FEB374}"/>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0" name="Picture 19">
            <a:extLst>
              <a:ext uri="{FF2B5EF4-FFF2-40B4-BE49-F238E27FC236}">
                <a16:creationId xmlns:a16="http://schemas.microsoft.com/office/drawing/2014/main" id="{8139965E-1DA4-00CE-AA45-7F7B110EDB1A}"/>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2" name="Picture 1">
            <a:extLst>
              <a:ext uri="{FF2B5EF4-FFF2-40B4-BE49-F238E27FC236}">
                <a16:creationId xmlns:a16="http://schemas.microsoft.com/office/drawing/2014/main" id="{47368B47-3762-BCBC-4481-D8A48AABEE1C}"/>
              </a:ext>
            </a:extLst>
          </p:cNvPr>
          <p:cNvPicPr>
            <a:picLocks noChangeAspect="1"/>
          </p:cNvPicPr>
          <p:nvPr/>
        </p:nvPicPr>
        <p:blipFill>
          <a:blip r:embed="rId4"/>
          <a:stretch>
            <a:fillRect/>
          </a:stretch>
        </p:blipFill>
        <p:spPr>
          <a:xfrm>
            <a:off x="2809971" y="227671"/>
            <a:ext cx="6572058" cy="1585097"/>
          </a:xfrm>
          <a:prstGeom prst="rect">
            <a:avLst/>
          </a:prstGeom>
        </p:spPr>
      </p:pic>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left)">
                                      <p:cBhvr>
                                        <p:cTn id="17" dur="500"/>
                                        <p:tgtEl>
                                          <p:spTgt spid="13">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wipe(left)">
                                      <p:cBhvr>
                                        <p:cTn id="25" dur="500"/>
                                        <p:tgtEl>
                                          <p:spTgt spid="15">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7">
                                            <p:txEl>
                                              <p:pRg st="0" end="0"/>
                                            </p:txEl>
                                          </p:spTgt>
                                        </p:tgtEl>
                                        <p:attrNameLst>
                                          <p:attrName>style.visibility</p:attrName>
                                        </p:attrNameLst>
                                      </p:cBhvr>
                                      <p:to>
                                        <p:strVal val="visible"/>
                                      </p:to>
                                    </p:set>
                                    <p:animEffect transition="in" filter="wipe(left)">
                                      <p:cBhvr>
                                        <p:cTn id="33" dur="500"/>
                                        <p:tgtEl>
                                          <p:spTgt spid="17">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9">
                                            <p:txEl>
                                              <p:pRg st="0" end="0"/>
                                            </p:txEl>
                                          </p:spTgt>
                                        </p:tgtEl>
                                        <p:attrNameLst>
                                          <p:attrName>style.visibility</p:attrName>
                                        </p:attrNameLst>
                                      </p:cBhvr>
                                      <p:to>
                                        <p:strVal val="visible"/>
                                      </p:to>
                                    </p:set>
                                    <p:animEffect transition="in" filter="wipe(left)">
                                      <p:cBhvr>
                                        <p:cTn id="4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P spid="19"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E735D66-AF49-B0F9-E5D6-C52DEA31DF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034"/>
            <a:ext cx="12192000" cy="6843931"/>
          </a:xfrm>
          <a:prstGeom prst="rect">
            <a:avLst/>
          </a:prstGeom>
        </p:spPr>
      </p:pic>
      <p:pic>
        <p:nvPicPr>
          <p:cNvPr id="18" name="Picture 17">
            <a:extLst>
              <a:ext uri="{FF2B5EF4-FFF2-40B4-BE49-F238E27FC236}">
                <a16:creationId xmlns:a16="http://schemas.microsoft.com/office/drawing/2014/main" id="{A83876EC-5EA9-08BC-7696-2FC08B543D68}"/>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8599838" y="1721157"/>
            <a:ext cx="3790335" cy="3790335"/>
          </a:xfrm>
          <a:prstGeom prst="rect">
            <a:avLst/>
          </a:prstGeom>
        </p:spPr>
      </p:pic>
      <p:sp>
        <p:nvSpPr>
          <p:cNvPr id="2" name="Rectangle: Rounded Corners 1">
            <a:extLst>
              <a:ext uri="{FF2B5EF4-FFF2-40B4-BE49-F238E27FC236}">
                <a16:creationId xmlns:a16="http://schemas.microsoft.com/office/drawing/2014/main" id="{4CC896E6-7F11-E559-135B-05519DB423DF}"/>
              </a:ext>
            </a:extLst>
          </p:cNvPr>
          <p:cNvSpPr/>
          <p:nvPr/>
        </p:nvSpPr>
        <p:spPr>
          <a:xfrm>
            <a:off x="993644" y="707213"/>
            <a:ext cx="7825203" cy="4729331"/>
          </a:xfrm>
          <a:custGeom>
            <a:avLst/>
            <a:gdLst>
              <a:gd name="connsiteX0" fmla="*/ 0 w 7825203"/>
              <a:gd name="connsiteY0" fmla="*/ 788238 h 4729331"/>
              <a:gd name="connsiteX1" fmla="*/ 788238 w 7825203"/>
              <a:gd name="connsiteY1" fmla="*/ 0 h 4729331"/>
              <a:gd name="connsiteX2" fmla="*/ 7036965 w 7825203"/>
              <a:gd name="connsiteY2" fmla="*/ 0 h 4729331"/>
              <a:gd name="connsiteX3" fmla="*/ 7825203 w 7825203"/>
              <a:gd name="connsiteY3" fmla="*/ 788238 h 4729331"/>
              <a:gd name="connsiteX4" fmla="*/ 7825203 w 7825203"/>
              <a:gd name="connsiteY4" fmla="*/ 3941093 h 4729331"/>
              <a:gd name="connsiteX5" fmla="*/ 7036965 w 7825203"/>
              <a:gd name="connsiteY5" fmla="*/ 4729331 h 4729331"/>
              <a:gd name="connsiteX6" fmla="*/ 788238 w 7825203"/>
              <a:gd name="connsiteY6" fmla="*/ 4729331 h 4729331"/>
              <a:gd name="connsiteX7" fmla="*/ 0 w 7825203"/>
              <a:gd name="connsiteY7" fmla="*/ 3941093 h 4729331"/>
              <a:gd name="connsiteX8" fmla="*/ 0 w 7825203"/>
              <a:gd name="connsiteY8" fmla="*/ 788238 h 472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5203" h="4729331" fill="none" extrusionOk="0">
                <a:moveTo>
                  <a:pt x="0" y="788238"/>
                </a:moveTo>
                <a:cubicBezTo>
                  <a:pt x="-20984" y="380712"/>
                  <a:pt x="343248" y="-55749"/>
                  <a:pt x="788238" y="0"/>
                </a:cubicBezTo>
                <a:cubicBezTo>
                  <a:pt x="1737185" y="-158572"/>
                  <a:pt x="5757562" y="-38448"/>
                  <a:pt x="7036965" y="0"/>
                </a:cubicBezTo>
                <a:cubicBezTo>
                  <a:pt x="7405975" y="33991"/>
                  <a:pt x="7786140" y="383150"/>
                  <a:pt x="7825203" y="788238"/>
                </a:cubicBezTo>
                <a:cubicBezTo>
                  <a:pt x="7982383" y="1271040"/>
                  <a:pt x="7778375" y="2685127"/>
                  <a:pt x="7825203" y="3941093"/>
                </a:cubicBezTo>
                <a:cubicBezTo>
                  <a:pt x="7835112" y="4406446"/>
                  <a:pt x="7523380" y="4745320"/>
                  <a:pt x="7036965" y="4729331"/>
                </a:cubicBezTo>
                <a:cubicBezTo>
                  <a:pt x="5948482" y="4696453"/>
                  <a:pt x="1582744" y="4617441"/>
                  <a:pt x="788238" y="4729331"/>
                </a:cubicBezTo>
                <a:cubicBezTo>
                  <a:pt x="357400" y="4719099"/>
                  <a:pt x="-53461" y="4378957"/>
                  <a:pt x="0" y="3941093"/>
                </a:cubicBezTo>
                <a:cubicBezTo>
                  <a:pt x="161691" y="2881363"/>
                  <a:pt x="20245" y="1755349"/>
                  <a:pt x="0" y="788238"/>
                </a:cubicBezTo>
                <a:close/>
              </a:path>
              <a:path w="7825203" h="4729331" stroke="0" extrusionOk="0">
                <a:moveTo>
                  <a:pt x="0" y="788238"/>
                </a:moveTo>
                <a:cubicBezTo>
                  <a:pt x="81694" y="338776"/>
                  <a:pt x="372838" y="-2709"/>
                  <a:pt x="788238" y="0"/>
                </a:cubicBezTo>
                <a:cubicBezTo>
                  <a:pt x="2889170" y="-73235"/>
                  <a:pt x="5073889" y="-92071"/>
                  <a:pt x="7036965" y="0"/>
                </a:cubicBezTo>
                <a:cubicBezTo>
                  <a:pt x="7432642" y="-36298"/>
                  <a:pt x="7816194" y="340754"/>
                  <a:pt x="7825203" y="788238"/>
                </a:cubicBezTo>
                <a:cubicBezTo>
                  <a:pt x="7912369" y="1146783"/>
                  <a:pt x="7953022" y="3157545"/>
                  <a:pt x="7825203" y="3941093"/>
                </a:cubicBezTo>
                <a:cubicBezTo>
                  <a:pt x="7760641" y="4355263"/>
                  <a:pt x="7472388" y="4690767"/>
                  <a:pt x="7036965" y="4729331"/>
                </a:cubicBezTo>
                <a:cubicBezTo>
                  <a:pt x="5150358" y="4559485"/>
                  <a:pt x="2988859" y="4743904"/>
                  <a:pt x="788238" y="4729331"/>
                </a:cubicBezTo>
                <a:cubicBezTo>
                  <a:pt x="423696" y="4697169"/>
                  <a:pt x="44622" y="4359263"/>
                  <a:pt x="0" y="3941093"/>
                </a:cubicBezTo>
                <a:cubicBezTo>
                  <a:pt x="46808" y="3445852"/>
                  <a:pt x="-111938" y="1300776"/>
                  <a:pt x="0" y="788238"/>
                </a:cubicBezTo>
                <a:close/>
              </a:path>
            </a:pathLst>
          </a:custGeom>
          <a:solidFill>
            <a:schemeClr val="bg1">
              <a:alpha val="78000"/>
            </a:schemeClr>
          </a:solidFill>
          <a:ln w="19050">
            <a:solidFill>
              <a:schemeClr val="accent2"/>
            </a:solidFill>
            <a:prstDash val="lgDash"/>
            <a:extLst>
              <a:ext uri="{C807C97D-BFC1-408E-A445-0C87EB9F89A2}">
                <ask:lineSketchStyleProps xmlns:ask="http://schemas.microsoft.com/office/drawing/2018/sketchyshapes" sd="233796129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0AD9B0F-83D8-E85F-4D08-1365778266E9}"/>
              </a:ext>
            </a:extLst>
          </p:cNvPr>
          <p:cNvSpPr txBox="1"/>
          <p:nvPr/>
        </p:nvSpPr>
        <p:spPr>
          <a:xfrm>
            <a:off x="2305293" y="794224"/>
            <a:ext cx="5698397" cy="646331"/>
          </a:xfrm>
          <a:prstGeom prst="rect">
            <a:avLst/>
          </a:prstGeom>
          <a:noFill/>
        </p:spPr>
        <p:txBody>
          <a:bodyPr wrap="square" rtlCol="0">
            <a:spAutoFit/>
          </a:bodyPr>
          <a:lstStyle/>
          <a:p>
            <a:r>
              <a:rPr lang="en-US" sz="3600" dirty="0" err="1">
                <a:latin typeface="+mj-lt"/>
              </a:rPr>
              <a:t>Thứ</a:t>
            </a:r>
            <a:r>
              <a:rPr lang="en-US" sz="3600" dirty="0">
                <a:latin typeface="+mj-lt"/>
              </a:rPr>
              <a:t> … </a:t>
            </a:r>
            <a:r>
              <a:rPr lang="en-US" sz="3600" dirty="0" err="1">
                <a:latin typeface="+mj-lt"/>
              </a:rPr>
              <a:t>ngày</a:t>
            </a:r>
            <a:r>
              <a:rPr lang="en-US" sz="3600" dirty="0">
                <a:latin typeface="+mj-lt"/>
              </a:rPr>
              <a:t> … </a:t>
            </a:r>
            <a:r>
              <a:rPr lang="en-US" sz="3600" dirty="0" err="1">
                <a:latin typeface="+mj-lt"/>
              </a:rPr>
              <a:t>tháng</a:t>
            </a:r>
            <a:r>
              <a:rPr lang="en-US" sz="3600" dirty="0">
                <a:latin typeface="+mj-lt"/>
              </a:rPr>
              <a:t> … </a:t>
            </a:r>
            <a:r>
              <a:rPr lang="en-US" sz="3600" dirty="0" err="1">
                <a:latin typeface="+mj-lt"/>
              </a:rPr>
              <a:t>năm</a:t>
            </a:r>
            <a:endParaRPr lang="en-US" sz="3600" dirty="0">
              <a:latin typeface="+mj-lt"/>
            </a:endParaRPr>
          </a:p>
        </p:txBody>
      </p:sp>
      <p:pic>
        <p:nvPicPr>
          <p:cNvPr id="1026" name="Picture 2" descr="Little Explorers Clipart PNG Images, Cartoon Little Boy Explorer With  Backpack, Smile, Hobby, Uniform PNG Image For Free Download">
            <a:extLst>
              <a:ext uri="{FF2B5EF4-FFF2-40B4-BE49-F238E27FC236}">
                <a16:creationId xmlns:a16="http://schemas.microsoft.com/office/drawing/2014/main" id="{168087EF-18A7-E280-8B06-921BEF49A96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875" b="98750" l="10000" r="90000">
                        <a14:foregroundMark x1="40000" y1="5625" x2="56875" y2="11875"/>
                        <a14:foregroundMark x1="47344" y1="1875" x2="53438" y2="1875"/>
                        <a14:foregroundMark x1="38125" y1="24531" x2="57031" y2="25781"/>
                        <a14:foregroundMark x1="48906" y1="22500" x2="59219" y2="27656"/>
                        <a14:foregroundMark x1="57031" y1="23281" x2="57031" y2="40313"/>
                        <a14:foregroundMark x1="30000" y1="92969" x2="36875" y2="91406"/>
                        <a14:foregroundMark x1="37969" y1="86406" x2="39219" y2="89531"/>
                        <a14:foregroundMark x1="41094" y1="86094" x2="41563" y2="89844"/>
                        <a14:foregroundMark x1="26094" y1="92656" x2="30000" y2="95000"/>
                        <a14:foregroundMark x1="39219" y1="92656" x2="41094" y2="93438"/>
                        <a14:foregroundMark x1="38125" y1="85625" x2="31563" y2="96094"/>
                        <a14:foregroundMark x1="27344" y1="92500" x2="38750" y2="88750"/>
                        <a14:foregroundMark x1="62031" y1="85000" x2="61719" y2="95781"/>
                        <a14:foregroundMark x1="61719" y1="95781" x2="61563" y2="96094"/>
                        <a14:foregroundMark x1="56250" y1="98750" x2="63750" y2="97188"/>
                        <a14:foregroundMark x1="63750" y1="86094" x2="67344" y2="88281"/>
                        <a14:foregroundMark x1="63125" y1="85000" x2="65469" y2="88281"/>
                        <a14:foregroundMark x1="63125" y1="83438" x2="66250" y2="90313"/>
                        <a14:foregroundMark x1="66563" y1="90313" x2="65781" y2="95625"/>
                        <a14:foregroundMark x1="56250" y1="97500" x2="61094" y2="94219"/>
                        <a14:foregroundMark x1="58750" y1="94219" x2="65000" y2="87656"/>
                        <a14:foregroundMark x1="40469" y1="83281" x2="37656" y2="91094"/>
                        <a14:foregroundMark x1="39531" y1="82656" x2="38906" y2="87500"/>
                        <a14:foregroundMark x1="51875" y1="16406" x2="56250" y2="47500"/>
                        <a14:foregroundMark x1="47656" y1="23750" x2="48750" y2="38438"/>
                        <a14:foregroundMark x1="48750" y1="10781" x2="56875" y2="68281"/>
                        <a14:foregroundMark x1="53438" y1="35313" x2="56563" y2="62500"/>
                        <a14:foregroundMark x1="56875" y1="50313" x2="60469" y2="80625"/>
                        <a14:foregroundMark x1="54219" y1="59219" x2="56250" y2="72188"/>
                        <a14:foregroundMark x1="25781" y1="91719" x2="31563" y2="91719"/>
                        <a14:foregroundMark x1="67031" y1="90313" x2="67969" y2="90313"/>
                      </a14:backgroundRemoval>
                    </a14:imgEffect>
                  </a14:imgLayer>
                </a14:imgProps>
              </a:ext>
              <a:ext uri="{28A0092B-C50C-407E-A947-70E740481C1C}">
                <a14:useLocalDpi xmlns:a14="http://schemas.microsoft.com/office/drawing/2010/main" val="0"/>
              </a:ext>
            </a:extLst>
          </a:blip>
          <a:srcRect/>
          <a:stretch>
            <a:fillRect/>
          </a:stretch>
        </p:blipFill>
        <p:spPr bwMode="auto">
          <a:xfrm>
            <a:off x="9223248" y="2143797"/>
            <a:ext cx="3466997" cy="34669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xplorer Cartoon Images - Free Download on Freepik">
            <a:extLst>
              <a:ext uri="{FF2B5EF4-FFF2-40B4-BE49-F238E27FC236}">
                <a16:creationId xmlns:a16="http://schemas.microsoft.com/office/drawing/2014/main" id="{676C9494-48BF-7BF2-2E7D-6D66AD0E90D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147" b="91054" l="7671" r="89315">
                        <a14:foregroundMark x1="66830" y1="8255" x2="74898" y2="8287"/>
                        <a14:foregroundMark x1="39452" y1="8147" x2="51553" y2="8195"/>
                        <a14:foregroundMark x1="80000" y1="26358" x2="82495" y2="28715"/>
                        <a14:foregroundMark x1="74795" y1="32268" x2="75491" y2="33154"/>
                        <a14:foregroundMark x1="76400" y1="47807" x2="76721" y2="50651"/>
                        <a14:foregroundMark x1="63014" y1="74601" x2="63288" y2="81310"/>
                        <a14:foregroundMark x1="43014" y1="91214" x2="43014" y2="91214"/>
                        <a14:foregroundMark x1="44384" y1="89137" x2="44932" y2="89936"/>
                        <a14:foregroundMark x1="7671" y1="21565" x2="9041" y2="21565"/>
                        <a14:foregroundMark x1="55616" y1="9904" x2="62466" y2="12939"/>
                        <a14:backgroundMark x1="81918" y1="9744" x2="93699" y2="19169"/>
                        <a14:backgroundMark x1="89589" y1="18051" x2="86575" y2="31470"/>
                        <a14:backgroundMark x1="76164" y1="34984" x2="86027" y2="34984"/>
                        <a14:backgroundMark x1="78082" y1="36102" x2="80000" y2="47604"/>
                        <a14:backgroundMark x1="77260" y1="50639" x2="77808" y2="58946"/>
                        <a14:backgroundMark x1="69315" y1="58466" x2="69315" y2="62780"/>
                        <a14:backgroundMark x1="69041" y1="60064" x2="67945" y2="64856"/>
                        <a14:backgroundMark x1="66575" y1="58147" x2="69041" y2="58147"/>
                        <a14:backgroundMark x1="76164" y1="32907" x2="80548" y2="36422"/>
                        <a14:backgroundMark x1="84658" y1="31470" x2="87945" y2="36581"/>
                        <a14:backgroundMark x1="87397" y1="31310" x2="88219" y2="33387"/>
                        <a14:backgroundMark x1="77260" y1="7029" x2="86849" y2="11342"/>
                        <a14:backgroundMark x1="58356" y1="3834" x2="64658" y2="3994"/>
                        <a14:backgroundMark x1="53699" y1="6230" x2="69041" y2="6230"/>
                      </a14:backgroundRemoval>
                    </a14:imgEffect>
                  </a14:imgLayer>
                </a14:imgProps>
              </a:ext>
              <a:ext uri="{28A0092B-C50C-407E-A947-70E740481C1C}">
                <a14:useLocalDpi xmlns:a14="http://schemas.microsoft.com/office/drawing/2010/main" val="0"/>
              </a:ext>
            </a:extLst>
          </a:blip>
          <a:srcRect/>
          <a:stretch>
            <a:fillRect/>
          </a:stretch>
        </p:blipFill>
        <p:spPr bwMode="auto">
          <a:xfrm>
            <a:off x="7868069" y="1198669"/>
            <a:ext cx="3017421" cy="51750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3D animation, mother, short hair, glasses, blue checkered shirt, gray pants, sandals, backpack">
            <a:extLst>
              <a:ext uri="{FF2B5EF4-FFF2-40B4-BE49-F238E27FC236}">
                <a16:creationId xmlns:a16="http://schemas.microsoft.com/office/drawing/2014/main" id="{72EE8D2B-CC9B-9B36-A39A-E69C20FED913}"/>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776612" y="2035714"/>
            <a:ext cx="5014686" cy="50146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E4D0A7B-1265-8EE3-183F-5E8D9EB502EC}"/>
              </a:ext>
            </a:extLst>
          </p:cNvPr>
          <p:cNvPicPr>
            <a:picLocks noChangeAspect="1"/>
          </p:cNvPicPr>
          <p:nvPr/>
        </p:nvPicPr>
        <p:blipFill>
          <a:blip r:embed="rId12"/>
          <a:stretch>
            <a:fillRect/>
          </a:stretch>
        </p:blipFill>
        <p:spPr>
          <a:xfrm>
            <a:off x="2113010" y="2252340"/>
            <a:ext cx="6462644" cy="3142619"/>
          </a:xfrm>
          <a:prstGeom prst="rect">
            <a:avLst/>
          </a:prstGeom>
        </p:spPr>
      </p:pic>
      <p:pic>
        <p:nvPicPr>
          <p:cNvPr id="9" name="Picture 8" descr="A yellow circles with red lines&#10;&#10;Description automatically generated">
            <a:extLst>
              <a:ext uri="{FF2B5EF4-FFF2-40B4-BE49-F238E27FC236}">
                <a16:creationId xmlns:a16="http://schemas.microsoft.com/office/drawing/2014/main" id="{A17B8E68-3FE3-96C7-2408-D38B42BB933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4720" y="1403667"/>
            <a:ext cx="2356458" cy="1410653"/>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673808F7-D248-3917-9522-DDBB71E62C7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05001" y="153525"/>
            <a:ext cx="1605701" cy="1605701"/>
          </a:xfrm>
          <a:prstGeom prst="rect">
            <a:avLst/>
          </a:prstGeom>
        </p:spPr>
      </p:pic>
    </p:spTree>
    <p:custDataLst>
      <p:tags r:id="rId1"/>
    </p:custDataLst>
    <p:extLst>
      <p:ext uri="{BB962C8B-B14F-4D97-AF65-F5344CB8AC3E}">
        <p14:creationId xmlns:p14="http://schemas.microsoft.com/office/powerpoint/2010/main" val="98605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505AF-1918-83AC-C1CF-ED1D73201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875" y="63229"/>
            <a:ext cx="9524021" cy="622109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470858" y="3719861"/>
            <a:ext cx="2721142" cy="32048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515ECF5-ECBE-24A1-DDB1-CC691DD07933}"/>
              </a:ext>
            </a:extLst>
          </p:cNvPr>
          <p:cNvPicPr>
            <a:picLocks noChangeAspect="1"/>
          </p:cNvPicPr>
          <p:nvPr/>
        </p:nvPicPr>
        <p:blipFill>
          <a:blip r:embed="rId5"/>
          <a:stretch>
            <a:fillRect/>
          </a:stretch>
        </p:blipFill>
        <p:spPr>
          <a:xfrm>
            <a:off x="2290193" y="2849248"/>
            <a:ext cx="8541236" cy="3048264"/>
          </a:xfrm>
          <a:prstGeom prst="rect">
            <a:avLst/>
          </a:prstGeom>
        </p:spPr>
      </p:pic>
    </p:spTree>
    <p:extLst>
      <p:ext uri="{BB962C8B-B14F-4D97-AF65-F5344CB8AC3E}">
        <p14:creationId xmlns:p14="http://schemas.microsoft.com/office/powerpoint/2010/main" val="331636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6256" y="-39527"/>
            <a:ext cx="1162373" cy="113767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1264516-3FB8-034A-03D4-B97D1C3157AA}"/>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635430" y="2173399"/>
            <a:ext cx="3335608" cy="510624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A886F80-7AF0-6F99-97D3-43EF720B2631}"/>
              </a:ext>
            </a:extLst>
          </p:cNvPr>
          <p:cNvPicPr>
            <a:picLocks noChangeAspect="1"/>
          </p:cNvPicPr>
          <p:nvPr/>
        </p:nvPicPr>
        <p:blipFill>
          <a:blip r:embed="rId14"/>
          <a:stretch>
            <a:fillRect/>
          </a:stretch>
        </p:blipFill>
        <p:spPr>
          <a:xfrm>
            <a:off x="3478597" y="0"/>
            <a:ext cx="8590008" cy="3432345"/>
          </a:xfrm>
          <a:prstGeom prst="rect">
            <a:avLst/>
          </a:prstGeom>
        </p:spPr>
      </p:pic>
    </p:spTree>
    <p:extLst>
      <p:ext uri="{BB962C8B-B14F-4D97-AF65-F5344CB8AC3E}">
        <p14:creationId xmlns:p14="http://schemas.microsoft.com/office/powerpoint/2010/main" val="3425549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4127" y="0"/>
            <a:ext cx="1162373" cy="1137672"/>
          </a:xfrm>
          <a:prstGeom prst="rect">
            <a:avLst/>
          </a:prstGeom>
        </p:spPr>
      </p:pic>
      <p:pic>
        <p:nvPicPr>
          <p:cNvPr id="14" name="Picture 7">
            <a:extLst>
              <a:ext uri="{FF2B5EF4-FFF2-40B4-BE49-F238E27FC236}">
                <a16:creationId xmlns:a16="http://schemas.microsoft.com/office/drawing/2014/main" id="{BD2DF8EB-4BFE-535F-E1B0-2B80B3B15EE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83503" y="3277967"/>
            <a:ext cx="4725776" cy="2861243"/>
          </a:xfrm>
          <a:prstGeom prst="rect">
            <a:avLst/>
          </a:prstGeom>
        </p:spPr>
      </p:pic>
      <p:pic>
        <p:nvPicPr>
          <p:cNvPr id="3074" name="Picture 2" descr="Em Bé Học Bài, Học Sinh Mầm Non - KhoThietKe.Net">
            <a:extLst>
              <a:ext uri="{FF2B5EF4-FFF2-40B4-BE49-F238E27FC236}">
                <a16:creationId xmlns:a16="http://schemas.microsoft.com/office/drawing/2014/main" id="{66CFE989-F209-D174-4268-BE93BA0083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11363" y="3734242"/>
            <a:ext cx="3171849" cy="1909777"/>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6812A794-AB04-F44C-E2EC-C3304D5B7BBC}"/>
              </a:ext>
            </a:extLst>
          </p:cNvPr>
          <p:cNvGrpSpPr/>
          <p:nvPr/>
        </p:nvGrpSpPr>
        <p:grpSpPr>
          <a:xfrm>
            <a:off x="4384746" y="1229464"/>
            <a:ext cx="3099216" cy="1678441"/>
            <a:chOff x="869770" y="2086606"/>
            <a:chExt cx="3099216" cy="1678441"/>
          </a:xfrm>
        </p:grpSpPr>
        <p:sp>
          <p:nvSpPr>
            <p:cNvPr id="20" name="Rectangle: Rounded Corners 19">
              <a:extLst>
                <a:ext uri="{FF2B5EF4-FFF2-40B4-BE49-F238E27FC236}">
                  <a16:creationId xmlns:a16="http://schemas.microsoft.com/office/drawing/2014/main" id="{5CCCB092-2F57-7D64-AF16-CCD2F6984601}"/>
                </a:ext>
              </a:extLst>
            </p:cNvPr>
            <p:cNvSpPr/>
            <p:nvPr/>
          </p:nvSpPr>
          <p:spPr>
            <a:xfrm>
              <a:off x="1451869" y="2768585"/>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1" name="TextBox 20">
              <a:extLst>
                <a:ext uri="{FF2B5EF4-FFF2-40B4-BE49-F238E27FC236}">
                  <a16:creationId xmlns:a16="http://schemas.microsoft.com/office/drawing/2014/main" id="{7D2E7978-A87B-A5C2-2FC7-531D264CDADD}"/>
                </a:ext>
              </a:extLst>
            </p:cNvPr>
            <p:cNvSpPr txBox="1"/>
            <p:nvPr/>
          </p:nvSpPr>
          <p:spPr>
            <a:xfrm>
              <a:off x="1668208" y="2882095"/>
              <a:ext cx="2300778" cy="830997"/>
            </a:xfrm>
            <a:prstGeom prst="rect">
              <a:avLst/>
            </a:prstGeom>
            <a:noFill/>
          </p:spPr>
          <p:txBody>
            <a:bodyPr wrap="square" rtlCol="0">
              <a:spAutoFit/>
            </a:bodyPr>
            <a:lstStyle/>
            <a:p>
              <a:r>
                <a:rPr lang="en-US" sz="4800" b="1" dirty="0" err="1">
                  <a:ln w="0"/>
                  <a:solidFill>
                    <a:srgbClr val="002060"/>
                  </a:solidFill>
                  <a:effectLst>
                    <a:outerShdw blurRad="38100" dist="25400" dir="5400000" algn="ctr" rotWithShape="0">
                      <a:srgbClr val="6E747A">
                        <a:alpha val="43000"/>
                      </a:srgbClr>
                    </a:outerShdw>
                  </a:effectLst>
                  <a:latin typeface="+mj-lt"/>
                </a:rPr>
                <a:t>Mắt</a:t>
              </a:r>
              <a:r>
                <a:rPr lang="en-US" sz="4800" b="1" dirty="0">
                  <a:ln w="0"/>
                  <a:solidFill>
                    <a:srgbClr val="002060"/>
                  </a:solidFill>
                  <a:effectLst>
                    <a:outerShdw blurRad="38100" dist="25400" dir="5400000" algn="ctr" rotWithShape="0">
                      <a:srgbClr val="6E747A">
                        <a:alpha val="43000"/>
                      </a:srgbClr>
                    </a:outerShdw>
                  </a:effectLst>
                  <a:latin typeface="+mj-lt"/>
                </a:rPr>
                <a:t> </a:t>
              </a:r>
              <a:r>
                <a:rPr lang="en-US" sz="4800" b="1" dirty="0" err="1">
                  <a:ln w="0"/>
                  <a:solidFill>
                    <a:srgbClr val="002060"/>
                  </a:solidFill>
                  <a:effectLst>
                    <a:outerShdw blurRad="38100" dist="25400" dir="5400000" algn="ctr" rotWithShape="0">
                      <a:srgbClr val="6E747A">
                        <a:alpha val="43000"/>
                      </a:srgbClr>
                    </a:outerShdw>
                  </a:effectLst>
                  <a:latin typeface="+mj-lt"/>
                </a:rPr>
                <a:t>dõi</a:t>
              </a:r>
              <a:endParaRPr lang="en-US" sz="4800" b="1" dirty="0">
                <a:ln w="0"/>
                <a:solidFill>
                  <a:srgbClr val="002060"/>
                </a:solidFill>
                <a:effectLst>
                  <a:outerShdw blurRad="38100" dist="25400" dir="5400000" algn="ctr" rotWithShape="0">
                    <a:srgbClr val="6E747A">
                      <a:alpha val="43000"/>
                    </a:srgbClr>
                  </a:outerShdw>
                </a:effectLst>
                <a:latin typeface="+mj-lt"/>
              </a:endParaRPr>
            </a:p>
          </p:txBody>
        </p:sp>
        <p:pic>
          <p:nvPicPr>
            <p:cNvPr id="24" name="Picture 23">
              <a:extLst>
                <a:ext uri="{FF2B5EF4-FFF2-40B4-BE49-F238E27FC236}">
                  <a16:creationId xmlns:a16="http://schemas.microsoft.com/office/drawing/2014/main" id="{90E5BADE-E60B-AB26-745D-FEAF10F6158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52" name="Group 51">
            <a:extLst>
              <a:ext uri="{FF2B5EF4-FFF2-40B4-BE49-F238E27FC236}">
                <a16:creationId xmlns:a16="http://schemas.microsoft.com/office/drawing/2014/main" id="{8F18881C-B74E-6843-68A6-9ADCF96DA3C7}"/>
              </a:ext>
            </a:extLst>
          </p:cNvPr>
          <p:cNvGrpSpPr/>
          <p:nvPr/>
        </p:nvGrpSpPr>
        <p:grpSpPr>
          <a:xfrm>
            <a:off x="8923004" y="1409817"/>
            <a:ext cx="3030511" cy="1504256"/>
            <a:chOff x="5006569" y="2258732"/>
            <a:chExt cx="3030511" cy="1504256"/>
          </a:xfrm>
        </p:grpSpPr>
        <p:sp>
          <p:nvSpPr>
            <p:cNvPr id="37" name="Rectangle: Rounded Corners 36">
              <a:extLst>
                <a:ext uri="{FF2B5EF4-FFF2-40B4-BE49-F238E27FC236}">
                  <a16:creationId xmlns:a16="http://schemas.microsoft.com/office/drawing/2014/main" id="{BB3C7EA4-9FE4-23B3-22D4-BD1F16CCD208}"/>
                </a:ext>
              </a:extLst>
            </p:cNvPr>
            <p:cNvSpPr/>
            <p:nvPr/>
          </p:nvSpPr>
          <p:spPr>
            <a:xfrm>
              <a:off x="5519963" y="2766526"/>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1" name="TextBox 40">
              <a:extLst>
                <a:ext uri="{FF2B5EF4-FFF2-40B4-BE49-F238E27FC236}">
                  <a16:creationId xmlns:a16="http://schemas.microsoft.com/office/drawing/2014/main" id="{2F06BA5C-9689-DD44-38C2-D7895C3D299A}"/>
                </a:ext>
              </a:extLst>
            </p:cNvPr>
            <p:cNvSpPr txBox="1"/>
            <p:nvPr/>
          </p:nvSpPr>
          <p:spPr>
            <a:xfrm>
              <a:off x="5736302" y="2880036"/>
              <a:ext cx="2300778" cy="830997"/>
            </a:xfrm>
            <a:prstGeom prst="rect">
              <a:avLst/>
            </a:prstGeom>
            <a:noFill/>
          </p:spPr>
          <p:txBody>
            <a:bodyPr wrap="square" rtlCol="0">
              <a:spAutoFit/>
            </a:bodyPr>
            <a:lstStyle/>
            <a:p>
              <a:r>
                <a:rPr lang="en-US" sz="4800" b="1">
                  <a:ln w="0"/>
                  <a:solidFill>
                    <a:srgbClr val="002060"/>
                  </a:solidFill>
                  <a:effectLst>
                    <a:outerShdw blurRad="38100" dist="25400" dir="5400000" algn="ctr" rotWithShape="0">
                      <a:srgbClr val="6E747A">
                        <a:alpha val="43000"/>
                      </a:srgbClr>
                    </a:outerShdw>
                  </a:effectLst>
                  <a:latin typeface="+mj-lt"/>
                </a:rPr>
                <a:t>Tai nghe</a:t>
              </a:r>
            </a:p>
          </p:txBody>
        </p:sp>
        <p:pic>
          <p:nvPicPr>
            <p:cNvPr id="48" name="Picture 47">
              <a:extLst>
                <a:ext uri="{FF2B5EF4-FFF2-40B4-BE49-F238E27FC236}">
                  <a16:creationId xmlns:a16="http://schemas.microsoft.com/office/drawing/2014/main" id="{DD7A32DA-AF21-784E-BD0F-B5965D031C0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487" b="94385" l="9367" r="95696">
                          <a14:foregroundMark x1="63797" y1="7487" x2="63797" y2="7487"/>
                          <a14:foregroundMark x1="95949" y1="38770" x2="95949" y2="38770"/>
                          <a14:foregroundMark x1="54177" y1="94385" x2="54177" y2="94385"/>
                          <a14:foregroundMark x1="36203" y1="54011" x2="36203" y2="54011"/>
                          <a14:foregroundMark x1="28101" y1="52139" x2="28101" y2="52139"/>
                          <a14:foregroundMark x1="19494" y1="55882" x2="19494" y2="55882"/>
                        </a14:backgroundRemoval>
                      </a14:imgEffect>
                    </a14:imgLayer>
                  </a14:imgProps>
                </a:ext>
              </a:extLst>
            </a:blip>
            <a:stretch>
              <a:fillRect/>
            </a:stretch>
          </p:blipFill>
          <p:spPr>
            <a:xfrm>
              <a:off x="5006569" y="2258732"/>
              <a:ext cx="1052414" cy="996463"/>
            </a:xfrm>
            <a:prstGeom prst="rect">
              <a:avLst/>
            </a:prstGeom>
          </p:spPr>
        </p:pic>
      </p:grpSp>
      <p:grpSp>
        <p:nvGrpSpPr>
          <p:cNvPr id="51" name="Group 50">
            <a:extLst>
              <a:ext uri="{FF2B5EF4-FFF2-40B4-BE49-F238E27FC236}">
                <a16:creationId xmlns:a16="http://schemas.microsoft.com/office/drawing/2014/main" id="{65B60BCA-6829-9747-3DE4-C293F42B9C44}"/>
              </a:ext>
            </a:extLst>
          </p:cNvPr>
          <p:cNvGrpSpPr/>
          <p:nvPr/>
        </p:nvGrpSpPr>
        <p:grpSpPr>
          <a:xfrm>
            <a:off x="6871861" y="3239439"/>
            <a:ext cx="3281287" cy="1443735"/>
            <a:chOff x="8958284" y="2317194"/>
            <a:chExt cx="3281287" cy="1443735"/>
          </a:xfrm>
        </p:grpSpPr>
        <p:sp>
          <p:nvSpPr>
            <p:cNvPr id="42" name="Rectangle: Rounded Corners 41">
              <a:extLst>
                <a:ext uri="{FF2B5EF4-FFF2-40B4-BE49-F238E27FC236}">
                  <a16:creationId xmlns:a16="http://schemas.microsoft.com/office/drawing/2014/main" id="{D7F91695-3144-B12A-B6BF-580A0E3942D2}"/>
                </a:ext>
              </a:extLst>
            </p:cNvPr>
            <p:cNvSpPr/>
            <p:nvPr/>
          </p:nvSpPr>
          <p:spPr>
            <a:xfrm>
              <a:off x="9588057" y="2764467"/>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3" name="TextBox 42">
              <a:extLst>
                <a:ext uri="{FF2B5EF4-FFF2-40B4-BE49-F238E27FC236}">
                  <a16:creationId xmlns:a16="http://schemas.microsoft.com/office/drawing/2014/main" id="{BAADA1BB-D75D-B009-F589-95DD776A4AEF}"/>
                </a:ext>
              </a:extLst>
            </p:cNvPr>
            <p:cNvSpPr txBox="1"/>
            <p:nvPr/>
          </p:nvSpPr>
          <p:spPr>
            <a:xfrm>
              <a:off x="9938793" y="2880036"/>
              <a:ext cx="2300778" cy="830997"/>
            </a:xfrm>
            <a:prstGeom prst="rect">
              <a:avLst/>
            </a:prstGeom>
            <a:noFill/>
          </p:spPr>
          <p:txBody>
            <a:bodyPr wrap="square" rtlCol="0">
              <a:spAutoFit/>
            </a:bodyPr>
            <a:lstStyle/>
            <a:p>
              <a:r>
                <a:rPr lang="en-US" sz="4800" b="1">
                  <a:ln w="0"/>
                  <a:solidFill>
                    <a:srgbClr val="002060"/>
                  </a:solidFill>
                  <a:effectLst>
                    <a:outerShdw blurRad="38100" dist="25400" dir="5400000" algn="ctr" rotWithShape="0">
                      <a:srgbClr val="6E747A">
                        <a:alpha val="43000"/>
                      </a:srgbClr>
                    </a:outerShdw>
                  </a:effectLst>
                  <a:latin typeface="+mj-lt"/>
                </a:rPr>
                <a:t>Tay dò</a:t>
              </a:r>
            </a:p>
          </p:txBody>
        </p:sp>
        <p:pic>
          <p:nvPicPr>
            <p:cNvPr id="50" name="Picture 49">
              <a:extLst>
                <a:ext uri="{FF2B5EF4-FFF2-40B4-BE49-F238E27FC236}">
                  <a16:creationId xmlns:a16="http://schemas.microsoft.com/office/drawing/2014/main" id="{63EF6D5D-B1F4-580D-1959-BD00E7FB271C}"/>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762" b="95536" l="7990" r="89691">
                          <a14:foregroundMark x1="20876" y1="7143" x2="49742" y2="60714"/>
                          <a14:foregroundMark x1="49742" y1="60714" x2="49742" y2="61012"/>
                          <a14:foregroundMark x1="42268" y1="14583" x2="78866" y2="73214"/>
                          <a14:foregroundMark x1="61340" y1="7143" x2="73711" y2="51190"/>
                          <a14:foregroundMark x1="17268" y1="4762" x2="76804" y2="7440"/>
                          <a14:foregroundMark x1="8763" y1="19345" x2="7990" y2="33631"/>
                          <a14:foregroundMark x1="70361" y1="93155" x2="70361" y2="93155"/>
                          <a14:foregroundMark x1="65979" y1="92262" x2="65979" y2="95536"/>
                          <a14:backgroundMark x1="46134" y1="84821" x2="51289" y2="88095"/>
                        </a14:backgroundRemoval>
                      </a14:imgEffect>
                    </a14:imgLayer>
                  </a14:imgProps>
                </a:ext>
              </a:extLst>
            </a:blip>
            <a:stretch>
              <a:fillRect/>
            </a:stretch>
          </p:blipFill>
          <p:spPr>
            <a:xfrm>
              <a:off x="8958284" y="2317194"/>
              <a:ext cx="1223131" cy="1059206"/>
            </a:xfrm>
            <a:prstGeom prst="rect">
              <a:avLst/>
            </a:prstGeom>
          </p:spPr>
        </p:pic>
      </p:grpSp>
      <p:pic>
        <p:nvPicPr>
          <p:cNvPr id="2" name="Picture 1">
            <a:extLst>
              <a:ext uri="{FF2B5EF4-FFF2-40B4-BE49-F238E27FC236}">
                <a16:creationId xmlns:a16="http://schemas.microsoft.com/office/drawing/2014/main" id="{A7DE891A-324D-7CF1-503A-E76081938097}"/>
              </a:ext>
            </a:extLst>
          </p:cNvPr>
          <p:cNvPicPr>
            <a:picLocks noChangeAspect="1"/>
          </p:cNvPicPr>
          <p:nvPr/>
        </p:nvPicPr>
        <p:blipFill>
          <a:blip r:embed="rId15"/>
          <a:stretch>
            <a:fillRect/>
          </a:stretch>
        </p:blipFill>
        <p:spPr>
          <a:xfrm>
            <a:off x="5836136" y="296088"/>
            <a:ext cx="4322439" cy="1780186"/>
          </a:xfrm>
          <a:prstGeom prst="rect">
            <a:avLst/>
          </a:prstGeom>
        </p:spPr>
      </p:pic>
      <p:pic>
        <p:nvPicPr>
          <p:cNvPr id="4" name="Picture 4" descr="3D animation, mother, short hair, glasses, blue checkered shirt, gray pants, sandals, backpack">
            <a:extLst>
              <a:ext uri="{FF2B5EF4-FFF2-40B4-BE49-F238E27FC236}">
                <a16:creationId xmlns:a16="http://schemas.microsoft.com/office/drawing/2014/main" id="{31CA1379-9197-3C36-2E9E-AD969D2FDF1A}"/>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53526" y="1843314"/>
            <a:ext cx="5014686" cy="5014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678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0000" fill="hold" nodeType="withEffect">
                                  <p:stCondLst>
                                    <p:cond delay="50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750" fill="hold"/>
                                        <p:tgtEl>
                                          <p:spTgt spid="44"/>
                                        </p:tgtEl>
                                        <p:attrNameLst>
                                          <p:attrName>ppt_x</p:attrName>
                                        </p:attrNameLst>
                                      </p:cBhvr>
                                      <p:tavLst>
                                        <p:tav tm="0">
                                          <p:val>
                                            <p:strVal val="#ppt_x"/>
                                          </p:val>
                                        </p:tav>
                                        <p:tav tm="100000">
                                          <p:val>
                                            <p:strVal val="#ppt_x"/>
                                          </p:val>
                                        </p:tav>
                                      </p:tavLst>
                                    </p:anim>
                                    <p:anim calcmode="lin" valueType="num">
                                      <p:cBhvr additive="base">
                                        <p:cTn id="8" dur="750" fill="hold"/>
                                        <p:tgtEl>
                                          <p:spTgt spid="4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9" presetID="2" presetClass="entr" presetSubtype="4" decel="30000" fill="hold" nodeType="withEffect">
                                  <p:stCondLst>
                                    <p:cond delay="125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750" fill="hold"/>
                                        <p:tgtEl>
                                          <p:spTgt spid="52"/>
                                        </p:tgtEl>
                                        <p:attrNameLst>
                                          <p:attrName>ppt_x</p:attrName>
                                        </p:attrNameLst>
                                      </p:cBhvr>
                                      <p:tavLst>
                                        <p:tav tm="0">
                                          <p:val>
                                            <p:strVal val="#ppt_x"/>
                                          </p:val>
                                        </p:tav>
                                        <p:tav tm="100000">
                                          <p:val>
                                            <p:strVal val="#ppt_x"/>
                                          </p:val>
                                        </p:tav>
                                      </p:tavLst>
                                    </p:anim>
                                    <p:anim calcmode="lin" valueType="num">
                                      <p:cBhvr additive="base">
                                        <p:cTn id="12" dur="75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par>
                                <p:cTn id="13" presetID="2" presetClass="entr" presetSubtype="4" decel="30000" fill="hold" nodeType="withEffect">
                                  <p:stCondLst>
                                    <p:cond delay="200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750" fill="hold"/>
                                        <p:tgtEl>
                                          <p:spTgt spid="51"/>
                                        </p:tgtEl>
                                        <p:attrNameLst>
                                          <p:attrName>ppt_x</p:attrName>
                                        </p:attrNameLst>
                                      </p:cBhvr>
                                      <p:tavLst>
                                        <p:tav tm="0">
                                          <p:val>
                                            <p:strVal val="#ppt_x"/>
                                          </p:val>
                                        </p:tav>
                                        <p:tav tm="100000">
                                          <p:val>
                                            <p:strVal val="#ppt_x"/>
                                          </p:val>
                                        </p:tav>
                                      </p:tavLst>
                                    </p:anim>
                                    <p:anim calcmode="lin" valueType="num">
                                      <p:cBhvr additive="base">
                                        <p:cTn id="16" dur="750" fill="hold"/>
                                        <p:tgtEl>
                                          <p:spTgt spid="5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0FB9838-FA85-32ED-FE35-3D978DC6C558}"/>
              </a:ext>
            </a:extLst>
          </p:cNvPr>
          <p:cNvSpPr txBox="1"/>
          <p:nvPr/>
        </p:nvSpPr>
        <p:spPr>
          <a:xfrm>
            <a:off x="3332136" y="480447"/>
            <a:ext cx="3859078" cy="418455"/>
          </a:xfrm>
          <a:prstGeom prst="rect">
            <a:avLst/>
          </a:prstGeom>
          <a:noFill/>
        </p:spPr>
        <p:txBody>
          <a:bodyPr wrap="square" rtlCol="0">
            <a:spAutoFit/>
          </a:bodyPr>
          <a:lstStyle/>
          <a:p>
            <a:endParaRPr lang="en-US"/>
          </a:p>
        </p:txBody>
      </p:sp>
      <p:pic>
        <p:nvPicPr>
          <p:cNvPr id="6" name="Picture 5">
            <a:extLst>
              <a:ext uri="{FF2B5EF4-FFF2-40B4-BE49-F238E27FC236}">
                <a16:creationId xmlns:a16="http://schemas.microsoft.com/office/drawing/2014/main" id="{F85A9324-AC29-0B9B-0B90-58242EEA7F5A}"/>
              </a:ext>
            </a:extLst>
          </p:cNvPr>
          <p:cNvPicPr>
            <a:picLocks noChangeAspect="1"/>
          </p:cNvPicPr>
          <p:nvPr/>
        </p:nvPicPr>
        <p:blipFill>
          <a:blip r:embed="rId3"/>
          <a:stretch>
            <a:fillRect/>
          </a:stretch>
        </p:blipFill>
        <p:spPr>
          <a:xfrm>
            <a:off x="3521937" y="222897"/>
            <a:ext cx="5627096" cy="969348"/>
          </a:xfrm>
          <a:prstGeom prst="rect">
            <a:avLst/>
          </a:prstGeom>
        </p:spPr>
      </p:pic>
      <p:sp>
        <p:nvSpPr>
          <p:cNvPr id="7" name="TextBox 6">
            <a:extLst>
              <a:ext uri="{FF2B5EF4-FFF2-40B4-BE49-F238E27FC236}">
                <a16:creationId xmlns:a16="http://schemas.microsoft.com/office/drawing/2014/main" id="{9D406559-BDEF-5D97-DAF5-72CA07B5BCDF}"/>
              </a:ext>
            </a:extLst>
          </p:cNvPr>
          <p:cNvSpPr txBox="1"/>
          <p:nvPr/>
        </p:nvSpPr>
        <p:spPr>
          <a:xfrm>
            <a:off x="446314" y="1175657"/>
            <a:ext cx="5856514"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Về đây nghe đất thở</a:t>
            </a:r>
          </a:p>
          <a:p>
            <a:pPr algn="just"/>
            <a:r>
              <a:rPr lang="vi-VN" sz="2800" b="0" i="0" dirty="0">
                <a:solidFill>
                  <a:srgbClr val="000000"/>
                </a:solidFill>
                <a:effectLst/>
                <a:latin typeface="Cambria" panose="02040503050406030204" pitchFamily="18" charset="0"/>
                <a:ea typeface="Cambria" panose="02040503050406030204" pitchFamily="18" charset="0"/>
              </a:rPr>
              <a:t>Phập phồng trước bình minh</a:t>
            </a:r>
          </a:p>
          <a:p>
            <a:pPr algn="just"/>
            <a:r>
              <a:rPr lang="vi-VN" sz="2800" b="0" i="0" dirty="0">
                <a:solidFill>
                  <a:srgbClr val="000000"/>
                </a:solidFill>
                <a:effectLst/>
                <a:latin typeface="Cambria" panose="02040503050406030204" pitchFamily="18" charset="0"/>
                <a:ea typeface="Cambria" panose="02040503050406030204" pitchFamily="18" charset="0"/>
              </a:rPr>
              <a:t>Về đây trông đước chạy</a:t>
            </a:r>
          </a:p>
          <a:p>
            <a:pPr algn="just"/>
            <a:r>
              <a:rPr lang="vi-VN" sz="2800" b="0" i="0" dirty="0">
                <a:solidFill>
                  <a:srgbClr val="000000"/>
                </a:solidFill>
                <a:effectLst/>
                <a:latin typeface="Cambria" panose="02040503050406030204" pitchFamily="18" charset="0"/>
                <a:ea typeface="Cambria" panose="02040503050406030204" pitchFamily="18" charset="0"/>
              </a:rPr>
              <a:t>Những bước chân ngập sình.</a:t>
            </a:r>
          </a:p>
        </p:txBody>
      </p:sp>
      <p:sp>
        <p:nvSpPr>
          <p:cNvPr id="8" name="TextBox 7">
            <a:extLst>
              <a:ext uri="{FF2B5EF4-FFF2-40B4-BE49-F238E27FC236}">
                <a16:creationId xmlns:a16="http://schemas.microsoft.com/office/drawing/2014/main" id="{E514EABA-8C45-C7D5-1455-B29596B70711}"/>
              </a:ext>
            </a:extLst>
          </p:cNvPr>
          <p:cNvSpPr txBox="1"/>
          <p:nvPr/>
        </p:nvSpPr>
        <p:spPr>
          <a:xfrm>
            <a:off x="500741" y="3102428"/>
            <a:ext cx="5649685" cy="1815882"/>
          </a:xfrm>
          <a:prstGeom prst="rect">
            <a:avLst/>
          </a:prstGeom>
          <a:noFill/>
        </p:spPr>
        <p:txBody>
          <a:bodyPr wrap="square" rtlCol="0">
            <a:spAutoFit/>
          </a:bodyPr>
          <a:lstStyle/>
          <a:p>
            <a:pPr algn="just"/>
            <a:r>
              <a:rPr lang="en-US" sz="2800" b="0" i="0" dirty="0" err="1">
                <a:solidFill>
                  <a:srgbClr val="000000"/>
                </a:solidFill>
                <a:effectLst/>
                <a:latin typeface="Cambria" panose="02040503050406030204" pitchFamily="18" charset="0"/>
                <a:ea typeface="Cambria" panose="02040503050406030204" pitchFamily="18" charset="0"/>
              </a:rPr>
              <a:t>Gặp</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ngọn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gió</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châu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thổ</a:t>
            </a:r>
            <a:endParaRPr lang="en-US" sz="2800" b="0" i="0" dirty="0">
              <a:solidFill>
                <a:srgbClr val="000000"/>
              </a:solidFill>
              <a:effectLst/>
              <a:latin typeface="Cambria" panose="02040503050406030204" pitchFamily="18" charset="0"/>
              <a:ea typeface="Cambria" panose="02040503050406030204" pitchFamily="18" charset="0"/>
            </a:endParaRPr>
          </a:p>
          <a:p>
            <a:pPr algn="just"/>
            <a:r>
              <a:rPr lang="en-US" sz="2800" b="0" i="0" dirty="0" err="1">
                <a:solidFill>
                  <a:srgbClr val="000000"/>
                </a:solidFill>
                <a:effectLst/>
                <a:latin typeface="Cambria" panose="02040503050406030204" pitchFamily="18" charset="0"/>
                <a:ea typeface="Cambria" panose="02040503050406030204" pitchFamily="18" charset="0"/>
              </a:rPr>
              <a:t>Đang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mở</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hội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trên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đồng</a:t>
            </a:r>
            <a:endParaRPr lang="en-US" sz="2800" b="0" i="0" dirty="0">
              <a:solidFill>
                <a:srgbClr val="000000"/>
              </a:solidFill>
              <a:effectLst/>
              <a:latin typeface="Cambria" panose="02040503050406030204" pitchFamily="18" charset="0"/>
              <a:ea typeface="Cambria" panose="02040503050406030204" pitchFamily="18" charset="0"/>
            </a:endParaRPr>
          </a:p>
          <a:p>
            <a:pPr algn="just"/>
            <a:r>
              <a:rPr lang="en-US" sz="2800" b="0" i="0" dirty="0">
                <a:solidFill>
                  <a:srgbClr val="000000"/>
                </a:solidFill>
                <a:effectLst/>
                <a:latin typeface="Cambria" panose="02040503050406030204" pitchFamily="18" charset="0"/>
                <a:ea typeface="Cambria" panose="02040503050406030204" pitchFamily="18" charset="0"/>
              </a:rPr>
              <a:t>Ca </a:t>
            </a:r>
            <a:r>
              <a:rPr lang="en-US" sz="2800" b="0" i="0" dirty="0" err="1">
                <a:solidFill>
                  <a:srgbClr val="000000"/>
                </a:solidFill>
                <a:effectLst/>
                <a:latin typeface="Cambria" panose="02040503050406030204" pitchFamily="18" charset="0"/>
                <a:ea typeface="Cambria" panose="02040503050406030204" pitchFamily="18" charset="0"/>
              </a:rPr>
              <a:t>bài</a:t>
            </a:r>
            <a:r>
              <a:rPr lang="en-US" sz="2800" b="0" i="0" dirty="0">
                <a:solidFill>
                  <a:srgbClr val="000000"/>
                </a:solidFill>
                <a:effectLst/>
                <a:latin typeface="Cambria" panose="02040503050406030204" pitchFamily="18" charset="0"/>
                <a:ea typeface="Cambria" panose="02040503050406030204" pitchFamily="18" charset="0"/>
              </a:rPr>
              <a:t> ca </a:t>
            </a:r>
            <a:r>
              <a:rPr lang="en-US" sz="2800" b="0" i="0" dirty="0" err="1">
                <a:solidFill>
                  <a:srgbClr val="000000"/>
                </a:solidFill>
                <a:effectLst/>
                <a:latin typeface="Cambria" panose="02040503050406030204" pitchFamily="18" charset="0"/>
                <a:ea typeface="Cambria" panose="02040503050406030204" pitchFamily="18" charset="0"/>
              </a:rPr>
              <a:t>mở</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cõi</a:t>
            </a:r>
            <a:endParaRPr lang="en-US" sz="2800" b="0" i="0" dirty="0">
              <a:solidFill>
                <a:srgbClr val="000000"/>
              </a:solidFill>
              <a:effectLst/>
              <a:latin typeface="Cambria" panose="02040503050406030204" pitchFamily="18" charset="0"/>
              <a:ea typeface="Cambria" panose="02040503050406030204" pitchFamily="18" charset="0"/>
            </a:endParaRPr>
          </a:p>
          <a:p>
            <a:pPr algn="just"/>
            <a:r>
              <a:rPr lang="en-US" sz="2800" b="0" i="0" dirty="0" err="1">
                <a:solidFill>
                  <a:srgbClr val="000000"/>
                </a:solidFill>
                <a:effectLst/>
                <a:latin typeface="Cambria" panose="02040503050406030204" pitchFamily="18" charset="0"/>
                <a:ea typeface="Cambria" panose="02040503050406030204" pitchFamily="18" charset="0"/>
              </a:rPr>
              <a:t>Của</a:t>
            </a:r>
            <a:r>
              <a:rPr lang="en-US" sz="2800" b="0" i="0" dirty="0">
                <a:solidFill>
                  <a:srgbClr val="000000"/>
                </a:solidFill>
                <a:effectLst/>
                <a:latin typeface="Cambria" panose="02040503050406030204" pitchFamily="18" charset="0"/>
                <a:ea typeface="Cambria" panose="02040503050406030204" pitchFamily="18" charset="0"/>
              </a:rPr>
              <a:t> bao </a:t>
            </a:r>
            <a:r>
              <a:rPr lang="en-US" sz="2800" b="0" i="0" dirty="0" err="1">
                <a:solidFill>
                  <a:srgbClr val="000000"/>
                </a:solidFill>
                <a:effectLst/>
                <a:latin typeface="Cambria" panose="02040503050406030204" pitchFamily="18" charset="0"/>
                <a:ea typeface="Cambria" panose="02040503050406030204" pitchFamily="18" charset="0"/>
              </a:rPr>
              <a:t>đời</a:t>
            </a:r>
            <a:r>
              <a:rPr lang="en-US" sz="2800" b="0" i="0" dirty="0">
                <a:solidFill>
                  <a:srgbClr val="000000"/>
                </a:solidFill>
                <a:effectLst/>
                <a:latin typeface="Cambria" panose="02040503050406030204" pitchFamily="18" charset="0"/>
                <a:ea typeface="Cambria" panose="02040503050406030204" pitchFamily="18" charset="0"/>
              </a:rPr>
              <a:t> cha </a:t>
            </a:r>
            <a:r>
              <a:rPr lang="en-US" sz="2800" b="0" i="0" dirty="0" err="1">
                <a:solidFill>
                  <a:srgbClr val="000000"/>
                </a:solidFill>
                <a:effectLst/>
                <a:latin typeface="Cambria" panose="02040503050406030204" pitchFamily="18" charset="0"/>
                <a:ea typeface="Cambria" panose="02040503050406030204" pitchFamily="18" charset="0"/>
              </a:rPr>
              <a:t>ông</a:t>
            </a:r>
            <a:r>
              <a:rPr lang="en-US" sz="2800" b="0" i="0" dirty="0">
                <a:solidFill>
                  <a:srgbClr val="000000"/>
                </a:solidFill>
                <a:effectLst/>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20FCC47D-C3E2-C1F4-735A-CAF1D8E1501F}"/>
              </a:ext>
            </a:extLst>
          </p:cNvPr>
          <p:cNvSpPr txBox="1"/>
          <p:nvPr/>
        </p:nvSpPr>
        <p:spPr>
          <a:xfrm>
            <a:off x="457199" y="4965918"/>
            <a:ext cx="5649685"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Ngút ngàn rừng mắm, đước</a:t>
            </a:r>
          </a:p>
          <a:p>
            <a:pPr algn="just"/>
            <a:r>
              <a:rPr lang="vi-VN" sz="2800" b="0" i="0" dirty="0">
                <a:solidFill>
                  <a:srgbClr val="000000"/>
                </a:solidFill>
                <a:effectLst/>
                <a:latin typeface="Cambria" panose="02040503050406030204" pitchFamily="18" charset="0"/>
                <a:ea typeface="Cambria" panose="02040503050406030204" pitchFamily="18" charset="0"/>
              </a:rPr>
              <a:t>Xanh đến tận vô cùng</a:t>
            </a:r>
          </a:p>
          <a:p>
            <a:pPr algn="just"/>
            <a:r>
              <a:rPr lang="vi-VN" sz="2800" b="0" i="0" dirty="0">
                <a:solidFill>
                  <a:srgbClr val="000000"/>
                </a:solidFill>
                <a:effectLst/>
                <a:latin typeface="Cambria" panose="02040503050406030204" pitchFamily="18" charset="0"/>
                <a:ea typeface="Cambria" panose="02040503050406030204" pitchFamily="18" charset="0"/>
              </a:rPr>
              <a:t>Phù sa như dòng sữa</a:t>
            </a:r>
          </a:p>
          <a:p>
            <a:pPr algn="just"/>
            <a:r>
              <a:rPr lang="vi-VN" sz="2800" b="0" i="0" dirty="0">
                <a:solidFill>
                  <a:srgbClr val="000000"/>
                </a:solidFill>
                <a:effectLst/>
                <a:latin typeface="Cambria" panose="02040503050406030204" pitchFamily="18" charset="0"/>
                <a:ea typeface="Cambria" panose="02040503050406030204" pitchFamily="18" charset="0"/>
              </a:rPr>
              <a:t>Nuôi đất rừng Năm Căn.</a:t>
            </a:r>
          </a:p>
        </p:txBody>
      </p:sp>
      <p:sp>
        <p:nvSpPr>
          <p:cNvPr id="10" name="TextBox 9">
            <a:extLst>
              <a:ext uri="{FF2B5EF4-FFF2-40B4-BE49-F238E27FC236}">
                <a16:creationId xmlns:a16="http://schemas.microsoft.com/office/drawing/2014/main" id="{F6562039-F355-7EF4-58B4-28C7E84680B9}"/>
              </a:ext>
            </a:extLst>
          </p:cNvPr>
          <p:cNvSpPr txBox="1"/>
          <p:nvPr/>
        </p:nvSpPr>
        <p:spPr>
          <a:xfrm>
            <a:off x="6651172" y="823001"/>
            <a:ext cx="5649685"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Rễ mắm thì ăn lên</a:t>
            </a:r>
          </a:p>
          <a:p>
            <a:pPr algn="just"/>
            <a:r>
              <a:rPr lang="vi-VN" sz="2800" b="0" i="0" dirty="0">
                <a:solidFill>
                  <a:srgbClr val="000000"/>
                </a:solidFill>
                <a:effectLst/>
                <a:latin typeface="Cambria" panose="02040503050406030204" pitchFamily="18" charset="0"/>
                <a:ea typeface="Cambria" panose="02040503050406030204" pitchFamily="18" charset="0"/>
              </a:rPr>
              <a:t>Rễ đước thì cắm xuống</a:t>
            </a:r>
          </a:p>
          <a:p>
            <a:pPr algn="just"/>
            <a:r>
              <a:rPr lang="vi-VN" sz="2800" b="0" i="0" dirty="0">
                <a:solidFill>
                  <a:srgbClr val="000000"/>
                </a:solidFill>
                <a:effectLst/>
                <a:latin typeface="Cambria" panose="02040503050406030204" pitchFamily="18" charset="0"/>
                <a:ea typeface="Cambria" panose="02040503050406030204" pitchFamily="18" charset="0"/>
              </a:rPr>
              <a:t>Bền bỉ suốt ngày đêm</a:t>
            </a:r>
          </a:p>
          <a:p>
            <a:pPr algn="just"/>
            <a:r>
              <a:rPr lang="vi-VN" sz="2800" b="0" i="0" dirty="0">
                <a:solidFill>
                  <a:srgbClr val="000000"/>
                </a:solidFill>
                <a:effectLst/>
                <a:latin typeface="Cambria" panose="02040503050406030204" pitchFamily="18" charset="0"/>
                <a:ea typeface="Cambria" panose="02040503050406030204" pitchFamily="18" charset="0"/>
              </a:rPr>
              <a:t>Trong tình yêu của đất.</a:t>
            </a:r>
          </a:p>
        </p:txBody>
      </p:sp>
      <p:sp>
        <p:nvSpPr>
          <p:cNvPr id="11" name="TextBox 10">
            <a:extLst>
              <a:ext uri="{FF2B5EF4-FFF2-40B4-BE49-F238E27FC236}">
                <a16:creationId xmlns:a16="http://schemas.microsoft.com/office/drawing/2014/main" id="{1819BC96-D821-ED0F-2132-A5FD2D929739}"/>
              </a:ext>
            </a:extLst>
          </p:cNvPr>
          <p:cNvSpPr txBox="1"/>
          <p:nvPr/>
        </p:nvSpPr>
        <p:spPr>
          <a:xfrm>
            <a:off x="6662058" y="2728001"/>
            <a:ext cx="5649685"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Nơi đây biển gặp rừng</a:t>
            </a:r>
          </a:p>
          <a:p>
            <a:pPr algn="just"/>
            <a:r>
              <a:rPr lang="vi-VN" sz="2800" b="0" i="0" dirty="0">
                <a:solidFill>
                  <a:srgbClr val="000000"/>
                </a:solidFill>
                <a:effectLst/>
                <a:latin typeface="Cambria" panose="02040503050406030204" pitchFamily="18" charset="0"/>
                <a:ea typeface="Cambria" panose="02040503050406030204" pitchFamily="18" charset="0"/>
              </a:rPr>
              <a:t>Đất và trời gắn lại</a:t>
            </a:r>
          </a:p>
          <a:p>
            <a:pPr algn="just"/>
            <a:r>
              <a:rPr lang="vi-VN" sz="2800" b="0" i="0" dirty="0">
                <a:solidFill>
                  <a:srgbClr val="000000"/>
                </a:solidFill>
                <a:effectLst/>
                <a:latin typeface="Cambria" panose="02040503050406030204" pitchFamily="18" charset="0"/>
                <a:ea typeface="Cambria" panose="02040503050406030204" pitchFamily="18" charset="0"/>
              </a:rPr>
              <a:t>Cho bãi bồi vươn xa</a:t>
            </a:r>
          </a:p>
          <a:p>
            <a:pPr algn="just"/>
            <a:r>
              <a:rPr lang="vi-VN" sz="2800" b="0" i="0" dirty="0">
                <a:solidFill>
                  <a:srgbClr val="000000"/>
                </a:solidFill>
                <a:effectLst/>
                <a:latin typeface="Cambria" panose="02040503050406030204" pitchFamily="18" charset="0"/>
                <a:ea typeface="Cambria" panose="02040503050406030204" pitchFamily="18" charset="0"/>
              </a:rPr>
              <a:t>Đất nước mình lớn mãi.</a:t>
            </a:r>
          </a:p>
        </p:txBody>
      </p:sp>
      <p:sp>
        <p:nvSpPr>
          <p:cNvPr id="12" name="TextBox 11">
            <a:extLst>
              <a:ext uri="{FF2B5EF4-FFF2-40B4-BE49-F238E27FC236}">
                <a16:creationId xmlns:a16="http://schemas.microsoft.com/office/drawing/2014/main" id="{0B71EEF9-07EF-1184-E947-622161666A15}"/>
              </a:ext>
            </a:extLst>
          </p:cNvPr>
          <p:cNvSpPr txBox="1"/>
          <p:nvPr/>
        </p:nvSpPr>
        <p:spPr>
          <a:xfrm>
            <a:off x="6694715" y="4611231"/>
            <a:ext cx="5649685" cy="2246769"/>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Lần đầu về Đất Mũi</a:t>
            </a:r>
          </a:p>
          <a:p>
            <a:pPr algn="just"/>
            <a:r>
              <a:rPr lang="vi-VN" sz="2800" b="0" i="0" dirty="0">
                <a:solidFill>
                  <a:srgbClr val="000000"/>
                </a:solidFill>
                <a:effectLst/>
                <a:latin typeface="Cambria" panose="02040503050406030204" pitchFamily="18" charset="0"/>
                <a:ea typeface="Cambria" panose="02040503050406030204" pitchFamily="18" charset="0"/>
              </a:rPr>
              <a:t>Như về với nhà mình</a:t>
            </a:r>
          </a:p>
          <a:p>
            <a:pPr algn="just"/>
            <a:r>
              <a:rPr lang="vi-VN" sz="2800" b="0" i="0" dirty="0">
                <a:solidFill>
                  <a:srgbClr val="000000"/>
                </a:solidFill>
                <a:effectLst/>
                <a:latin typeface="Cambria" panose="02040503050406030204" pitchFamily="18" charset="0"/>
                <a:ea typeface="Cambria" panose="02040503050406030204" pitchFamily="18" charset="0"/>
              </a:rPr>
              <a:t>Nơi địa đầu Tổ quốc</a:t>
            </a:r>
          </a:p>
          <a:p>
            <a:pPr algn="just"/>
            <a:r>
              <a:rPr lang="vi-VN" sz="2800" b="0" i="0" dirty="0">
                <a:solidFill>
                  <a:srgbClr val="000000"/>
                </a:solidFill>
                <a:effectLst/>
                <a:latin typeface="Cambria" panose="02040503050406030204" pitchFamily="18" charset="0"/>
                <a:ea typeface="Cambria" panose="02040503050406030204" pitchFamily="18" charset="0"/>
              </a:rPr>
              <a:t>Rạng ngời ánh bình minh!</a:t>
            </a:r>
            <a:endParaRPr lang="en-US" sz="2800" b="0" i="0" dirty="0">
              <a:solidFill>
                <a:srgbClr val="000000"/>
              </a:solidFill>
              <a:effectLst/>
              <a:latin typeface="Cambria" panose="02040503050406030204" pitchFamily="18" charset="0"/>
              <a:ea typeface="Cambria" panose="02040503050406030204" pitchFamily="18" charset="0"/>
            </a:endParaRPr>
          </a:p>
          <a:p>
            <a:pPr algn="r"/>
            <a:r>
              <a:rPr lang="en-US" sz="2800" dirty="0">
                <a:solidFill>
                  <a:srgbClr val="000000"/>
                </a:solidFill>
                <a:latin typeface="Cambria" panose="02040503050406030204" pitchFamily="18" charset="0"/>
                <a:ea typeface="Cambria" panose="02040503050406030204" pitchFamily="18" charset="0"/>
              </a:rPr>
              <a:t>(Hoài Anh)</a:t>
            </a:r>
            <a:endParaRPr lang="vi-VN" sz="28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2497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75771"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Rounded Corners 18">
            <a:extLst>
              <a:ext uri="{FF2B5EF4-FFF2-40B4-BE49-F238E27FC236}">
                <a16:creationId xmlns:a16="http://schemas.microsoft.com/office/drawing/2014/main" id="{EED54F82-5340-58DC-D824-025227E797D7}"/>
              </a:ext>
            </a:extLst>
          </p:cNvPr>
          <p:cNvSpPr/>
          <p:nvPr/>
        </p:nvSpPr>
        <p:spPr>
          <a:xfrm>
            <a:off x="1896277" y="2482006"/>
            <a:ext cx="2077009"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2A203B80-4A2D-2FC4-B0FE-DC3109141303}"/>
              </a:ext>
            </a:extLst>
          </p:cNvPr>
          <p:cNvSpPr txBox="1"/>
          <p:nvPr/>
        </p:nvSpPr>
        <p:spPr>
          <a:xfrm>
            <a:off x="2266169" y="2400505"/>
            <a:ext cx="1402317" cy="923330"/>
          </a:xfrm>
          <a:prstGeom prst="rect">
            <a:avLst/>
          </a:prstGeom>
          <a:noFill/>
        </p:spPr>
        <p:txBody>
          <a:bodyPr wrap="square" rtlCol="0">
            <a:spAutoFit/>
          </a:bodyPr>
          <a:lstStyle/>
          <a:p>
            <a:pPr lvl="0"/>
            <a:r>
              <a:rPr lang="en-US" sz="5400" b="1" dirty="0" err="1">
                <a:solidFill>
                  <a:prstClr val="black"/>
                </a:solidFill>
              </a:rPr>
              <a:t>sình</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Rounded Corners 1">
            <a:extLst>
              <a:ext uri="{FF2B5EF4-FFF2-40B4-BE49-F238E27FC236}">
                <a16:creationId xmlns:a16="http://schemas.microsoft.com/office/drawing/2014/main" id="{1AE9C403-6830-3CCA-2C8C-1B63F802B7FB}"/>
              </a:ext>
            </a:extLst>
          </p:cNvPr>
          <p:cNvSpPr/>
          <p:nvPr/>
        </p:nvSpPr>
        <p:spPr>
          <a:xfrm>
            <a:off x="5497285" y="2463447"/>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D19EEE2E-2316-8062-79D9-B509FC4259ED}"/>
              </a:ext>
            </a:extLst>
          </p:cNvPr>
          <p:cNvSpPr txBox="1"/>
          <p:nvPr/>
        </p:nvSpPr>
        <p:spPr>
          <a:xfrm>
            <a:off x="5900057" y="2422696"/>
            <a:ext cx="3689439" cy="923330"/>
          </a:xfrm>
          <a:prstGeom prst="rect">
            <a:avLst/>
          </a:prstGeom>
          <a:noFill/>
        </p:spPr>
        <p:txBody>
          <a:bodyPr wrap="square" rtlCol="0">
            <a:spAutoFit/>
          </a:bodyPr>
          <a:lstStyle/>
          <a:p>
            <a:pPr lvl="0"/>
            <a:r>
              <a:rPr lang="en-US" sz="5400" b="1" dirty="0" err="1">
                <a:solidFill>
                  <a:prstClr val="black"/>
                </a:solidFill>
              </a:rPr>
              <a:t>dòng</a:t>
            </a:r>
            <a:r>
              <a:rPr lang="en-US" sz="5400" b="1" dirty="0">
                <a:solidFill>
                  <a:prstClr val="black"/>
                </a:solidFill>
              </a:rPr>
              <a:t> </a:t>
            </a:r>
            <a:r>
              <a:rPr lang="en-US" sz="5400" b="1" dirty="0" err="1">
                <a:solidFill>
                  <a:prstClr val="black"/>
                </a:solidFill>
              </a:rPr>
              <a:t>sữa</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4" descr="3D animation, mother, short hair, glasses, blue checkered shirt, gray pants, sandals, backpack">
            <a:extLst>
              <a:ext uri="{FF2B5EF4-FFF2-40B4-BE49-F238E27FC236}">
                <a16:creationId xmlns:a16="http://schemas.microsoft.com/office/drawing/2014/main" id="{EB5117A7-86FB-1BAC-63E6-3BD5B3A634A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53526" y="1843314"/>
            <a:ext cx="5014686" cy="50146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88429BE-DAB8-994E-57A1-FD66D6AFC2AA}"/>
              </a:ext>
            </a:extLst>
          </p:cNvPr>
          <p:cNvPicPr>
            <a:picLocks noChangeAspect="1"/>
          </p:cNvPicPr>
          <p:nvPr/>
        </p:nvPicPr>
        <p:blipFill>
          <a:blip r:embed="rId7"/>
          <a:stretch>
            <a:fillRect/>
          </a:stretch>
        </p:blipFill>
        <p:spPr>
          <a:xfrm>
            <a:off x="1583153" y="-99542"/>
            <a:ext cx="9813767" cy="1902106"/>
          </a:xfrm>
          <a:prstGeom prst="rect">
            <a:avLst/>
          </a:prstGeom>
        </p:spPr>
      </p:pic>
      <p:sp>
        <p:nvSpPr>
          <p:cNvPr id="5" name="Rectangle: Rounded Corners 4">
            <a:extLst>
              <a:ext uri="{FF2B5EF4-FFF2-40B4-BE49-F238E27FC236}">
                <a16:creationId xmlns:a16="http://schemas.microsoft.com/office/drawing/2014/main" id="{21496A72-194D-40A5-7441-91AAD5A6D36E}"/>
              </a:ext>
            </a:extLst>
          </p:cNvPr>
          <p:cNvSpPr/>
          <p:nvPr/>
        </p:nvSpPr>
        <p:spPr>
          <a:xfrm>
            <a:off x="3918856" y="3824162"/>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A2121CEE-7204-520F-B5EB-F3045C5326CE}"/>
              </a:ext>
            </a:extLst>
          </p:cNvPr>
          <p:cNvSpPr txBox="1"/>
          <p:nvPr/>
        </p:nvSpPr>
        <p:spPr>
          <a:xfrm>
            <a:off x="4321628" y="3783411"/>
            <a:ext cx="3689439" cy="923330"/>
          </a:xfrm>
          <a:prstGeom prst="rect">
            <a:avLst/>
          </a:prstGeom>
          <a:noFill/>
        </p:spPr>
        <p:txBody>
          <a:bodyPr wrap="square" rtlCol="0">
            <a:spAutoFit/>
          </a:bodyPr>
          <a:lstStyle/>
          <a:p>
            <a:pPr lvl="0"/>
            <a:r>
              <a:rPr lang="en-US" sz="5400" b="1" dirty="0" err="1">
                <a:solidFill>
                  <a:prstClr val="black"/>
                </a:solidFill>
              </a:rPr>
              <a:t>vươn</a:t>
            </a:r>
            <a:r>
              <a:rPr lang="en-US" sz="5400" b="1" dirty="0">
                <a:solidFill>
                  <a:prstClr val="black"/>
                </a:solidFill>
              </a:rPr>
              <a:t> xa</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1337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1" decel="4200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9" presetID="2" presetClass="entr" presetSubtype="1" decel="4200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1" decel="4200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9" presetID="2" presetClass="entr" presetSubtype="1" decel="4200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 grpId="0" animBg="1"/>
      <p:bldP spid="3" grpId="0"/>
      <p:bldP spid="5"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75771"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93871993-8B1A-B1C0-1964-456A993246CB}"/>
              </a:ext>
            </a:extLst>
          </p:cNvPr>
          <p:cNvSpPr txBox="1"/>
          <p:nvPr/>
        </p:nvSpPr>
        <p:spPr>
          <a:xfrm>
            <a:off x="3069772" y="2077029"/>
            <a:ext cx="7674428" cy="2800767"/>
          </a:xfrm>
          <a:prstGeom prst="rect">
            <a:avLst/>
          </a:prstGeom>
          <a:noFill/>
        </p:spPr>
        <p:txBody>
          <a:bodyPr wrap="square" rtlCol="0">
            <a:spAutoFit/>
          </a:bodyPr>
          <a:lstStyle/>
          <a:p>
            <a:pPr algn="just"/>
            <a:r>
              <a:rPr lang="en-US" sz="4400" i="1" dirty="0" err="1">
                <a:latin typeface="Cambria" panose="02040503050406030204" pitchFamily="18" charset="0"/>
                <a:ea typeface="Cambria" panose="02040503050406030204" pitchFamily="18" charset="0"/>
              </a:rPr>
              <a:t>Về</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đây</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nghe</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đất</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thở</a:t>
            </a:r>
            <a:r>
              <a:rPr lang="en-US" sz="4400" i="1" dirty="0">
                <a:latin typeface="Cambria" panose="02040503050406030204" pitchFamily="18" charset="0"/>
                <a:ea typeface="Cambria" panose="02040503050406030204" pitchFamily="18" charset="0"/>
              </a:rPr>
              <a:t>; </a:t>
            </a:r>
            <a:endParaRPr lang="en-US" sz="4400" dirty="0">
              <a:latin typeface="Cambria" panose="02040503050406030204" pitchFamily="18" charset="0"/>
              <a:ea typeface="Cambria" panose="02040503050406030204" pitchFamily="18" charset="0"/>
            </a:endParaRPr>
          </a:p>
          <a:p>
            <a:pPr algn="just"/>
            <a:r>
              <a:rPr lang="en-US" sz="4400" i="1" dirty="0" err="1">
                <a:latin typeface="Cambria" panose="02040503050406030204" pitchFamily="18" charset="0"/>
                <a:ea typeface="Cambria" panose="02040503050406030204" pitchFamily="18" charset="0"/>
              </a:rPr>
              <a:t>Về</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đây</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trông</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đước</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chạy</a:t>
            </a:r>
            <a:r>
              <a:rPr lang="en-US" sz="4400" i="1" dirty="0">
                <a:latin typeface="Cambria" panose="02040503050406030204" pitchFamily="18" charset="0"/>
                <a:ea typeface="Cambria" panose="02040503050406030204" pitchFamily="18" charset="0"/>
              </a:rPr>
              <a:t>; </a:t>
            </a:r>
            <a:endParaRPr lang="en-US" sz="4400" dirty="0">
              <a:latin typeface="Cambria" panose="02040503050406030204" pitchFamily="18" charset="0"/>
              <a:ea typeface="Cambria" panose="02040503050406030204" pitchFamily="18" charset="0"/>
            </a:endParaRPr>
          </a:p>
          <a:p>
            <a:pPr algn="just"/>
            <a:r>
              <a:rPr lang="en-US" sz="4400" i="1" dirty="0" err="1">
                <a:latin typeface="Cambria" panose="02040503050406030204" pitchFamily="18" charset="0"/>
                <a:ea typeface="Cambria" panose="02040503050406030204" pitchFamily="18" charset="0"/>
              </a:rPr>
              <a:t>Rễ</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mắm</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thì</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ăn</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lên</a:t>
            </a:r>
            <a:r>
              <a:rPr lang="en-US" sz="4400" i="1" dirty="0">
                <a:latin typeface="Cambria" panose="02040503050406030204" pitchFamily="18" charset="0"/>
                <a:ea typeface="Cambria" panose="02040503050406030204" pitchFamily="18" charset="0"/>
              </a:rPr>
              <a:t>; </a:t>
            </a:r>
            <a:endParaRPr lang="en-US" sz="4400" dirty="0">
              <a:latin typeface="Cambria" panose="02040503050406030204" pitchFamily="18" charset="0"/>
              <a:ea typeface="Cambria" panose="02040503050406030204" pitchFamily="18" charset="0"/>
            </a:endParaRPr>
          </a:p>
          <a:p>
            <a:pPr algn="just"/>
            <a:r>
              <a:rPr lang="en-US" sz="4400" i="1" dirty="0" err="1">
                <a:latin typeface="Cambria" panose="02040503050406030204" pitchFamily="18" charset="0"/>
                <a:ea typeface="Cambria" panose="02040503050406030204" pitchFamily="18" charset="0"/>
              </a:rPr>
              <a:t>Rễ</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đước</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thì</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cắm</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xuống</a:t>
            </a:r>
            <a:r>
              <a:rPr lang="en-US" sz="4400" i="1" dirty="0">
                <a:latin typeface="Cambria" panose="02040503050406030204" pitchFamily="18" charset="0"/>
                <a:ea typeface="Cambria" panose="02040503050406030204" pitchFamily="18" charset="0"/>
              </a:rPr>
              <a:t>;...…</a:t>
            </a:r>
            <a:endParaRPr lang="en-US" sz="4400" dirty="0">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2C891375-EC1F-5ECE-E235-FC9F050C46D1}"/>
              </a:ext>
            </a:extLst>
          </p:cNvPr>
          <p:cNvPicPr>
            <a:picLocks noChangeAspect="1"/>
          </p:cNvPicPr>
          <p:nvPr/>
        </p:nvPicPr>
        <p:blipFill>
          <a:blip r:embed="rId4"/>
          <a:stretch>
            <a:fillRect/>
          </a:stretch>
        </p:blipFill>
        <p:spPr>
          <a:xfrm>
            <a:off x="2334509" y="-95250"/>
            <a:ext cx="9402788" cy="1822450"/>
          </a:xfrm>
          <a:prstGeom prst="rect">
            <a:avLst/>
          </a:prstGeom>
        </p:spPr>
      </p:pic>
    </p:spTree>
    <p:extLst>
      <p:ext uri="{BB962C8B-B14F-4D97-AF65-F5344CB8AC3E}">
        <p14:creationId xmlns:p14="http://schemas.microsoft.com/office/powerpoint/2010/main" val="14100882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3|0.2|0.3|0.3|0.5|0.4|0.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1588</TotalTime>
  <Words>1165</Words>
  <Application>Microsoft Office PowerPoint</Application>
  <PresentationFormat>Widescreen</PresentationFormat>
  <Paragraphs>107</Paragraphs>
  <Slides>40</Slides>
  <Notes>11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Cambria</vt:lpstr>
      <vt:lpstr>Times New Roman</vt:lpstr>
      <vt:lpstr>UVN Banh Mi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Giang Nguyễn Thị Thuỳ</cp:lastModifiedBy>
  <cp:revision>51</cp:revision>
  <dcterms:created xsi:type="dcterms:W3CDTF">2023-06-14T03:10:11Z</dcterms:created>
  <dcterms:modified xsi:type="dcterms:W3CDTF">2025-05-03T13:39:23Z</dcterms:modified>
  <cp:category>9Slide.vn</cp:category>
</cp:coreProperties>
</file>