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83" r:id="rId2"/>
    <p:sldId id="257" r:id="rId3"/>
    <p:sldId id="272" r:id="rId4"/>
    <p:sldId id="273" r:id="rId5"/>
    <p:sldId id="274" r:id="rId6"/>
    <p:sldId id="276" r:id="rId7"/>
    <p:sldId id="275" r:id="rId8"/>
    <p:sldId id="258" r:id="rId9"/>
    <p:sldId id="277" r:id="rId10"/>
    <p:sldId id="278" r:id="rId11"/>
    <p:sldId id="279" r:id="rId12"/>
    <p:sldId id="260" r:id="rId13"/>
    <p:sldId id="280" r:id="rId14"/>
    <p:sldId id="281" r:id="rId15"/>
    <p:sldId id="282" r:id="rId16"/>
    <p:sldId id="271" r:id="rId17"/>
  </p:sldIdLst>
  <p:sldSz cx="18288000" cy="10287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Baskerville Old Face" panose="02020602080505020303" pitchFamily="18" charset="0"/>
      <p:regular r:id="rId23"/>
    </p:embeddedFont>
    <p:embeddedFont>
      <p:font typeface="Baloo" panose="020B0604020202020204" charset="0"/>
      <p:regular r:id="rId24"/>
    </p:embeddedFont>
    <p:embeddedFont>
      <p:font typeface="Nunito Bold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2E8"/>
    <a:srgbClr val="F9D7F5"/>
    <a:srgbClr val="FAB0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610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7C8D9-596E-4CE9-9ACB-D66238637F39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E520A9-C880-4153-A40A-E6FFE294C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4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520A9-C880-4153-A40A-E6FFE294CE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815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7" Type="http://schemas.openxmlformats.org/officeDocument/2006/relationships/image" Target="../media/image33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6.png"/><Relationship Id="rId4" Type="http://schemas.openxmlformats.org/officeDocument/2006/relationships/image" Target="../media/image10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7.svg"/><Relationship Id="rId7" Type="http://schemas.openxmlformats.org/officeDocument/2006/relationships/image" Target="../media/image71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69.svg"/><Relationship Id="rId4" Type="http://schemas.openxmlformats.org/officeDocument/2006/relationships/image" Target="../media/image40.png"/><Relationship Id="rId9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4.png"/><Relationship Id="rId10" Type="http://schemas.openxmlformats.org/officeDocument/2006/relationships/image" Target="../media/image17.svg"/><Relationship Id="rId4" Type="http://schemas.openxmlformats.org/officeDocument/2006/relationships/image" Target="../media/image13.sv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microsoft.com/office/2007/relationships/hdphoto" Target="../media/hdphoto1.wdp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34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38.svg"/><Relationship Id="rId5" Type="http://schemas.openxmlformats.org/officeDocument/2006/relationships/image" Target="../media/image32.sv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3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="" xmlns:a16="http://schemas.microsoft.com/office/drawing/2014/main" id="{5AA61C0C-97C0-49DC-BC12-62BCDF2FA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785" y="-133349"/>
            <a:ext cx="14285715" cy="104733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4BACA79-19BC-4DC4-9241-DE9907F53496}"/>
              </a:ext>
            </a:extLst>
          </p:cNvPr>
          <p:cNvSpPr txBox="1"/>
          <p:nvPr/>
        </p:nvSpPr>
        <p:spPr>
          <a:xfrm>
            <a:off x="3640497" y="342902"/>
            <a:ext cx="11580291" cy="762672"/>
          </a:xfrm>
          <a:prstGeom prst="rect">
            <a:avLst/>
          </a:prstGeom>
          <a:noFill/>
        </p:spPr>
        <p:txBody>
          <a:bodyPr wrap="square" lIns="115215" tIns="57608" rIns="115215" bIns="57608" rtlCol="0">
            <a:spAutoFit/>
          </a:bodyPr>
          <a:lstStyle/>
          <a:p>
            <a:pPr algn="ctr"/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6022C36-0700-470C-8381-838A6FAC1CD2}"/>
              </a:ext>
            </a:extLst>
          </p:cNvPr>
          <p:cNvSpPr txBox="1"/>
          <p:nvPr/>
        </p:nvSpPr>
        <p:spPr>
          <a:xfrm>
            <a:off x="5429252" y="1790704"/>
            <a:ext cx="7752524" cy="3916019"/>
          </a:xfrm>
          <a:prstGeom prst="rect">
            <a:avLst/>
          </a:prstGeom>
          <a:noFill/>
        </p:spPr>
        <p:txBody>
          <a:bodyPr spcFirstLastPara="1" wrap="square" lIns="115215" tIns="57608" rIns="115215" bIns="57608" numCol="1" rtlCol="0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6750" b="1" dirty="0">
                <a:ln/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4AC7D78-9853-4086-8730-B53BC179684B}"/>
              </a:ext>
            </a:extLst>
          </p:cNvPr>
          <p:cNvSpPr txBox="1"/>
          <p:nvPr/>
        </p:nvSpPr>
        <p:spPr>
          <a:xfrm>
            <a:off x="3830361" y="3688845"/>
            <a:ext cx="11710782" cy="1409003"/>
          </a:xfrm>
          <a:prstGeom prst="rect">
            <a:avLst/>
          </a:prstGeom>
          <a:noFill/>
        </p:spPr>
        <p:txBody>
          <a:bodyPr wrap="square" lIns="115215" tIns="57608" rIns="115215" bIns="57608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Baskerville Old Face" pitchFamily="18" charset="0"/>
              </a:rPr>
              <a:t>CÁC THẦY CÔ VỀ DỰ GIỜ</a:t>
            </a:r>
          </a:p>
          <a:p>
            <a:pPr algn="ctr"/>
            <a:r>
              <a:rPr lang="en-US" sz="3600" b="1" dirty="0">
                <a:solidFill>
                  <a:srgbClr val="0070C0"/>
                </a:solidFill>
                <a:latin typeface="Baskerville Old Face" pitchFamily="18" charset="0"/>
              </a:rPr>
              <a:t>MÔN TIN HỌC LỚP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395FB2F-AF93-4061-9757-6A6981ED98CB}"/>
              </a:ext>
            </a:extLst>
          </p:cNvPr>
          <p:cNvSpPr txBox="1"/>
          <p:nvPr/>
        </p:nvSpPr>
        <p:spPr>
          <a:xfrm>
            <a:off x="4882668" y="5302303"/>
            <a:ext cx="10168302" cy="808838"/>
          </a:xfrm>
          <a:prstGeom prst="rect">
            <a:avLst/>
          </a:prstGeom>
          <a:noFill/>
        </p:spPr>
        <p:txBody>
          <a:bodyPr wrap="square" lIns="115215" tIns="57608" rIns="115215" bIns="57608" rtlCol="0">
            <a:spAutoFit/>
          </a:bodyPr>
          <a:lstStyle/>
          <a:p>
            <a:r>
              <a:rPr lang="en-US" sz="4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Giáo</a:t>
            </a:r>
            <a:r>
              <a:rPr lang="en-US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45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viên</a:t>
            </a:r>
            <a:r>
              <a:rPr lang="en-US" sz="45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:</a:t>
            </a:r>
            <a:endParaRPr lang="en-US" sz="4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</a:endParaRPr>
          </a:p>
        </p:txBody>
      </p:sp>
      <p:pic>
        <p:nvPicPr>
          <p:cNvPr id="8" name="Google Shape;29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2457450" y="2332958"/>
            <a:ext cx="1503402" cy="23967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85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32 Hoa góc ý tưởng | hoa, trang trí, họa tiết vector">
            <a:extLst>
              <a:ext uri="{FF2B5EF4-FFF2-40B4-BE49-F238E27FC236}">
                <a16:creationId xmlns:a16="http://schemas.microsoft.com/office/drawing/2014/main" xmlns="" id="{06809E72-7FA5-48CE-AB08-8A8D990E4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050999" y="0"/>
            <a:ext cx="323407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F139126-F6F1-6B85-5A24-72D4BAD83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5191125"/>
            <a:ext cx="8138865" cy="50753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2461E5B-9513-E0D5-71D9-D6CB48ECCDFD}"/>
              </a:ext>
            </a:extLst>
          </p:cNvPr>
          <p:cNvSpPr txBox="1"/>
          <p:nvPr/>
        </p:nvSpPr>
        <p:spPr>
          <a:xfrm>
            <a:off x="990600" y="1727180"/>
            <a:ext cx="16535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- </a:t>
            </a:r>
            <a:r>
              <a:rPr lang="vi-VN" sz="4800" b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Những thiết bị đó được điều khiển bằng cách: con người cung cấp thông tin cho nó (dùng các nút trên thiết bị hoặc điều khiển). </a:t>
            </a:r>
            <a:endParaRPr lang="en-US" sz="4800" b="1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loo" panose="020B0604020202020204" charset="0"/>
              <a:cs typeface="Baloo" panose="020B0604020202020204" charset="0"/>
            </a:endParaRPr>
          </a:p>
          <a:p>
            <a:pPr marL="685800" indent="-685800" algn="just">
              <a:buFontTx/>
              <a:buChar char="-"/>
            </a:pPr>
            <a:r>
              <a:rPr lang="vi-VN" sz="4800" b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Từ thông tin nhận được, thiết bị sẽ xử lí và thực hiện</a:t>
            </a:r>
            <a:endParaRPr lang="en-US" sz="4800" b="1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loo" panose="020B0604020202020204" charset="0"/>
              <a:cs typeface="Baloo" panose="020B0604020202020204" charset="0"/>
            </a:endParaRPr>
          </a:p>
          <a:p>
            <a:pPr algn="just"/>
            <a:r>
              <a:rPr lang="vi-VN" sz="4800" b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yêu cầu của người điều khiển.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xmlns="" id="{DA468218-9F2E-24F0-5331-1EF44279096B}"/>
              </a:ext>
            </a:extLst>
          </p:cNvPr>
          <p:cNvSpPr txBox="1"/>
          <p:nvPr/>
        </p:nvSpPr>
        <p:spPr>
          <a:xfrm>
            <a:off x="2476499" y="114300"/>
            <a:ext cx="133350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>
                <a:solidFill>
                  <a:schemeClr val="tx2">
                    <a:lumMod val="75000"/>
                  </a:schemeClr>
                </a:solidFill>
                <a:latin typeface="Baloo"/>
                <a:ea typeface="Baloo"/>
                <a:cs typeface="Baloo"/>
                <a:sym typeface="Baloo"/>
              </a:rPr>
              <a:t>BÀI 2. XỬ LÍ THÔNG TIN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4E26846-0E76-12EA-0654-EA3A5A11C0D2}"/>
              </a:ext>
            </a:extLst>
          </p:cNvPr>
          <p:cNvSpPr/>
          <p:nvPr/>
        </p:nvSpPr>
        <p:spPr>
          <a:xfrm>
            <a:off x="378924" y="873479"/>
            <a:ext cx="66014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2</a:t>
            </a:r>
            <a:r>
              <a:rPr lang="en-US" sz="5400" b="1" cap="none" spc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. Máy xử </a:t>
            </a:r>
            <a:r>
              <a:rPr lang="en-US" sz="5400" b="1" cap="none" spc="0" err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lí</a:t>
            </a:r>
            <a:r>
              <a:rPr lang="en-US" sz="5400" b="1" cap="none" spc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 </a:t>
            </a:r>
            <a:r>
              <a:rPr lang="en-US" sz="5400" b="1" cap="none" spc="0" err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thông</a:t>
            </a:r>
            <a:r>
              <a:rPr lang="en-US" sz="5400" b="1" cap="none" spc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 tin</a:t>
            </a:r>
          </a:p>
        </p:txBody>
      </p:sp>
      <p:pic>
        <p:nvPicPr>
          <p:cNvPr id="7170" name="Picture 2" descr="32 Hoa góc ý tưởng | hoa, trang trí, họa tiết vector">
            <a:extLst>
              <a:ext uri="{FF2B5EF4-FFF2-40B4-BE49-F238E27FC236}">
                <a16:creationId xmlns:a16="http://schemas.microsoft.com/office/drawing/2014/main" xmlns="" id="{CA0DBD8E-3A8F-CE94-7CCE-7921347CF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3100"/>
            <a:ext cx="5248122" cy="451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30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>
            <a:extLst>
              <a:ext uri="{FF2B5EF4-FFF2-40B4-BE49-F238E27FC236}">
                <a16:creationId xmlns:a16="http://schemas.microsoft.com/office/drawing/2014/main" xmlns="" id="{86ADFFBE-582B-CCF9-6C1E-0C7C197E0D71}"/>
              </a:ext>
            </a:extLst>
          </p:cNvPr>
          <p:cNvSpPr txBox="1"/>
          <p:nvPr/>
        </p:nvSpPr>
        <p:spPr>
          <a:xfrm>
            <a:off x="2476499" y="114300"/>
            <a:ext cx="133350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>
                <a:solidFill>
                  <a:srgbClr val="262A55"/>
                </a:solidFill>
                <a:latin typeface="Baloo"/>
                <a:ea typeface="Baloo"/>
                <a:cs typeface="Baloo"/>
                <a:sym typeface="Baloo"/>
              </a:rPr>
              <a:t>BÀI 2. XỬ LÍ THÔNG TIN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FCD40605-8BB0-E99F-5A9A-6A55D2614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7385550"/>
            <a:ext cx="3581400" cy="283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FF31164E-FCFD-3323-17B1-46FF39DC4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4935200" y="22860"/>
            <a:ext cx="3581400" cy="283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7B40A13-73F1-28A0-65E1-559C152B2470}"/>
              </a:ext>
            </a:extLst>
          </p:cNvPr>
          <p:cNvSpPr/>
          <p:nvPr/>
        </p:nvSpPr>
        <p:spPr>
          <a:xfrm>
            <a:off x="378924" y="873479"/>
            <a:ext cx="66014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2</a:t>
            </a:r>
            <a:r>
              <a:rPr lang="en-US" sz="5400" b="1" cap="none" spc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. Máy xử </a:t>
            </a:r>
            <a:r>
              <a:rPr lang="en-US" sz="5400" b="1" cap="none" spc="0" err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lí</a:t>
            </a:r>
            <a:r>
              <a:rPr lang="en-US" sz="5400" b="1" cap="none" spc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 </a:t>
            </a:r>
            <a:r>
              <a:rPr lang="en-US" sz="5400" b="1" cap="none" spc="0" err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thông</a:t>
            </a:r>
            <a:r>
              <a:rPr lang="en-US" sz="5400" b="1" cap="none" spc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 tin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AB1B1B9-5358-7656-4081-9CA536548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796809"/>
            <a:ext cx="2462152" cy="212749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EB2EBA6C-354D-36DF-06D0-DB0261BDC71D}"/>
              </a:ext>
            </a:extLst>
          </p:cNvPr>
          <p:cNvGrpSpPr/>
          <p:nvPr/>
        </p:nvGrpSpPr>
        <p:grpSpPr>
          <a:xfrm>
            <a:off x="3311769" y="3493475"/>
            <a:ext cx="12546500" cy="3529168"/>
            <a:chOff x="4674700" y="3924300"/>
            <a:chExt cx="12546500" cy="3529168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xmlns="" id="{46926D25-EAC5-A941-2694-3A30072FF6FB}"/>
                </a:ext>
              </a:extLst>
            </p:cNvPr>
            <p:cNvSpPr/>
            <p:nvPr/>
          </p:nvSpPr>
          <p:spPr>
            <a:xfrm>
              <a:off x="4674700" y="3924300"/>
              <a:ext cx="12546500" cy="3508280"/>
            </a:xfrm>
            <a:prstGeom prst="roundRect">
              <a:avLst/>
            </a:prstGeom>
            <a:solidFill>
              <a:srgbClr val="FEF2E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A660A824-373F-9E17-61AC-875C1192FD44}"/>
                </a:ext>
              </a:extLst>
            </p:cNvPr>
            <p:cNvSpPr txBox="1"/>
            <p:nvPr/>
          </p:nvSpPr>
          <p:spPr>
            <a:xfrm>
              <a:off x="4674700" y="4868145"/>
              <a:ext cx="12546500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0" cap="none" spc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aloo" panose="020B0604020202020204" charset="0"/>
                  <a:cs typeface="Baloo" panose="020B0604020202020204" charset="0"/>
                </a:rPr>
                <a:t>Có nhiều thiết bị tiếp nhận thông tin </a:t>
              </a:r>
            </a:p>
            <a:p>
              <a:pPr algn="ctr"/>
              <a:r>
                <a:rPr lang="en-US" sz="5400" b="0" cap="none" spc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aloo" panose="020B0604020202020204" charset="0"/>
                  <a:cs typeface="Baloo" panose="020B0604020202020204" charset="0"/>
                </a:rPr>
                <a:t>để quyết định hành động.</a:t>
              </a:r>
            </a:p>
            <a:p>
              <a:endParaRPr lang="en-US" sz="5400"/>
            </a:p>
          </p:txBody>
        </p:sp>
      </p:grpSp>
    </p:spTree>
    <p:extLst>
      <p:ext uri="{BB962C8B-B14F-4D97-AF65-F5344CB8AC3E}">
        <p14:creationId xmlns:p14="http://schemas.microsoft.com/office/powerpoint/2010/main" val="2249230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0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495299" y="1722430"/>
            <a:ext cx="17297400" cy="8450270"/>
          </a:xfrm>
          <a:custGeom>
            <a:avLst/>
            <a:gdLst/>
            <a:ahLst/>
            <a:cxnLst/>
            <a:rect l="l" t="t" r="r" b="b"/>
            <a:pathLst>
              <a:path w="10997332" h="6418443">
                <a:moveTo>
                  <a:pt x="0" y="0"/>
                </a:moveTo>
                <a:lnTo>
                  <a:pt x="10997332" y="0"/>
                </a:lnTo>
                <a:lnTo>
                  <a:pt x="10997332" y="6418443"/>
                </a:lnTo>
                <a:lnTo>
                  <a:pt x="0" y="64184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1537853" flipH="1">
            <a:off x="16912196" y="296971"/>
            <a:ext cx="930025" cy="1111986"/>
          </a:xfrm>
          <a:custGeom>
            <a:avLst/>
            <a:gdLst/>
            <a:ahLst/>
            <a:cxnLst/>
            <a:rect l="l" t="t" r="r" b="b"/>
            <a:pathLst>
              <a:path w="930025" h="1111986">
                <a:moveTo>
                  <a:pt x="930025" y="0"/>
                </a:moveTo>
                <a:lnTo>
                  <a:pt x="0" y="0"/>
                </a:lnTo>
                <a:lnTo>
                  <a:pt x="0" y="1111987"/>
                </a:lnTo>
                <a:lnTo>
                  <a:pt x="930025" y="1111987"/>
                </a:lnTo>
                <a:lnTo>
                  <a:pt x="93002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934288">
            <a:off x="134269" y="11795"/>
            <a:ext cx="944696" cy="1129527"/>
          </a:xfrm>
          <a:custGeom>
            <a:avLst/>
            <a:gdLst/>
            <a:ahLst/>
            <a:cxnLst/>
            <a:rect l="l" t="t" r="r" b="b"/>
            <a:pathLst>
              <a:path w="944696" h="1129527">
                <a:moveTo>
                  <a:pt x="0" y="0"/>
                </a:moveTo>
                <a:lnTo>
                  <a:pt x="944696" y="0"/>
                </a:lnTo>
                <a:lnTo>
                  <a:pt x="944696" y="1129528"/>
                </a:lnTo>
                <a:lnTo>
                  <a:pt x="0" y="11295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8780CB61-F6C2-005A-26E4-2B49D871C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74418"/>
            <a:ext cx="1764807" cy="156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8">
            <a:extLst>
              <a:ext uri="{FF2B5EF4-FFF2-40B4-BE49-F238E27FC236}">
                <a16:creationId xmlns:a16="http://schemas.microsoft.com/office/drawing/2014/main" xmlns="" id="{9C4E8079-45DA-372E-F8CF-D1AE8B2EC3C9}"/>
              </a:ext>
            </a:extLst>
          </p:cNvPr>
          <p:cNvSpPr txBox="1"/>
          <p:nvPr/>
        </p:nvSpPr>
        <p:spPr>
          <a:xfrm>
            <a:off x="2476499" y="114300"/>
            <a:ext cx="133350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>
                <a:solidFill>
                  <a:srgbClr val="262A55"/>
                </a:solidFill>
                <a:latin typeface="Baloo"/>
                <a:ea typeface="Baloo"/>
                <a:cs typeface="Baloo"/>
                <a:sym typeface="Baloo"/>
              </a:rPr>
              <a:t>BÀI 2. XỬ LÍ THÔNG TIN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A440D48-8C52-3BDE-393E-1F3DC0B8716C}"/>
              </a:ext>
            </a:extLst>
          </p:cNvPr>
          <p:cNvSpPr/>
          <p:nvPr/>
        </p:nvSpPr>
        <p:spPr>
          <a:xfrm>
            <a:off x="378924" y="873479"/>
            <a:ext cx="66014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2</a:t>
            </a:r>
            <a:r>
              <a:rPr lang="en-US" sz="5400" b="1" cap="none" spc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. Máy xử </a:t>
            </a:r>
            <a:r>
              <a:rPr lang="en-US" sz="5400" b="1" cap="none" spc="0" err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lí</a:t>
            </a:r>
            <a:r>
              <a:rPr lang="en-US" sz="5400" b="1" cap="none" spc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 </a:t>
            </a:r>
            <a:r>
              <a:rPr lang="en-US" sz="5400" b="1" cap="none" spc="0" err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thông</a:t>
            </a:r>
            <a:r>
              <a:rPr lang="en-US" sz="5400" b="1" cap="none" spc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 tin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1DFA260-F174-A995-9470-FEEE94F6AC9E}"/>
              </a:ext>
            </a:extLst>
          </p:cNvPr>
          <p:cNvSpPr txBox="1"/>
          <p:nvPr/>
        </p:nvSpPr>
        <p:spPr>
          <a:xfrm>
            <a:off x="2755407" y="2301169"/>
            <a:ext cx="14401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AutoNum type="arabicPeriod"/>
            </a:pPr>
            <a:r>
              <a:rPr lang="en-US" sz="48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   </a:t>
            </a:r>
            <a:r>
              <a:rPr lang="vi-VN" sz="48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Minh chụp ảnh cánh đồng lúa bằng điện thoại thông minh. </a:t>
            </a:r>
            <a:endParaRPr lang="en-US" sz="4800" b="1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loo" panose="020B0604020202020204" charset="0"/>
              <a:cs typeface="Baloo" panose="020B0604020202020204" charset="0"/>
            </a:endParaRPr>
          </a:p>
          <a:p>
            <a:r>
              <a:rPr lang="vi-VN" sz="48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Khi đó, thông tin được điện thoại thu nhận thuộc dạng gì? Sau khi xử lí, kết quả là gì?</a:t>
            </a:r>
            <a:endParaRPr lang="en-US" sz="4800" b="1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loo" panose="020B0604020202020204" charset="0"/>
              <a:cs typeface="Baloo" panose="020B060402020202020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3B833D2-DA7B-96DF-8CF8-5FD46E480013}"/>
              </a:ext>
            </a:extLst>
          </p:cNvPr>
          <p:cNvSpPr txBox="1"/>
          <p:nvPr/>
        </p:nvSpPr>
        <p:spPr>
          <a:xfrm>
            <a:off x="886301" y="4993492"/>
            <a:ext cx="927809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8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Thông tin được điện thoại </a:t>
            </a:r>
            <a:endParaRPr lang="en-US" sz="4800" b="1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loo" panose="020B0604020202020204" charset="0"/>
              <a:cs typeface="Baloo" panose="020B0604020202020204" charset="0"/>
            </a:endParaRPr>
          </a:p>
          <a:p>
            <a:pPr algn="just">
              <a:lnSpc>
                <a:spcPct val="150000"/>
              </a:lnSpc>
            </a:pPr>
            <a:r>
              <a:rPr lang="vi-VN" sz="48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thu nhận thuộc dạng hình ảnh.</a:t>
            </a:r>
          </a:p>
          <a:p>
            <a:pPr algn="just">
              <a:lnSpc>
                <a:spcPct val="150000"/>
              </a:lnSpc>
            </a:pPr>
            <a:r>
              <a:rPr lang="vi-VN" sz="48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Sau khi xử lí, kết quả là bức ảnh về cánh đồng lúa.</a:t>
            </a:r>
          </a:p>
        </p:txBody>
      </p:sp>
      <p:pic>
        <p:nvPicPr>
          <p:cNvPr id="8196" name="Picture 4" descr="Bay' trên những cánh đồng lúa chín vàng đẹp như tranh">
            <a:extLst>
              <a:ext uri="{FF2B5EF4-FFF2-40B4-BE49-F238E27FC236}">
                <a16:creationId xmlns:a16="http://schemas.microsoft.com/office/drawing/2014/main" xmlns="" id="{D25991E9-7082-846C-8B47-F4C8466AE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3699" y="4832741"/>
            <a:ext cx="8032256" cy="52657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0997332" h="6418443">
                <a:moveTo>
                  <a:pt x="0" y="0"/>
                </a:moveTo>
                <a:lnTo>
                  <a:pt x="10997332" y="0"/>
                </a:lnTo>
                <a:lnTo>
                  <a:pt x="10997332" y="6418443"/>
                </a:lnTo>
                <a:lnTo>
                  <a:pt x="0" y="64184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1537853" flipH="1">
            <a:off x="16912196" y="296971"/>
            <a:ext cx="930025" cy="1111986"/>
          </a:xfrm>
          <a:custGeom>
            <a:avLst/>
            <a:gdLst/>
            <a:ahLst/>
            <a:cxnLst/>
            <a:rect l="l" t="t" r="r" b="b"/>
            <a:pathLst>
              <a:path w="930025" h="1111986">
                <a:moveTo>
                  <a:pt x="930025" y="0"/>
                </a:moveTo>
                <a:lnTo>
                  <a:pt x="0" y="0"/>
                </a:lnTo>
                <a:lnTo>
                  <a:pt x="0" y="1111987"/>
                </a:lnTo>
                <a:lnTo>
                  <a:pt x="930025" y="1111987"/>
                </a:lnTo>
                <a:lnTo>
                  <a:pt x="93002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934288">
            <a:off x="134269" y="11795"/>
            <a:ext cx="944696" cy="1129527"/>
          </a:xfrm>
          <a:custGeom>
            <a:avLst/>
            <a:gdLst/>
            <a:ahLst/>
            <a:cxnLst/>
            <a:rect l="l" t="t" r="r" b="b"/>
            <a:pathLst>
              <a:path w="944696" h="1129527">
                <a:moveTo>
                  <a:pt x="0" y="0"/>
                </a:moveTo>
                <a:lnTo>
                  <a:pt x="944696" y="0"/>
                </a:lnTo>
                <a:lnTo>
                  <a:pt x="944696" y="1129528"/>
                </a:lnTo>
                <a:lnTo>
                  <a:pt x="0" y="11295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8780CB61-F6C2-005A-26E4-2B49D871C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17" y="1877020"/>
            <a:ext cx="1526983" cy="135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8">
            <a:extLst>
              <a:ext uri="{FF2B5EF4-FFF2-40B4-BE49-F238E27FC236}">
                <a16:creationId xmlns:a16="http://schemas.microsoft.com/office/drawing/2014/main" xmlns="" id="{9C4E8079-45DA-372E-F8CF-D1AE8B2EC3C9}"/>
              </a:ext>
            </a:extLst>
          </p:cNvPr>
          <p:cNvSpPr txBox="1"/>
          <p:nvPr/>
        </p:nvSpPr>
        <p:spPr>
          <a:xfrm>
            <a:off x="2743200" y="508727"/>
            <a:ext cx="133350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>
                <a:solidFill>
                  <a:srgbClr val="262A55"/>
                </a:solidFill>
                <a:latin typeface="Baloo"/>
                <a:ea typeface="Baloo"/>
                <a:cs typeface="Baloo"/>
                <a:sym typeface="Baloo"/>
              </a:rPr>
              <a:t>BÀI 2. XỬ LÍ THÔNG TIN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A440D48-8C52-3BDE-393E-1F3DC0B8716C}"/>
              </a:ext>
            </a:extLst>
          </p:cNvPr>
          <p:cNvSpPr/>
          <p:nvPr/>
        </p:nvSpPr>
        <p:spPr>
          <a:xfrm>
            <a:off x="606617" y="1136210"/>
            <a:ext cx="66014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2</a:t>
            </a:r>
            <a:r>
              <a:rPr lang="en-US" sz="5400" b="1" cap="none" spc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. Máy xử </a:t>
            </a:r>
            <a:r>
              <a:rPr lang="en-US" sz="5400" b="1" cap="none" spc="0" err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lí</a:t>
            </a:r>
            <a:r>
              <a:rPr lang="en-US" sz="5400" b="1" cap="none" spc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 </a:t>
            </a:r>
            <a:r>
              <a:rPr lang="en-US" sz="5400" b="1" cap="none" spc="0" err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thông</a:t>
            </a:r>
            <a:r>
              <a:rPr lang="en-US" sz="5400" b="1" cap="none" spc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 tin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1DFA260-F174-A995-9470-FEEE94F6AC9E}"/>
              </a:ext>
            </a:extLst>
          </p:cNvPr>
          <p:cNvSpPr txBox="1"/>
          <p:nvPr/>
        </p:nvSpPr>
        <p:spPr>
          <a:xfrm>
            <a:off x="2367801" y="2106677"/>
            <a:ext cx="1502464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2. </a:t>
            </a:r>
            <a:r>
              <a:rPr lang="vi-VN" sz="44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Em hãy nêu ví dụ về một hoạt động của chiếc quạt máy có điều khiển từ xa. Trong hoạt động đó thông tin tiếp nhận </a:t>
            </a:r>
            <a:endParaRPr lang="en-US" sz="4400" b="1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loo" panose="020B0604020202020204" charset="0"/>
              <a:cs typeface="Baloo" panose="020B0604020202020204" charset="0"/>
            </a:endParaRPr>
          </a:p>
          <a:p>
            <a:r>
              <a:rPr lang="vi-VN" sz="44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là gì? Chiếc quạt quyết định hành động thế nào?</a:t>
            </a:r>
            <a:endParaRPr lang="en-US" sz="4400" b="1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loo" panose="020B0604020202020204" charset="0"/>
              <a:cs typeface="Baloo" panose="020B060402020202020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3B833D2-DA7B-96DF-8CF8-5FD46E480013}"/>
              </a:ext>
            </a:extLst>
          </p:cNvPr>
          <p:cNvSpPr txBox="1"/>
          <p:nvPr/>
        </p:nvSpPr>
        <p:spPr>
          <a:xfrm>
            <a:off x="883855" y="4324609"/>
            <a:ext cx="13944600" cy="407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4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Em bấm nút power chiếc quạt sẽ được bật.</a:t>
            </a:r>
          </a:p>
          <a:p>
            <a:pPr>
              <a:lnSpc>
                <a:spcPct val="150000"/>
              </a:lnSpc>
            </a:pPr>
            <a:r>
              <a:rPr lang="vi-VN" sz="44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Trong hoạt động đó thông tin tiếp nhận</a:t>
            </a:r>
            <a:endParaRPr lang="en-US" sz="4400" b="1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loo" panose="020B0604020202020204" charset="0"/>
              <a:cs typeface="Baloo" panose="020B0604020202020204" charset="0"/>
            </a:endParaRPr>
          </a:p>
          <a:p>
            <a:pPr>
              <a:lnSpc>
                <a:spcPct val="150000"/>
              </a:lnSpc>
            </a:pPr>
            <a:r>
              <a:rPr lang="vi-VN" sz="44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là power (bật), bộ phận xử lí trong </a:t>
            </a:r>
            <a:endParaRPr lang="en-US" sz="4400" b="1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loo" panose="020B0604020202020204" charset="0"/>
              <a:cs typeface="Baloo" panose="020B0604020202020204" charset="0"/>
            </a:endParaRPr>
          </a:p>
          <a:p>
            <a:pPr>
              <a:lnSpc>
                <a:spcPct val="150000"/>
              </a:lnSpc>
            </a:pPr>
            <a:r>
              <a:rPr lang="vi-VN" sz="44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chiếc quạt quyết định hành động bật quạt.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xmlns="" id="{0233C03F-9C9B-12B4-3B1F-991936846B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6"/>
          <a:stretch/>
        </p:blipFill>
        <p:spPr bwMode="auto">
          <a:xfrm>
            <a:off x="12532192" y="4124629"/>
            <a:ext cx="4569081" cy="502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05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/>
          <p:nvPr/>
        </p:nvSpPr>
        <p:spPr>
          <a:xfrm rot="1537853" flipH="1">
            <a:off x="16912196" y="296971"/>
            <a:ext cx="930025" cy="1111986"/>
          </a:xfrm>
          <a:custGeom>
            <a:avLst/>
            <a:gdLst/>
            <a:ahLst/>
            <a:cxnLst/>
            <a:rect l="l" t="t" r="r" b="b"/>
            <a:pathLst>
              <a:path w="930025" h="1111986">
                <a:moveTo>
                  <a:pt x="930025" y="0"/>
                </a:moveTo>
                <a:lnTo>
                  <a:pt x="0" y="0"/>
                </a:lnTo>
                <a:lnTo>
                  <a:pt x="0" y="1111987"/>
                </a:lnTo>
                <a:lnTo>
                  <a:pt x="930025" y="1111987"/>
                </a:lnTo>
                <a:lnTo>
                  <a:pt x="93002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934288">
            <a:off x="134269" y="11795"/>
            <a:ext cx="944696" cy="1129527"/>
          </a:xfrm>
          <a:custGeom>
            <a:avLst/>
            <a:gdLst/>
            <a:ahLst/>
            <a:cxnLst/>
            <a:rect l="l" t="t" r="r" b="b"/>
            <a:pathLst>
              <a:path w="944696" h="1129527">
                <a:moveTo>
                  <a:pt x="0" y="0"/>
                </a:moveTo>
                <a:lnTo>
                  <a:pt x="944696" y="0"/>
                </a:lnTo>
                <a:lnTo>
                  <a:pt x="944696" y="1129528"/>
                </a:lnTo>
                <a:lnTo>
                  <a:pt x="0" y="11295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xmlns="" id="{9C4E8079-45DA-372E-F8CF-D1AE8B2EC3C9}"/>
              </a:ext>
            </a:extLst>
          </p:cNvPr>
          <p:cNvSpPr txBox="1"/>
          <p:nvPr/>
        </p:nvSpPr>
        <p:spPr>
          <a:xfrm>
            <a:off x="2743200" y="508727"/>
            <a:ext cx="133350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>
                <a:solidFill>
                  <a:srgbClr val="262A55"/>
                </a:solidFill>
                <a:latin typeface="Baloo"/>
                <a:ea typeface="Baloo"/>
                <a:cs typeface="Baloo"/>
                <a:sym typeface="Baloo"/>
              </a:rPr>
              <a:t>BÀI 2. XỬ LÍ THÔNG TIN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1DFA260-F174-A995-9470-FEEE94F6AC9E}"/>
              </a:ext>
            </a:extLst>
          </p:cNvPr>
          <p:cNvSpPr txBox="1"/>
          <p:nvPr/>
        </p:nvSpPr>
        <p:spPr>
          <a:xfrm>
            <a:off x="2133600" y="2382238"/>
            <a:ext cx="154629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0" i="0">
                <a:solidFill>
                  <a:schemeClr val="tx2">
                    <a:lumMod val="75000"/>
                  </a:schemeClr>
                </a:solidFill>
                <a:effectLst/>
                <a:latin typeface="Baloo" panose="020B0604020202020204" charset="0"/>
                <a:cs typeface="Baloo" panose="020B0604020202020204" charset="0"/>
              </a:rPr>
              <a:t>Bố vừa kể cho Minh nghe một câu chuyện hay. </a:t>
            </a:r>
            <a:endParaRPr lang="en-US" sz="4400" b="0" i="0">
              <a:solidFill>
                <a:schemeClr val="tx2">
                  <a:lumMod val="75000"/>
                </a:schemeClr>
              </a:solidFill>
              <a:effectLst/>
              <a:latin typeface="Baloo" panose="020B0604020202020204" charset="0"/>
              <a:cs typeface="Baloo" panose="020B0604020202020204" charset="0"/>
            </a:endParaRPr>
          </a:p>
          <a:p>
            <a:r>
              <a:rPr lang="vi-VN" sz="4400" b="0" i="0">
                <a:solidFill>
                  <a:schemeClr val="tx2">
                    <a:lumMod val="75000"/>
                  </a:schemeClr>
                </a:solidFill>
                <a:effectLst/>
                <a:latin typeface="Baloo" panose="020B0604020202020204" charset="0"/>
                <a:cs typeface="Baloo" panose="020B0604020202020204" charset="0"/>
              </a:rPr>
              <a:t>Minh nghĩ là sẽ kể lại cho An và Khoa. </a:t>
            </a:r>
            <a:endParaRPr lang="en-US" sz="4400" b="0" i="0">
              <a:solidFill>
                <a:schemeClr val="tx2">
                  <a:lumMod val="75000"/>
                </a:schemeClr>
              </a:solidFill>
              <a:effectLst/>
              <a:latin typeface="Baloo" panose="020B0604020202020204" charset="0"/>
              <a:cs typeface="Baloo" panose="020B0604020202020204" charset="0"/>
            </a:endParaRPr>
          </a:p>
          <a:p>
            <a:r>
              <a:rPr lang="vi-VN" sz="4400" b="0" i="0">
                <a:solidFill>
                  <a:schemeClr val="tx2">
                    <a:lumMod val="75000"/>
                  </a:schemeClr>
                </a:solidFill>
                <a:effectLst/>
                <a:latin typeface="Baloo" panose="020B0604020202020204" charset="0"/>
                <a:cs typeface="Baloo" panose="020B0604020202020204" charset="0"/>
              </a:rPr>
              <a:t>Em hãy ghép mỗi mục ở </a:t>
            </a:r>
            <a:r>
              <a:rPr lang="vi-VN" sz="4400">
                <a:solidFill>
                  <a:schemeClr val="tx2">
                    <a:lumMod val="75000"/>
                  </a:schemeClr>
                </a:solidFill>
                <a:latin typeface="Baloo" panose="020B0604020202020204" charset="0"/>
                <a:cs typeface="Baloo" panose="020B0604020202020204" charset="0"/>
              </a:rPr>
              <a:t>cột A với một mục </a:t>
            </a:r>
            <a:r>
              <a:rPr lang="vi-VN" sz="4400" b="0" i="0">
                <a:solidFill>
                  <a:schemeClr val="tx2">
                    <a:lumMod val="75000"/>
                  </a:schemeClr>
                </a:solidFill>
                <a:effectLst/>
                <a:latin typeface="Baloo" panose="020B0604020202020204" charset="0"/>
                <a:cs typeface="Baloo" panose="020B0604020202020204" charset="0"/>
              </a:rPr>
              <a:t>thích hợp ở cột B</a:t>
            </a:r>
            <a:endParaRPr lang="en-US" sz="4400" b="1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loo" panose="020B0604020202020204" charset="0"/>
              <a:cs typeface="Baloo" panose="020B060402020202020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72DC6EF-8E74-9925-B2A6-EB1AD538B0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029" y="387347"/>
            <a:ext cx="5479255" cy="1882303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7D1F7409-4289-174B-547E-59D28475EA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292570"/>
              </p:ext>
            </p:extLst>
          </p:nvPr>
        </p:nvGraphicFramePr>
        <p:xfrm>
          <a:off x="4234433" y="4772158"/>
          <a:ext cx="13362165" cy="4896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76069">
                  <a:extLst>
                    <a:ext uri="{9D8B030D-6E8A-4147-A177-3AD203B41FA5}">
                      <a16:colId xmlns:a16="http://schemas.microsoft.com/office/drawing/2014/main" xmlns="" val="2325244321"/>
                    </a:ext>
                  </a:extLst>
                </a:gridCol>
                <a:gridCol w="5986096">
                  <a:extLst>
                    <a:ext uri="{9D8B030D-6E8A-4147-A177-3AD203B41FA5}">
                      <a16:colId xmlns:a16="http://schemas.microsoft.com/office/drawing/2014/main" xmlns="" val="3239276554"/>
                    </a:ext>
                  </a:extLst>
                </a:gridCol>
              </a:tblGrid>
              <a:tr h="1399060">
                <a:tc>
                  <a:txBody>
                    <a:bodyPr/>
                    <a:lstStyle/>
                    <a:p>
                      <a:pPr algn="ctr"/>
                      <a:r>
                        <a:rPr lang="en-US" sz="4600">
                          <a:latin typeface="Baloo" panose="020B0604020202020204" charset="0"/>
                          <a:cs typeface="Baloo" panose="020B0604020202020204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600">
                          <a:latin typeface="Baloo" panose="020B0604020202020204" charset="0"/>
                          <a:cs typeface="Baloo" panose="020B0604020202020204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91101371"/>
                  </a:ext>
                </a:extLst>
              </a:tr>
              <a:tr h="1750624">
                <a:tc>
                  <a:txBody>
                    <a:bodyPr/>
                    <a:lstStyle/>
                    <a:p>
                      <a:pPr algn="just" fontAlgn="t"/>
                      <a:r>
                        <a:rPr lang="vi-VN" sz="4400" kern="12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aloo" panose="020B0604020202020204" charset="0"/>
                          <a:ea typeface="+mn-ea"/>
                          <a:cs typeface="Baloo" panose="020B0604020202020204" charset="0"/>
                        </a:rPr>
                        <a:t>1) Câu chuyện hay mà Minh được bố kể cho nghe.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4400" kern="12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aloo" panose="020B0604020202020204" charset="0"/>
                          <a:ea typeface="+mn-ea"/>
                          <a:cs typeface="Baloo" panose="020B0604020202020204" charset="0"/>
                        </a:rPr>
                        <a:t>a) Thông tin bộ não tiếp nhận.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06558017"/>
                  </a:ext>
                </a:extLst>
              </a:tr>
              <a:tr h="1746661">
                <a:tc>
                  <a:txBody>
                    <a:bodyPr/>
                    <a:lstStyle/>
                    <a:p>
                      <a:pPr algn="just" fontAlgn="t"/>
                      <a:r>
                        <a:rPr lang="vi-VN" sz="4400" kern="12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aloo" panose="020B0604020202020204" charset="0"/>
                          <a:ea typeface="+mn-ea"/>
                          <a:cs typeface="Baloo" panose="020B0604020202020204" charset="0"/>
                        </a:rPr>
                        <a:t>2) Minh quyết định </a:t>
                      </a:r>
                      <a:endParaRPr lang="en-US" sz="4400" kern="1200">
                        <a:solidFill>
                          <a:schemeClr val="tx2">
                            <a:lumMod val="75000"/>
                          </a:schemeClr>
                        </a:solidFill>
                        <a:latin typeface="Baloo" panose="020B0604020202020204" charset="0"/>
                        <a:ea typeface="+mn-ea"/>
                        <a:cs typeface="Baloo" panose="020B0604020202020204" charset="0"/>
                      </a:endParaRPr>
                    </a:p>
                    <a:p>
                      <a:pPr algn="just" fontAlgn="t"/>
                      <a:r>
                        <a:rPr lang="vi-VN" sz="4400" kern="12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aloo" panose="020B0604020202020204" charset="0"/>
                          <a:ea typeface="+mn-ea"/>
                          <a:cs typeface="Baloo" panose="020B0604020202020204" charset="0"/>
                        </a:rPr>
                        <a:t>sẽ kể lại cho An và Khoa.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4400" kern="12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aloo" panose="020B0604020202020204" charset="0"/>
                          <a:ea typeface="+mn-ea"/>
                          <a:cs typeface="Baloo" panose="020B0604020202020204" charset="0"/>
                        </a:rPr>
                        <a:t>b) Kết quả xử lí </a:t>
                      </a:r>
                      <a:endParaRPr lang="en-US" sz="4400" kern="1200">
                        <a:solidFill>
                          <a:schemeClr val="tx2">
                            <a:lumMod val="75000"/>
                          </a:schemeClr>
                        </a:solidFill>
                        <a:latin typeface="Baloo" panose="020B0604020202020204" charset="0"/>
                        <a:ea typeface="+mn-ea"/>
                        <a:cs typeface="Baloo" panose="020B0604020202020204" charset="0"/>
                      </a:endParaRPr>
                    </a:p>
                    <a:p>
                      <a:pPr algn="just" fontAlgn="t"/>
                      <a:r>
                        <a:rPr lang="vi-VN" sz="4400" kern="12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aloo" panose="020B0604020202020204" charset="0"/>
                          <a:ea typeface="+mn-ea"/>
                          <a:cs typeface="Baloo" panose="020B0604020202020204" charset="0"/>
                        </a:rPr>
                        <a:t>thông tin của bộ não.</a:t>
                      </a:r>
                    </a:p>
                  </a:txBody>
                  <a:tcPr marL="60960" marR="609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08731388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8390A436-EDCC-DA45-9952-A822BB155B39}"/>
              </a:ext>
            </a:extLst>
          </p:cNvPr>
          <p:cNvCxnSpPr>
            <a:cxnSpLocks/>
          </p:cNvCxnSpPr>
          <p:nvPr/>
        </p:nvCxnSpPr>
        <p:spPr>
          <a:xfrm>
            <a:off x="10363200" y="9486900"/>
            <a:ext cx="1811080" cy="0"/>
          </a:xfrm>
          <a:prstGeom prst="straightConnector1">
            <a:avLst/>
          </a:prstGeom>
          <a:ln w="136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E528D098-5774-9C2E-6592-FE2511DA8138}"/>
              </a:ext>
            </a:extLst>
          </p:cNvPr>
          <p:cNvCxnSpPr>
            <a:cxnSpLocks/>
          </p:cNvCxnSpPr>
          <p:nvPr/>
        </p:nvCxnSpPr>
        <p:spPr>
          <a:xfrm>
            <a:off x="10359738" y="7516556"/>
            <a:ext cx="1814542" cy="0"/>
          </a:xfrm>
          <a:prstGeom prst="straightConnector1">
            <a:avLst/>
          </a:prstGeom>
          <a:ln w="136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 descr="9 bước khi trò chuyện giúp con cái luôn nghe lời cha mẹ “răm rắp”">
            <a:extLst>
              <a:ext uri="{FF2B5EF4-FFF2-40B4-BE49-F238E27FC236}">
                <a16:creationId xmlns:a16="http://schemas.microsoft.com/office/drawing/2014/main" xmlns="" id="{64CCD46D-D446-44C3-6816-B2D294A9F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796936"/>
            <a:ext cx="3505200" cy="348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48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2 Hoa góc ý tưởng | hoa, trang trí, họa tiết vector">
            <a:extLst>
              <a:ext uri="{FF2B5EF4-FFF2-40B4-BE49-F238E27FC236}">
                <a16:creationId xmlns:a16="http://schemas.microsoft.com/office/drawing/2014/main" xmlns="" id="{5B9483A5-E6CC-B086-A3AD-EB08D63FE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24700"/>
            <a:ext cx="3653238" cy="314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32 Hoa góc ý tưởng | hoa, trang trí, họa tiết vector">
            <a:extLst>
              <a:ext uri="{FF2B5EF4-FFF2-40B4-BE49-F238E27FC236}">
                <a16:creationId xmlns:a16="http://schemas.microsoft.com/office/drawing/2014/main" xmlns="" id="{84522513-A2BE-9BDB-51F3-EFFBE39DF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631831" y="7145215"/>
            <a:ext cx="3653238" cy="314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32 Hoa góc ý tưởng | hoa, trang trí, họa tiết vector">
            <a:extLst>
              <a:ext uri="{FF2B5EF4-FFF2-40B4-BE49-F238E27FC236}">
                <a16:creationId xmlns:a16="http://schemas.microsoft.com/office/drawing/2014/main" xmlns="" id="{38EBCA9E-F50E-1A75-AE99-D61035F36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050999" y="0"/>
            <a:ext cx="323407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 9"/>
          <p:cNvSpPr/>
          <p:nvPr/>
        </p:nvSpPr>
        <p:spPr>
          <a:xfrm rot="1537853" flipH="1">
            <a:off x="16912196" y="296971"/>
            <a:ext cx="930025" cy="1111986"/>
          </a:xfrm>
          <a:custGeom>
            <a:avLst/>
            <a:gdLst/>
            <a:ahLst/>
            <a:cxnLst/>
            <a:rect l="l" t="t" r="r" b="b"/>
            <a:pathLst>
              <a:path w="930025" h="1111986">
                <a:moveTo>
                  <a:pt x="930025" y="0"/>
                </a:moveTo>
                <a:lnTo>
                  <a:pt x="0" y="0"/>
                </a:lnTo>
                <a:lnTo>
                  <a:pt x="0" y="1111987"/>
                </a:lnTo>
                <a:lnTo>
                  <a:pt x="930025" y="1111987"/>
                </a:lnTo>
                <a:lnTo>
                  <a:pt x="93002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934288">
            <a:off x="134269" y="11795"/>
            <a:ext cx="944696" cy="1129527"/>
          </a:xfrm>
          <a:custGeom>
            <a:avLst/>
            <a:gdLst/>
            <a:ahLst/>
            <a:cxnLst/>
            <a:rect l="l" t="t" r="r" b="b"/>
            <a:pathLst>
              <a:path w="944696" h="1129527">
                <a:moveTo>
                  <a:pt x="0" y="0"/>
                </a:moveTo>
                <a:lnTo>
                  <a:pt x="944696" y="0"/>
                </a:lnTo>
                <a:lnTo>
                  <a:pt x="944696" y="1129528"/>
                </a:lnTo>
                <a:lnTo>
                  <a:pt x="0" y="11295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xmlns="" id="{9C4E8079-45DA-372E-F8CF-D1AE8B2EC3C9}"/>
              </a:ext>
            </a:extLst>
          </p:cNvPr>
          <p:cNvSpPr txBox="1"/>
          <p:nvPr/>
        </p:nvSpPr>
        <p:spPr>
          <a:xfrm>
            <a:off x="2743200" y="508727"/>
            <a:ext cx="133350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>
                <a:solidFill>
                  <a:srgbClr val="262A55"/>
                </a:solidFill>
                <a:latin typeface="Baloo"/>
                <a:ea typeface="Baloo"/>
                <a:cs typeface="Baloo"/>
                <a:sym typeface="Baloo"/>
              </a:rPr>
              <a:t>BÀI 2. XỬ LÍ THÔNG TIN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1DFA260-F174-A995-9470-FEEE94F6AC9E}"/>
              </a:ext>
            </a:extLst>
          </p:cNvPr>
          <p:cNvSpPr txBox="1"/>
          <p:nvPr/>
        </p:nvSpPr>
        <p:spPr>
          <a:xfrm>
            <a:off x="2133600" y="2382238"/>
            <a:ext cx="15462999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>
                <a:solidFill>
                  <a:schemeClr val="tx2">
                    <a:lumMod val="75000"/>
                  </a:schemeClr>
                </a:solidFill>
                <a:latin typeface="Baloo" panose="020B0604020202020204" charset="0"/>
                <a:cs typeface="Baloo" panose="020B0604020202020204" charset="0"/>
              </a:rPr>
              <a:t>2. </a:t>
            </a:r>
            <a:r>
              <a:rPr lang="vi-VN" sz="4400">
                <a:solidFill>
                  <a:schemeClr val="tx2">
                    <a:lumMod val="75000"/>
                  </a:schemeClr>
                </a:solidFill>
                <a:latin typeface="Baloo" panose="020B0604020202020204" charset="0"/>
                <a:cs typeface="Baloo" panose="020B0604020202020204" charset="0"/>
              </a:rPr>
              <a:t>Khi nhấn vào nút (+) của bếp từ, bếp đã tiếp nhận được thông tin gì và đã quyết định hành động như thế nào?</a:t>
            </a:r>
            <a:endParaRPr lang="en-US" sz="4400">
              <a:solidFill>
                <a:schemeClr val="tx2">
                  <a:lumMod val="75000"/>
                </a:schemeClr>
              </a:solidFill>
              <a:latin typeface="Baloo" panose="020B0604020202020204" charset="0"/>
              <a:cs typeface="Baloo" panose="020B060402020202020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72DC6EF-8E74-9925-B2A6-EB1AD538B0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029" y="387347"/>
            <a:ext cx="5479255" cy="1882303"/>
          </a:xfrm>
          <a:prstGeom prst="rect">
            <a:avLst/>
          </a:prstGeom>
        </p:spPr>
      </p:pic>
      <p:pic>
        <p:nvPicPr>
          <p:cNvPr id="13314" name="Picture 2">
            <a:extLst>
              <a:ext uri="{FF2B5EF4-FFF2-40B4-BE49-F238E27FC236}">
                <a16:creationId xmlns:a16="http://schemas.microsoft.com/office/drawing/2014/main" xmlns="" id="{A4731BF7-498D-D1D6-FB05-C051681D1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7153" y="3653496"/>
            <a:ext cx="5638800" cy="475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14BED99-A1B9-6ABA-D704-2506D652319A}"/>
              </a:ext>
            </a:extLst>
          </p:cNvPr>
          <p:cNvSpPr txBox="1"/>
          <p:nvPr/>
        </p:nvSpPr>
        <p:spPr>
          <a:xfrm>
            <a:off x="11908353" y="8026159"/>
            <a:ext cx="4916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>
                <a:latin typeface="Baloo" panose="020B0604020202020204" charset="0"/>
                <a:cs typeface="Baloo" panose="020B0604020202020204" charset="0"/>
              </a:rPr>
              <a:t>Hình 7. Bếp từ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B9CC954-E995-A44F-0A88-32A06B99E16B}"/>
              </a:ext>
            </a:extLst>
          </p:cNvPr>
          <p:cNvSpPr txBox="1"/>
          <p:nvPr/>
        </p:nvSpPr>
        <p:spPr>
          <a:xfrm>
            <a:off x="2133599" y="4260492"/>
            <a:ext cx="9413553" cy="5086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400" b="0" i="0">
                <a:solidFill>
                  <a:srgbClr val="FF0000"/>
                </a:solidFill>
                <a:effectLst/>
                <a:latin typeface="Baloo" panose="020B0604020202020204" charset="0"/>
                <a:cs typeface="Baloo" panose="020B0604020202020204" charset="0"/>
              </a:rPr>
              <a:t>Khi nhấn vào nút (+) của bếp từ, </a:t>
            </a:r>
            <a:endParaRPr lang="en-US" sz="4400" b="0" i="0">
              <a:solidFill>
                <a:srgbClr val="FF0000"/>
              </a:solidFill>
              <a:effectLst/>
              <a:latin typeface="Baloo" panose="020B0604020202020204" charset="0"/>
              <a:cs typeface="Baloo" panose="020B0604020202020204" charset="0"/>
            </a:endParaRPr>
          </a:p>
          <a:p>
            <a:pPr>
              <a:lnSpc>
                <a:spcPct val="150000"/>
              </a:lnSpc>
            </a:pPr>
            <a:r>
              <a:rPr lang="vi-VN" sz="4400" b="0" i="0">
                <a:solidFill>
                  <a:srgbClr val="FF0000"/>
                </a:solidFill>
                <a:effectLst/>
                <a:latin typeface="Baloo" panose="020B0604020202020204" charset="0"/>
                <a:cs typeface="Baloo" panose="020B0604020202020204" charset="0"/>
              </a:rPr>
              <a:t>bếp đã tiếp nhận được thông tin là tăng thêm nhiệt độ</a:t>
            </a:r>
            <a:r>
              <a:rPr lang="en-US" sz="4400" b="0" i="0">
                <a:solidFill>
                  <a:srgbClr val="FF0000"/>
                </a:solidFill>
                <a:effectLst/>
                <a:latin typeface="Baloo" panose="020B0604020202020204" charset="0"/>
                <a:cs typeface="Baloo" panose="020B060402020202020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400" b="0" i="0">
                <a:solidFill>
                  <a:srgbClr val="FF0000"/>
                </a:solidFill>
                <a:effectLst/>
                <a:latin typeface="Baloo" panose="020B0604020202020204" charset="0"/>
                <a:cs typeface="Baloo" panose="020B0604020202020204" charset="0"/>
              </a:rPr>
              <a:t>K</a:t>
            </a:r>
            <a:r>
              <a:rPr lang="vi-VN" sz="4400" b="0" i="0">
                <a:solidFill>
                  <a:srgbClr val="FF0000"/>
                </a:solidFill>
                <a:effectLst/>
                <a:latin typeface="Baloo" panose="020B0604020202020204" charset="0"/>
                <a:cs typeface="Baloo" panose="020B0604020202020204" charset="0"/>
              </a:rPr>
              <a:t>hi đó bộ phận xử lí trong bếp từ quyết định tăng nhiệt độ của bếp.</a:t>
            </a:r>
            <a:endParaRPr lang="en-US" sz="4400">
              <a:solidFill>
                <a:srgbClr val="FF0000"/>
              </a:solidFill>
              <a:latin typeface="Baloo" panose="020B0604020202020204" charset="0"/>
              <a:cs typeface="Balo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87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AB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791200" y="-1"/>
            <a:ext cx="12039600" cy="9602825"/>
          </a:xfrm>
          <a:custGeom>
            <a:avLst/>
            <a:gdLst/>
            <a:ahLst/>
            <a:cxnLst/>
            <a:rect l="l" t="t" r="r" b="b"/>
            <a:pathLst>
              <a:path w="5855332" h="7912611">
                <a:moveTo>
                  <a:pt x="0" y="0"/>
                </a:moveTo>
                <a:lnTo>
                  <a:pt x="5855332" y="0"/>
                </a:lnTo>
                <a:lnTo>
                  <a:pt x="5855332" y="7912611"/>
                </a:lnTo>
                <a:lnTo>
                  <a:pt x="0" y="79126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6221353">
            <a:off x="-48105" y="5754330"/>
            <a:ext cx="5813308" cy="10802958"/>
          </a:xfrm>
          <a:custGeom>
            <a:avLst/>
            <a:gdLst/>
            <a:ahLst/>
            <a:cxnLst/>
            <a:rect l="l" t="t" r="r" b="b"/>
            <a:pathLst>
              <a:path w="20724169" h="24355326">
                <a:moveTo>
                  <a:pt x="0" y="0"/>
                </a:moveTo>
                <a:lnTo>
                  <a:pt x="20724169" y="0"/>
                </a:lnTo>
                <a:lnTo>
                  <a:pt x="20724169" y="24355327"/>
                </a:lnTo>
                <a:lnTo>
                  <a:pt x="0" y="243553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28700" y="5485998"/>
            <a:ext cx="5088213" cy="4116827"/>
          </a:xfrm>
          <a:custGeom>
            <a:avLst/>
            <a:gdLst/>
            <a:ahLst/>
            <a:cxnLst/>
            <a:rect l="l" t="t" r="r" b="b"/>
            <a:pathLst>
              <a:path w="5088213" h="4116827">
                <a:moveTo>
                  <a:pt x="0" y="0"/>
                </a:moveTo>
                <a:lnTo>
                  <a:pt x="5088213" y="0"/>
                </a:lnTo>
                <a:lnTo>
                  <a:pt x="5088213" y="4116827"/>
                </a:lnTo>
                <a:lnTo>
                  <a:pt x="0" y="41168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421217" flipH="1">
            <a:off x="5327340" y="5751598"/>
            <a:ext cx="595121" cy="711557"/>
          </a:xfrm>
          <a:custGeom>
            <a:avLst/>
            <a:gdLst/>
            <a:ahLst/>
            <a:cxnLst/>
            <a:rect l="l" t="t" r="r" b="b"/>
            <a:pathLst>
              <a:path w="595121" h="711557">
                <a:moveTo>
                  <a:pt x="595120" y="0"/>
                </a:moveTo>
                <a:lnTo>
                  <a:pt x="0" y="0"/>
                </a:lnTo>
                <a:lnTo>
                  <a:pt x="0" y="711557"/>
                </a:lnTo>
                <a:lnTo>
                  <a:pt x="595120" y="711557"/>
                </a:lnTo>
                <a:lnTo>
                  <a:pt x="59512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421217">
            <a:off x="731140" y="7829985"/>
            <a:ext cx="595121" cy="711557"/>
          </a:xfrm>
          <a:custGeom>
            <a:avLst/>
            <a:gdLst/>
            <a:ahLst/>
            <a:cxnLst/>
            <a:rect l="l" t="t" r="r" b="b"/>
            <a:pathLst>
              <a:path w="595121" h="711557">
                <a:moveTo>
                  <a:pt x="0" y="0"/>
                </a:moveTo>
                <a:lnTo>
                  <a:pt x="595120" y="0"/>
                </a:lnTo>
                <a:lnTo>
                  <a:pt x="595120" y="711557"/>
                </a:lnTo>
                <a:lnTo>
                  <a:pt x="0" y="71155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D300E9CF-7D6F-C948-79E0-40BD0E2953F9}"/>
              </a:ext>
            </a:extLst>
          </p:cNvPr>
          <p:cNvSpPr/>
          <p:nvPr/>
        </p:nvSpPr>
        <p:spPr>
          <a:xfrm>
            <a:off x="6622026" y="1181100"/>
            <a:ext cx="10288394" cy="60939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3000" b="1" cap="none" spc="0">
                <a:ln/>
                <a:solidFill>
                  <a:schemeClr val="accent3"/>
                </a:solidFill>
                <a:effectLst/>
                <a:latin typeface="Baloo" panose="020B0604020202020204" charset="0"/>
                <a:cs typeface="Baloo" panose="020B0604020202020204" charset="0"/>
              </a:rPr>
              <a:t>CẢM ƠN </a:t>
            </a:r>
          </a:p>
          <a:p>
            <a:pPr algn="ctr"/>
            <a:r>
              <a:rPr lang="en-US" sz="13000" b="1" cap="none" spc="0">
                <a:ln/>
                <a:solidFill>
                  <a:schemeClr val="accent3"/>
                </a:solidFill>
                <a:effectLst/>
                <a:latin typeface="Baloo" panose="020B0604020202020204" charset="0"/>
                <a:cs typeface="Baloo" panose="020B0604020202020204" charset="0"/>
              </a:rPr>
              <a:t>CÁC EM </a:t>
            </a:r>
          </a:p>
          <a:p>
            <a:pPr algn="ctr"/>
            <a:r>
              <a:rPr lang="en-US" sz="13000" b="1" cap="none" spc="0">
                <a:ln/>
                <a:solidFill>
                  <a:schemeClr val="accent3"/>
                </a:solidFill>
                <a:effectLst/>
                <a:latin typeface="Baloo" panose="020B0604020202020204" charset="0"/>
                <a:cs typeface="Baloo" panose="020B0604020202020204" charset="0"/>
              </a:rPr>
              <a:t>ĐÃ THEO DÕI!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0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9600" y="212133"/>
            <a:ext cx="17373600" cy="7598367"/>
          </a:xfrm>
          <a:custGeom>
            <a:avLst/>
            <a:gdLst/>
            <a:ahLst/>
            <a:cxnLst/>
            <a:rect l="l" t="t" r="r" b="b"/>
            <a:pathLst>
              <a:path w="15678716" h="9150669">
                <a:moveTo>
                  <a:pt x="0" y="0"/>
                </a:moveTo>
                <a:lnTo>
                  <a:pt x="15678716" y="0"/>
                </a:lnTo>
                <a:lnTo>
                  <a:pt x="15678716" y="9150669"/>
                </a:lnTo>
                <a:lnTo>
                  <a:pt x="0" y="91506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429000" y="800100"/>
            <a:ext cx="10393516" cy="948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90"/>
              </a:lnSpc>
            </a:pPr>
            <a:r>
              <a:rPr lang="en-US" sz="6158" err="1">
                <a:solidFill>
                  <a:srgbClr val="FA7A4A"/>
                </a:solidFill>
                <a:latin typeface="Baloo"/>
                <a:ea typeface="Baloo"/>
                <a:cs typeface="Baloo"/>
                <a:sym typeface="Baloo"/>
              </a:rPr>
              <a:t>Bài</a:t>
            </a:r>
            <a:r>
              <a:rPr lang="en-US" sz="6158">
                <a:solidFill>
                  <a:srgbClr val="FA7A4A"/>
                </a:solidFill>
                <a:latin typeface="Baloo"/>
                <a:ea typeface="Baloo"/>
                <a:cs typeface="Baloo"/>
                <a:sym typeface="Baloo"/>
              </a:rPr>
              <a:t> 2. </a:t>
            </a:r>
            <a:r>
              <a:rPr lang="en-US" sz="6158" err="1">
                <a:solidFill>
                  <a:srgbClr val="FA7A4A"/>
                </a:solidFill>
                <a:latin typeface="Baloo"/>
                <a:ea typeface="Baloo"/>
                <a:cs typeface="Baloo"/>
                <a:sym typeface="Baloo"/>
              </a:rPr>
              <a:t>Xử</a:t>
            </a:r>
            <a:r>
              <a:rPr lang="en-US" sz="6158">
                <a:solidFill>
                  <a:srgbClr val="FA7A4A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6158" err="1">
                <a:solidFill>
                  <a:srgbClr val="FA7A4A"/>
                </a:solidFill>
                <a:latin typeface="Baloo"/>
                <a:ea typeface="Baloo"/>
                <a:cs typeface="Baloo"/>
                <a:sym typeface="Baloo"/>
              </a:rPr>
              <a:t>lí</a:t>
            </a:r>
            <a:r>
              <a:rPr lang="en-US" sz="6158">
                <a:solidFill>
                  <a:srgbClr val="FA7A4A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  <a:r>
              <a:rPr lang="en-US" sz="6158" err="1">
                <a:solidFill>
                  <a:srgbClr val="FA7A4A"/>
                </a:solidFill>
                <a:latin typeface="Baloo"/>
                <a:ea typeface="Baloo"/>
                <a:cs typeface="Baloo"/>
                <a:sym typeface="Baloo"/>
              </a:rPr>
              <a:t>thông</a:t>
            </a:r>
            <a:r>
              <a:rPr lang="en-US" sz="6158">
                <a:solidFill>
                  <a:srgbClr val="FA7A4A"/>
                </a:solidFill>
                <a:latin typeface="Baloo"/>
                <a:ea typeface="Baloo"/>
                <a:cs typeface="Baloo"/>
                <a:sym typeface="Baloo"/>
              </a:rPr>
              <a:t> tin</a:t>
            </a:r>
          </a:p>
        </p:txBody>
      </p:sp>
      <p:sp>
        <p:nvSpPr>
          <p:cNvPr id="6" name="Freeform 6"/>
          <p:cNvSpPr/>
          <p:nvPr/>
        </p:nvSpPr>
        <p:spPr>
          <a:xfrm>
            <a:off x="-5181599" y="-429420"/>
            <a:ext cx="1981200" cy="2957763"/>
          </a:xfrm>
          <a:custGeom>
            <a:avLst/>
            <a:gdLst/>
            <a:ahLst/>
            <a:cxnLst/>
            <a:rect l="l" t="t" r="r" b="b"/>
            <a:pathLst>
              <a:path w="6841311" h="9245015">
                <a:moveTo>
                  <a:pt x="0" y="0"/>
                </a:moveTo>
                <a:lnTo>
                  <a:pt x="6841311" y="0"/>
                </a:lnTo>
                <a:lnTo>
                  <a:pt x="6841311" y="9245015"/>
                </a:lnTo>
                <a:lnTo>
                  <a:pt x="0" y="924501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952575">
            <a:off x="992573" y="8281389"/>
            <a:ext cx="948535" cy="1134118"/>
          </a:xfrm>
          <a:custGeom>
            <a:avLst/>
            <a:gdLst/>
            <a:ahLst/>
            <a:cxnLst/>
            <a:rect l="l" t="t" r="r" b="b"/>
            <a:pathLst>
              <a:path w="948535" h="1134118">
                <a:moveTo>
                  <a:pt x="0" y="0"/>
                </a:moveTo>
                <a:lnTo>
                  <a:pt x="948534" y="0"/>
                </a:lnTo>
                <a:lnTo>
                  <a:pt x="948534" y="1134118"/>
                </a:lnTo>
                <a:lnTo>
                  <a:pt x="0" y="11341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8"/>
          <p:cNvGrpSpPr/>
          <p:nvPr/>
        </p:nvGrpSpPr>
        <p:grpSpPr>
          <a:xfrm>
            <a:off x="5010150" y="1909259"/>
            <a:ext cx="9288978" cy="1337022"/>
            <a:chOff x="5010150" y="1909259"/>
            <a:chExt cx="9288978" cy="1337022"/>
          </a:xfrm>
        </p:grpSpPr>
        <p:grpSp>
          <p:nvGrpSpPr>
            <p:cNvPr id="13" name="Group 12"/>
            <p:cNvGrpSpPr/>
            <p:nvPr/>
          </p:nvGrpSpPr>
          <p:grpSpPr>
            <a:xfrm>
              <a:off x="5010150" y="1909259"/>
              <a:ext cx="9288978" cy="1337022"/>
              <a:chOff x="3886200" y="1749078"/>
              <a:chExt cx="8462426" cy="1337022"/>
            </a:xfrm>
            <a:solidFill>
              <a:schemeClr val="accent3">
                <a:lumMod val="40000"/>
                <a:lumOff val="60000"/>
              </a:schemeClr>
            </a:solidFill>
          </p:grpSpPr>
          <p:sp>
            <p:nvSpPr>
              <p:cNvPr id="10" name="Rounded Rectangle 9"/>
              <p:cNvSpPr/>
              <p:nvPr/>
            </p:nvSpPr>
            <p:spPr>
              <a:xfrm>
                <a:off x="4381500" y="1749078"/>
                <a:ext cx="7967126" cy="1337022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3886200" y="1749078"/>
                <a:ext cx="1295400" cy="133702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5453251" y="2076419"/>
              <a:ext cx="53572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324599" y="2066678"/>
              <a:ext cx="716702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Con </a:t>
              </a:r>
              <a:r>
                <a:rPr lang="en-US" sz="5400" b="0" cap="none" spc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người</a:t>
              </a:r>
              <a:r>
                <a:rPr lang="en-US" sz="54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5400" b="0" cap="none" spc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xử</a:t>
              </a:r>
              <a:r>
                <a:rPr lang="en-US" sz="54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5400" b="0" cap="none" spc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lí</a:t>
              </a:r>
              <a:r>
                <a:rPr lang="en-US" sz="54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5400" b="0" cap="none" spc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thông</a:t>
              </a:r>
              <a:r>
                <a:rPr lang="en-US" sz="54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tin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944761" y="3676547"/>
            <a:ext cx="8373417" cy="1337022"/>
            <a:chOff x="6553200" y="3654054"/>
            <a:chExt cx="8373417" cy="1337022"/>
          </a:xfrm>
        </p:grpSpPr>
        <p:grpSp>
          <p:nvGrpSpPr>
            <p:cNvPr id="16" name="Group 15"/>
            <p:cNvGrpSpPr/>
            <p:nvPr/>
          </p:nvGrpSpPr>
          <p:grpSpPr>
            <a:xfrm>
              <a:off x="6553200" y="3654054"/>
              <a:ext cx="8373417" cy="1337022"/>
              <a:chOff x="3886200" y="1749078"/>
              <a:chExt cx="8230377" cy="1337022"/>
            </a:xfrm>
            <a:solidFill>
              <a:schemeClr val="accent3">
                <a:lumMod val="40000"/>
                <a:lumOff val="60000"/>
              </a:schemeClr>
            </a:solidFill>
          </p:grpSpPr>
          <p:sp>
            <p:nvSpPr>
              <p:cNvPr id="17" name="Rounded Rectangle 16"/>
              <p:cNvSpPr/>
              <p:nvPr/>
            </p:nvSpPr>
            <p:spPr>
              <a:xfrm>
                <a:off x="4381499" y="1749078"/>
                <a:ext cx="7735078" cy="1337022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886200" y="1749078"/>
                <a:ext cx="1295400" cy="133702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6933037" y="3856459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848598" y="3856459"/>
              <a:ext cx="547105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Máy</a:t>
              </a:r>
              <a:r>
                <a:rPr lang="en-US" sz="54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5400" b="0" cap="none" spc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xử</a:t>
              </a:r>
              <a:r>
                <a:rPr lang="en-US" sz="54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5400" b="0" cap="none" spc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lí</a:t>
              </a:r>
              <a:r>
                <a:rPr lang="en-US" sz="54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5400" b="0" cap="none" spc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thông</a:t>
              </a:r>
              <a:r>
                <a:rPr lang="en-US" sz="54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tin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860322" y="5443835"/>
            <a:ext cx="7457857" cy="1337022"/>
            <a:chOff x="7696200" y="5448276"/>
            <a:chExt cx="7457857" cy="1337022"/>
          </a:xfrm>
        </p:grpSpPr>
        <p:grpSp>
          <p:nvGrpSpPr>
            <p:cNvPr id="19" name="Group 18"/>
            <p:cNvGrpSpPr/>
            <p:nvPr/>
          </p:nvGrpSpPr>
          <p:grpSpPr>
            <a:xfrm>
              <a:off x="7696200" y="5448276"/>
              <a:ext cx="7457856" cy="1337022"/>
              <a:chOff x="3886200" y="1749078"/>
              <a:chExt cx="7457856" cy="1337022"/>
            </a:xfrm>
            <a:solidFill>
              <a:schemeClr val="accent3">
                <a:lumMod val="40000"/>
                <a:lumOff val="60000"/>
              </a:schemeClr>
            </a:solidFill>
          </p:grpSpPr>
          <p:sp>
            <p:nvSpPr>
              <p:cNvPr id="20" name="Rounded Rectangle 19"/>
              <p:cNvSpPr/>
              <p:nvPr/>
            </p:nvSpPr>
            <p:spPr>
              <a:xfrm>
                <a:off x="4381499" y="1749078"/>
                <a:ext cx="6962557" cy="1337022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886200" y="1749078"/>
                <a:ext cx="1295400" cy="133702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8076038" y="5655122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  <a:endParaRPr lang="en-US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991600" y="5655122"/>
              <a:ext cx="61624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Luyện</a:t>
              </a:r>
              <a:r>
                <a:rPr lang="en-US" sz="54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5400" b="0" cap="none" spc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tập</a:t>
              </a:r>
              <a:r>
                <a:rPr lang="en-US" sz="54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– </a:t>
              </a:r>
              <a:r>
                <a:rPr lang="en-US" sz="5400" b="0" cap="none" spc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vận</a:t>
              </a:r>
              <a:r>
                <a:rPr lang="en-US" sz="54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5400" b="0" cap="none" spc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dụng</a:t>
              </a:r>
              <a:endParaRPr lang="en-US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240207" y="8730017"/>
            <a:ext cx="14380227" cy="2650236"/>
            <a:chOff x="2240207" y="8730017"/>
            <a:chExt cx="14380227" cy="2650236"/>
          </a:xfrm>
        </p:grpSpPr>
        <p:sp>
          <p:nvSpPr>
            <p:cNvPr id="31" name="Freeform 7"/>
            <p:cNvSpPr/>
            <p:nvPr/>
          </p:nvSpPr>
          <p:spPr>
            <a:xfrm>
              <a:off x="2240207" y="8743395"/>
              <a:ext cx="1811131" cy="2527055"/>
            </a:xfrm>
            <a:custGeom>
              <a:avLst/>
              <a:gdLst/>
              <a:ahLst/>
              <a:cxnLst/>
              <a:rect l="l" t="t" r="r" b="b"/>
              <a:pathLst>
                <a:path w="1811131" h="2527055">
                  <a:moveTo>
                    <a:pt x="0" y="0"/>
                  </a:moveTo>
                  <a:lnTo>
                    <a:pt x="1811131" y="0"/>
                  </a:lnTo>
                  <a:lnTo>
                    <a:pt x="1811131" y="2527055"/>
                  </a:lnTo>
                  <a:lnTo>
                    <a:pt x="0" y="25270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 t="-105360" r="-290088"/>
              </a:stretch>
            </a:blipFill>
          </p:spPr>
        </p:sp>
        <p:sp>
          <p:nvSpPr>
            <p:cNvPr id="32" name="Freeform 7"/>
            <p:cNvSpPr/>
            <p:nvPr/>
          </p:nvSpPr>
          <p:spPr>
            <a:xfrm>
              <a:off x="4025889" y="8758868"/>
              <a:ext cx="1811131" cy="2527055"/>
            </a:xfrm>
            <a:custGeom>
              <a:avLst/>
              <a:gdLst/>
              <a:ahLst/>
              <a:cxnLst/>
              <a:rect l="l" t="t" r="r" b="b"/>
              <a:pathLst>
                <a:path w="1811131" h="2527055">
                  <a:moveTo>
                    <a:pt x="0" y="0"/>
                  </a:moveTo>
                  <a:lnTo>
                    <a:pt x="1811131" y="0"/>
                  </a:lnTo>
                  <a:lnTo>
                    <a:pt x="1811131" y="2527055"/>
                  </a:lnTo>
                  <a:lnTo>
                    <a:pt x="0" y="25270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 t="-105360" r="-290088"/>
              </a:stretch>
            </a:blipFill>
          </p:spPr>
        </p:sp>
        <p:sp>
          <p:nvSpPr>
            <p:cNvPr id="33" name="Freeform 7"/>
            <p:cNvSpPr/>
            <p:nvPr/>
          </p:nvSpPr>
          <p:spPr>
            <a:xfrm>
              <a:off x="5811570" y="8760967"/>
              <a:ext cx="1811131" cy="2527055"/>
            </a:xfrm>
            <a:custGeom>
              <a:avLst/>
              <a:gdLst/>
              <a:ahLst/>
              <a:cxnLst/>
              <a:rect l="l" t="t" r="r" b="b"/>
              <a:pathLst>
                <a:path w="1811131" h="2527055">
                  <a:moveTo>
                    <a:pt x="0" y="0"/>
                  </a:moveTo>
                  <a:lnTo>
                    <a:pt x="1811131" y="0"/>
                  </a:lnTo>
                  <a:lnTo>
                    <a:pt x="1811131" y="2527055"/>
                  </a:lnTo>
                  <a:lnTo>
                    <a:pt x="0" y="25270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 t="-105360" r="-290088"/>
              </a:stretch>
            </a:blipFill>
          </p:spPr>
        </p:sp>
        <p:sp>
          <p:nvSpPr>
            <p:cNvPr id="34" name="Freeform 7"/>
            <p:cNvSpPr/>
            <p:nvPr/>
          </p:nvSpPr>
          <p:spPr>
            <a:xfrm>
              <a:off x="7652058" y="8730017"/>
              <a:ext cx="1811131" cy="2527055"/>
            </a:xfrm>
            <a:custGeom>
              <a:avLst/>
              <a:gdLst/>
              <a:ahLst/>
              <a:cxnLst/>
              <a:rect l="l" t="t" r="r" b="b"/>
              <a:pathLst>
                <a:path w="1811131" h="2527055">
                  <a:moveTo>
                    <a:pt x="0" y="0"/>
                  </a:moveTo>
                  <a:lnTo>
                    <a:pt x="1811131" y="0"/>
                  </a:lnTo>
                  <a:lnTo>
                    <a:pt x="1811131" y="2527055"/>
                  </a:lnTo>
                  <a:lnTo>
                    <a:pt x="0" y="25270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 t="-105360" r="-290088"/>
              </a:stretch>
            </a:blipFill>
          </p:spPr>
        </p:sp>
        <p:sp>
          <p:nvSpPr>
            <p:cNvPr id="35" name="Freeform 7"/>
            <p:cNvSpPr/>
            <p:nvPr/>
          </p:nvSpPr>
          <p:spPr>
            <a:xfrm>
              <a:off x="11252778" y="8835309"/>
              <a:ext cx="1811131" cy="2527055"/>
            </a:xfrm>
            <a:custGeom>
              <a:avLst/>
              <a:gdLst/>
              <a:ahLst/>
              <a:cxnLst/>
              <a:rect l="l" t="t" r="r" b="b"/>
              <a:pathLst>
                <a:path w="1811131" h="2527055">
                  <a:moveTo>
                    <a:pt x="0" y="0"/>
                  </a:moveTo>
                  <a:lnTo>
                    <a:pt x="1811131" y="0"/>
                  </a:lnTo>
                  <a:lnTo>
                    <a:pt x="1811131" y="2527055"/>
                  </a:lnTo>
                  <a:lnTo>
                    <a:pt x="0" y="25270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 t="-105360" r="-290088"/>
              </a:stretch>
            </a:blipFill>
          </p:spPr>
        </p:sp>
        <p:sp>
          <p:nvSpPr>
            <p:cNvPr id="36" name="Freeform 7"/>
            <p:cNvSpPr/>
            <p:nvPr/>
          </p:nvSpPr>
          <p:spPr>
            <a:xfrm>
              <a:off x="14809303" y="8828158"/>
              <a:ext cx="1811131" cy="2527055"/>
            </a:xfrm>
            <a:custGeom>
              <a:avLst/>
              <a:gdLst/>
              <a:ahLst/>
              <a:cxnLst/>
              <a:rect l="l" t="t" r="r" b="b"/>
              <a:pathLst>
                <a:path w="1811131" h="2527055">
                  <a:moveTo>
                    <a:pt x="0" y="0"/>
                  </a:moveTo>
                  <a:lnTo>
                    <a:pt x="1811131" y="0"/>
                  </a:lnTo>
                  <a:lnTo>
                    <a:pt x="1811131" y="2527055"/>
                  </a:lnTo>
                  <a:lnTo>
                    <a:pt x="0" y="25270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 t="-105360" r="-290088"/>
              </a:stretch>
            </a:blipFill>
          </p:spPr>
        </p:sp>
        <p:sp>
          <p:nvSpPr>
            <p:cNvPr id="38" name="Freeform 7"/>
            <p:cNvSpPr/>
            <p:nvPr/>
          </p:nvSpPr>
          <p:spPr>
            <a:xfrm>
              <a:off x="13089358" y="8848448"/>
              <a:ext cx="1811131" cy="2527055"/>
            </a:xfrm>
            <a:custGeom>
              <a:avLst/>
              <a:gdLst/>
              <a:ahLst/>
              <a:cxnLst/>
              <a:rect l="l" t="t" r="r" b="b"/>
              <a:pathLst>
                <a:path w="1811131" h="2527055">
                  <a:moveTo>
                    <a:pt x="0" y="0"/>
                  </a:moveTo>
                  <a:lnTo>
                    <a:pt x="1811131" y="0"/>
                  </a:lnTo>
                  <a:lnTo>
                    <a:pt x="1811131" y="2527055"/>
                  </a:lnTo>
                  <a:lnTo>
                    <a:pt x="0" y="25270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 t="-105360" r="-290088"/>
              </a:stretch>
            </a:blipFill>
          </p:spPr>
        </p:sp>
        <p:sp>
          <p:nvSpPr>
            <p:cNvPr id="39" name="Freeform 7"/>
            <p:cNvSpPr/>
            <p:nvPr/>
          </p:nvSpPr>
          <p:spPr>
            <a:xfrm>
              <a:off x="9463189" y="8853198"/>
              <a:ext cx="1811131" cy="2527055"/>
            </a:xfrm>
            <a:custGeom>
              <a:avLst/>
              <a:gdLst/>
              <a:ahLst/>
              <a:cxnLst/>
              <a:rect l="l" t="t" r="r" b="b"/>
              <a:pathLst>
                <a:path w="1811131" h="2527055">
                  <a:moveTo>
                    <a:pt x="0" y="0"/>
                  </a:moveTo>
                  <a:lnTo>
                    <a:pt x="1811131" y="0"/>
                  </a:lnTo>
                  <a:lnTo>
                    <a:pt x="1811131" y="2527055"/>
                  </a:lnTo>
                  <a:lnTo>
                    <a:pt x="0" y="25270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 t="-105360" r="-290088"/>
              </a:stretch>
            </a:blipFill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286302" y="206375"/>
            <a:ext cx="6629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solidFill>
                  <a:schemeClr val="accent1">
                    <a:lumMod val="75000"/>
                  </a:schemeClr>
                </a:solidFill>
                <a:latin typeface="Baloo"/>
                <a:ea typeface="Baloo"/>
                <a:cs typeface="Baloo"/>
                <a:sym typeface="Baloo"/>
              </a:rPr>
              <a:t>Khởi động</a:t>
            </a:r>
          </a:p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35AB162-C10C-7255-CFCF-40086EB16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98" y="168275"/>
            <a:ext cx="1829404" cy="152020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0B4D560D-C256-2B92-0B70-5DC6F4F2A7E1}"/>
              </a:ext>
            </a:extLst>
          </p:cNvPr>
          <p:cNvSpPr/>
          <p:nvPr/>
        </p:nvSpPr>
        <p:spPr>
          <a:xfrm>
            <a:off x="533096" y="1904999"/>
            <a:ext cx="17221807" cy="8382001"/>
          </a:xfrm>
          <a:prstGeom prst="roundRect">
            <a:avLst>
              <a:gd name="adj" fmla="val 8771"/>
            </a:avLst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11666984-2AFF-C1FE-9CFF-70AC5AB4AC94}"/>
              </a:ext>
            </a:extLst>
          </p:cNvPr>
          <p:cNvSpPr/>
          <p:nvPr/>
        </p:nvSpPr>
        <p:spPr>
          <a:xfrm>
            <a:off x="533096" y="1904999"/>
            <a:ext cx="4191303" cy="1589071"/>
          </a:xfrm>
          <a:prstGeom prst="roundRect">
            <a:avLst>
              <a:gd name="adj" fmla="val 4369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3812B55-05BB-F38A-579B-A5B5D8D20AD6}"/>
              </a:ext>
            </a:extLst>
          </p:cNvPr>
          <p:cNvSpPr txBox="1"/>
          <p:nvPr/>
        </p:nvSpPr>
        <p:spPr>
          <a:xfrm>
            <a:off x="799647" y="2360809"/>
            <a:ext cx="381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</a:p>
        </p:txBody>
      </p:sp>
      <p:sp>
        <p:nvSpPr>
          <p:cNvPr id="19" name="TextBox 5"/>
          <p:cNvSpPr txBox="1"/>
          <p:nvPr/>
        </p:nvSpPr>
        <p:spPr>
          <a:xfrm>
            <a:off x="799647" y="3719125"/>
            <a:ext cx="112776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4800" b="1">
                <a:solidFill>
                  <a:srgbClr val="262A55"/>
                </a:solidFill>
                <a:latin typeface="Baloo" panose="020B0604020202020204" charset="0"/>
                <a:ea typeface="Nunito Bold"/>
                <a:cs typeface="Baloo" panose="020B0604020202020204" charset="0"/>
                <a:sym typeface="Nunito Bold"/>
              </a:rPr>
              <a:t>Hãy hình dung một người hát theo video.</a:t>
            </a:r>
          </a:p>
        </p:txBody>
      </p:sp>
      <p:sp>
        <p:nvSpPr>
          <p:cNvPr id="20" name="TextBox 5">
            <a:extLst>
              <a:ext uri="{FF2B5EF4-FFF2-40B4-BE49-F238E27FC236}">
                <a16:creationId xmlns:a16="http://schemas.microsoft.com/office/drawing/2014/main" xmlns="" id="{C0F3650B-56E8-B665-7742-96C803AFF1C8}"/>
              </a:ext>
            </a:extLst>
          </p:cNvPr>
          <p:cNvSpPr txBox="1"/>
          <p:nvPr/>
        </p:nvSpPr>
        <p:spPr>
          <a:xfrm>
            <a:off x="799647" y="4710835"/>
            <a:ext cx="8873097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14400" indent="-914400" algn="l">
              <a:buAutoNum type="arabicPeriod"/>
            </a:pPr>
            <a:r>
              <a:rPr lang="en-US" sz="4800" b="1">
                <a:solidFill>
                  <a:srgbClr val="262A55"/>
                </a:solidFill>
                <a:latin typeface="Baloo" panose="020B0604020202020204" charset="0"/>
                <a:ea typeface="Nunito Bold"/>
                <a:cs typeface="Baloo" panose="020B0604020202020204" charset="0"/>
                <a:sym typeface="Nunito Bold"/>
              </a:rPr>
              <a:t>Tai và mắt của người đó</a:t>
            </a:r>
          </a:p>
          <a:p>
            <a:pPr algn="l"/>
            <a:r>
              <a:rPr lang="en-US" sz="4800" b="1">
                <a:solidFill>
                  <a:srgbClr val="262A55"/>
                </a:solidFill>
                <a:latin typeface="Baloo" panose="020B0604020202020204" charset="0"/>
                <a:ea typeface="Nunito Bold"/>
                <a:cs typeface="Baloo" panose="020B0604020202020204" charset="0"/>
                <a:sym typeface="Nunito Bold"/>
              </a:rPr>
              <a:t> làm nhiệm vụ gì trong lúc hát?</a:t>
            </a:r>
          </a:p>
        </p:txBody>
      </p:sp>
      <p:sp>
        <p:nvSpPr>
          <p:cNvPr id="21" name="TextBox 5">
            <a:extLst>
              <a:ext uri="{FF2B5EF4-FFF2-40B4-BE49-F238E27FC236}">
                <a16:creationId xmlns:a16="http://schemas.microsoft.com/office/drawing/2014/main" xmlns="" id="{F8AC21B6-E0C7-BF3C-075D-910A2F5AB330}"/>
              </a:ext>
            </a:extLst>
          </p:cNvPr>
          <p:cNvSpPr txBox="1"/>
          <p:nvPr/>
        </p:nvSpPr>
        <p:spPr>
          <a:xfrm>
            <a:off x="883919" y="7840048"/>
            <a:ext cx="15964271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4800" b="1">
                <a:solidFill>
                  <a:srgbClr val="262A55"/>
                </a:solidFill>
                <a:latin typeface="Baloo" panose="020B0604020202020204" charset="0"/>
                <a:ea typeface="Nunito Bold"/>
                <a:cs typeface="Baloo" panose="020B0604020202020204" charset="0"/>
                <a:sym typeface="Nunito Bold"/>
              </a:rPr>
              <a:t>2. Bộ não của người đó làm nhiệm vụ gì trong lúc hát?</a:t>
            </a:r>
          </a:p>
        </p:txBody>
      </p:sp>
      <p:sp>
        <p:nvSpPr>
          <p:cNvPr id="22" name="TextBox 5">
            <a:extLst>
              <a:ext uri="{FF2B5EF4-FFF2-40B4-BE49-F238E27FC236}">
                <a16:creationId xmlns:a16="http://schemas.microsoft.com/office/drawing/2014/main" xmlns="" id="{4F44368D-ADE1-BF41-448E-9B47686CB7D5}"/>
              </a:ext>
            </a:extLst>
          </p:cNvPr>
          <p:cNvSpPr txBox="1"/>
          <p:nvPr/>
        </p:nvSpPr>
        <p:spPr>
          <a:xfrm>
            <a:off x="883919" y="6327386"/>
            <a:ext cx="16315092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4800" b="1">
                <a:solidFill>
                  <a:srgbClr val="FF0000"/>
                </a:solidFill>
                <a:latin typeface="Baloo" panose="020B0604020202020204" charset="0"/>
                <a:ea typeface="Nunito Bold"/>
                <a:cs typeface="Baloo" panose="020B0604020202020204" charset="0"/>
                <a:sym typeface="Nunito Bold"/>
              </a:rPr>
              <a:t>=&gt; </a:t>
            </a:r>
            <a:r>
              <a:rPr lang="vi-VN" sz="4800" b="1">
                <a:solidFill>
                  <a:srgbClr val="FF0000"/>
                </a:solidFill>
                <a:latin typeface="Baloo" panose="020B0604020202020204" charset="0"/>
                <a:cs typeface="Baloo" panose="020B0604020202020204" charset="0"/>
              </a:rPr>
              <a:t>Trong lúc hát, tai người đó nghe tiếng nhạc, mắt theo dõi lời bài hát.</a:t>
            </a:r>
            <a:endParaRPr lang="en-US" sz="4800" b="1">
              <a:solidFill>
                <a:srgbClr val="FF0000"/>
              </a:solidFill>
              <a:latin typeface="Baloo" panose="020B0604020202020204" charset="0"/>
              <a:cs typeface="Baloo" panose="020B0604020202020204" charset="0"/>
              <a:sym typeface="Nunito Bold"/>
            </a:endParaRPr>
          </a:p>
        </p:txBody>
      </p:sp>
      <p:sp>
        <p:nvSpPr>
          <p:cNvPr id="23" name="TextBox 5">
            <a:extLst>
              <a:ext uri="{FF2B5EF4-FFF2-40B4-BE49-F238E27FC236}">
                <a16:creationId xmlns:a16="http://schemas.microsoft.com/office/drawing/2014/main" xmlns="" id="{049AE8A4-3A9B-A0D4-1C6E-65DA28BEA7C6}"/>
              </a:ext>
            </a:extLst>
          </p:cNvPr>
          <p:cNvSpPr txBox="1"/>
          <p:nvPr/>
        </p:nvSpPr>
        <p:spPr>
          <a:xfrm>
            <a:off x="883919" y="8578712"/>
            <a:ext cx="16315092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4800" b="1">
                <a:solidFill>
                  <a:srgbClr val="FF0000"/>
                </a:solidFill>
                <a:latin typeface="Baloo" panose="020B0604020202020204" charset="0"/>
                <a:ea typeface="Nunito Bold"/>
                <a:cs typeface="Baloo" panose="020B0604020202020204" charset="0"/>
                <a:sym typeface="Nunito Bold"/>
              </a:rPr>
              <a:t>=&gt; </a:t>
            </a:r>
            <a:r>
              <a:rPr lang="vi-VN" sz="4800" b="1">
                <a:solidFill>
                  <a:srgbClr val="FF0000"/>
                </a:solidFill>
                <a:latin typeface="Baloo" panose="020B0604020202020204" charset="0"/>
                <a:cs typeface="Baloo" panose="020B0604020202020204" charset="0"/>
              </a:rPr>
              <a:t>Bộ não làm nhiệm vụ kết hợp lời bài hát và tiếng nhạc tạo nên hứng thú, chuyển thành câu hát.</a:t>
            </a:r>
            <a:endParaRPr lang="en-US" sz="4800" b="1">
              <a:solidFill>
                <a:srgbClr val="FF0000"/>
              </a:solidFill>
              <a:latin typeface="Baloo" panose="020B0604020202020204" charset="0"/>
              <a:cs typeface="Baloo" panose="020B0604020202020204" charset="0"/>
              <a:sym typeface="Nunito Bold"/>
            </a:endParaRPr>
          </a:p>
        </p:txBody>
      </p:sp>
      <p:sp>
        <p:nvSpPr>
          <p:cNvPr id="24" name="TextBox 5">
            <a:extLst>
              <a:ext uri="{FF2B5EF4-FFF2-40B4-BE49-F238E27FC236}">
                <a16:creationId xmlns:a16="http://schemas.microsoft.com/office/drawing/2014/main" xmlns="" id="{1C9F2949-9983-E467-4BC7-E09203C2868F}"/>
              </a:ext>
            </a:extLst>
          </p:cNvPr>
          <p:cNvSpPr txBox="1"/>
          <p:nvPr/>
        </p:nvSpPr>
        <p:spPr>
          <a:xfrm>
            <a:off x="4883374" y="2402302"/>
            <a:ext cx="8873097" cy="1015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US" sz="6600" b="1">
                <a:solidFill>
                  <a:srgbClr val="92D050"/>
                </a:solidFill>
                <a:latin typeface="Baloo" panose="020B0604020202020204" charset="0"/>
                <a:ea typeface="Nunito Bold"/>
                <a:cs typeface="Baloo" panose="020B0604020202020204" charset="0"/>
                <a:sym typeface="Nunito Bold"/>
              </a:rPr>
              <a:t>Hát theo video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F27A3511-C31C-EDB8-FE14-34E19240D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1526" y="3068695"/>
            <a:ext cx="5646873" cy="301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01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33D7FD2-DE7B-1DCE-4577-25D849F87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857500"/>
            <a:ext cx="12294307" cy="5715000"/>
          </a:xfrm>
          <a:prstGeom prst="rect">
            <a:avLst/>
          </a:prstGeom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xmlns="" id="{70B63239-C63C-BB05-DCE1-19E3F90E5C5E}"/>
              </a:ext>
            </a:extLst>
          </p:cNvPr>
          <p:cNvSpPr txBox="1"/>
          <p:nvPr/>
        </p:nvSpPr>
        <p:spPr>
          <a:xfrm>
            <a:off x="2476499" y="114300"/>
            <a:ext cx="133350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>
                <a:solidFill>
                  <a:srgbClr val="262A55"/>
                </a:solidFill>
                <a:latin typeface="Baloo"/>
                <a:ea typeface="Baloo"/>
                <a:cs typeface="Baloo"/>
                <a:sym typeface="Baloo"/>
              </a:rPr>
              <a:t>BÀI 2. XỬ LÍ THÔNG TIN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5A394EB-410D-6904-F2A5-0F06438D5675}"/>
              </a:ext>
            </a:extLst>
          </p:cNvPr>
          <p:cNvSpPr/>
          <p:nvPr/>
        </p:nvSpPr>
        <p:spPr>
          <a:xfrm>
            <a:off x="457200" y="1181100"/>
            <a:ext cx="81035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Con </a:t>
            </a:r>
            <a:r>
              <a:rPr lang="en-US" sz="5400" b="1" cap="none" spc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người</a:t>
            </a:r>
            <a:r>
              <a:rPr lang="en-US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cap="none" spc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xử</a:t>
            </a:r>
            <a:r>
              <a:rPr lang="en-US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cap="none" spc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lí</a:t>
            </a:r>
            <a:r>
              <a:rPr lang="en-US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cap="none" spc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thông</a:t>
            </a:r>
            <a:r>
              <a:rPr lang="en-US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tin</a:t>
            </a:r>
          </a:p>
        </p:txBody>
      </p:sp>
    </p:spTree>
    <p:extLst>
      <p:ext uri="{BB962C8B-B14F-4D97-AF65-F5344CB8AC3E}">
        <p14:creationId xmlns:p14="http://schemas.microsoft.com/office/powerpoint/2010/main" val="2927369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141445D-7C6E-8CF4-5394-982E3A565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69" y="3390900"/>
            <a:ext cx="17634062" cy="4038600"/>
          </a:xfrm>
          <a:prstGeom prst="rect">
            <a:avLst/>
          </a:prstGeom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xmlns="" id="{86ADFFBE-582B-CCF9-6C1E-0C7C197E0D71}"/>
              </a:ext>
            </a:extLst>
          </p:cNvPr>
          <p:cNvSpPr txBox="1"/>
          <p:nvPr/>
        </p:nvSpPr>
        <p:spPr>
          <a:xfrm>
            <a:off x="2476499" y="114300"/>
            <a:ext cx="133350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>
                <a:solidFill>
                  <a:srgbClr val="262A55"/>
                </a:solidFill>
                <a:latin typeface="Baloo"/>
                <a:ea typeface="Baloo"/>
                <a:cs typeface="Baloo"/>
                <a:sym typeface="Baloo"/>
              </a:rPr>
              <a:t>BÀI 2. XỬ LÍ THÔNG TIN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364DD41-1A12-D20D-1FD7-0F5A0EF734C9}"/>
              </a:ext>
            </a:extLst>
          </p:cNvPr>
          <p:cNvSpPr/>
          <p:nvPr/>
        </p:nvSpPr>
        <p:spPr>
          <a:xfrm>
            <a:off x="457200" y="1181100"/>
            <a:ext cx="81035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Con </a:t>
            </a:r>
            <a:r>
              <a:rPr lang="en-US" sz="5400" b="1" cap="none" spc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người</a:t>
            </a:r>
            <a:r>
              <a:rPr lang="en-US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cap="none" spc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xử</a:t>
            </a:r>
            <a:r>
              <a:rPr lang="en-US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cap="none" spc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lí</a:t>
            </a:r>
            <a:r>
              <a:rPr lang="en-US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cap="none" spc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thông</a:t>
            </a:r>
            <a:r>
              <a:rPr lang="en-US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tin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FCD40605-8BB0-E99F-5A9A-6A55D2614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7385550"/>
            <a:ext cx="3581400" cy="283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FF31164E-FCFD-3323-17B1-46FF39DC4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4935200" y="22860"/>
            <a:ext cx="3581400" cy="283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513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>
            <a:extLst>
              <a:ext uri="{FF2B5EF4-FFF2-40B4-BE49-F238E27FC236}">
                <a16:creationId xmlns:a16="http://schemas.microsoft.com/office/drawing/2014/main" xmlns="" id="{86ADFFBE-582B-CCF9-6C1E-0C7C197E0D71}"/>
              </a:ext>
            </a:extLst>
          </p:cNvPr>
          <p:cNvSpPr txBox="1"/>
          <p:nvPr/>
        </p:nvSpPr>
        <p:spPr>
          <a:xfrm>
            <a:off x="2476499" y="114300"/>
            <a:ext cx="133350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>
                <a:solidFill>
                  <a:schemeClr val="tx2">
                    <a:lumMod val="75000"/>
                  </a:schemeClr>
                </a:solidFill>
                <a:latin typeface="Baloo"/>
                <a:ea typeface="Baloo"/>
                <a:cs typeface="Baloo"/>
                <a:sym typeface="Baloo"/>
              </a:rPr>
              <a:t>BÀI 2. XỬ LÍ THÔNG TIN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364DD41-1A12-D20D-1FD7-0F5A0EF734C9}"/>
              </a:ext>
            </a:extLst>
          </p:cNvPr>
          <p:cNvSpPr/>
          <p:nvPr/>
        </p:nvSpPr>
        <p:spPr>
          <a:xfrm>
            <a:off x="1066800" y="1028462"/>
            <a:ext cx="84305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1. Con </a:t>
            </a:r>
            <a:r>
              <a:rPr lang="en-US" sz="5400" b="1" cap="none" spc="0" err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người</a:t>
            </a:r>
            <a:r>
              <a:rPr lang="en-US" sz="5400" b="1" cap="none" spc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 </a:t>
            </a:r>
            <a:r>
              <a:rPr lang="en-US" sz="5400" b="1" cap="none" spc="0" err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xử</a:t>
            </a:r>
            <a:r>
              <a:rPr lang="en-US" sz="5400" b="1" cap="none" spc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 </a:t>
            </a:r>
            <a:r>
              <a:rPr lang="en-US" sz="5400" b="1" cap="none" spc="0" err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lí</a:t>
            </a:r>
            <a:r>
              <a:rPr lang="en-US" sz="5400" b="1" cap="none" spc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 </a:t>
            </a:r>
            <a:r>
              <a:rPr lang="en-US" sz="5400" b="1" cap="none" spc="0" err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thông</a:t>
            </a:r>
            <a:r>
              <a:rPr lang="en-US" sz="5400" b="1" cap="none" spc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 tin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F01B224-12F7-13DB-3E79-4B2858B0D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733188"/>
            <a:ext cx="2319994" cy="22307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5A7B1E7-E9DA-411A-B4E9-2E4C334FCFF5}"/>
              </a:ext>
            </a:extLst>
          </p:cNvPr>
          <p:cNvSpPr txBox="1"/>
          <p:nvPr/>
        </p:nvSpPr>
        <p:spPr>
          <a:xfrm>
            <a:off x="2895600" y="2127290"/>
            <a:ext cx="1402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0" i="0">
                <a:solidFill>
                  <a:schemeClr val="tx2">
                    <a:lumMod val="75000"/>
                  </a:schemeClr>
                </a:solidFill>
                <a:effectLst/>
                <a:latin typeface="Baloo" panose="020B0604020202020204" charset="0"/>
                <a:cs typeface="Baloo" panose="020B0604020202020204" charset="0"/>
              </a:rPr>
              <a:t>1. </a:t>
            </a:r>
            <a:r>
              <a:rPr lang="vi-VN" sz="5400" b="0" i="0">
                <a:solidFill>
                  <a:schemeClr val="tx2">
                    <a:lumMod val="75000"/>
                  </a:schemeClr>
                </a:solidFill>
                <a:effectLst/>
                <a:latin typeface="Baloo" panose="020B0604020202020204" charset="0"/>
                <a:cs typeface="Baloo" panose="020B0604020202020204" charset="0"/>
              </a:rPr>
              <a:t>Bộ phận nào của con người làm nhiệm vụ xử lí thông tin?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59BD79CD-0FCC-77B0-28C7-60AEA21ED327}"/>
              </a:ext>
            </a:extLst>
          </p:cNvPr>
          <p:cNvSpPr/>
          <p:nvPr/>
        </p:nvSpPr>
        <p:spPr>
          <a:xfrm>
            <a:off x="2895600" y="3881616"/>
            <a:ext cx="6477000" cy="2523769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F4AEBCD-FC24-AE60-5CCF-0452646931D2}"/>
              </a:ext>
            </a:extLst>
          </p:cNvPr>
          <p:cNvSpPr/>
          <p:nvPr/>
        </p:nvSpPr>
        <p:spPr>
          <a:xfrm>
            <a:off x="4292089" y="4066281"/>
            <a:ext cx="3684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>
                <a:solidFill>
                  <a:schemeClr val="tx2">
                    <a:lumMod val="75000"/>
                  </a:schemeClr>
                </a:solidFill>
                <a:latin typeface="Baloo" panose="020B0604020202020204" charset="0"/>
                <a:cs typeface="Baloo" panose="020B0604020202020204" charset="0"/>
              </a:rPr>
              <a:t>A. Chân tay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DED2FE3E-F142-D56D-AC39-F31BD96ACD4C}"/>
              </a:ext>
            </a:extLst>
          </p:cNvPr>
          <p:cNvSpPr/>
          <p:nvPr/>
        </p:nvSpPr>
        <p:spPr>
          <a:xfrm>
            <a:off x="10439400" y="3881615"/>
            <a:ext cx="6477000" cy="2523769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2260C6C-3B4B-FE13-4EDD-F53F382E8EE8}"/>
              </a:ext>
            </a:extLst>
          </p:cNvPr>
          <p:cNvSpPr/>
          <p:nvPr/>
        </p:nvSpPr>
        <p:spPr>
          <a:xfrm>
            <a:off x="12182939" y="4066281"/>
            <a:ext cx="29899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>
                <a:solidFill>
                  <a:schemeClr val="tx2">
                    <a:lumMod val="75000"/>
                  </a:schemeClr>
                </a:solidFill>
                <a:latin typeface="Baloo" panose="020B0604020202020204" charset="0"/>
                <a:cs typeface="Baloo" panose="020B0604020202020204" charset="0"/>
              </a:rPr>
              <a:t>B. Đôi tai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E24CB53C-1809-B561-DDD4-6EF9AD957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796469"/>
            <a:ext cx="1370764" cy="138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F3CAD4CA-D56B-6D8B-EAD4-17DD38B716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6" t="18605" r="51552" b="6977"/>
          <a:stretch/>
        </p:blipFill>
        <p:spPr bwMode="auto">
          <a:xfrm>
            <a:off x="5563164" y="4855340"/>
            <a:ext cx="816533" cy="146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>
            <a:extLst>
              <a:ext uri="{FF2B5EF4-FFF2-40B4-BE49-F238E27FC236}">
                <a16:creationId xmlns:a16="http://schemas.microsoft.com/office/drawing/2014/main" xmlns="" id="{5BA44FBD-668B-995B-5758-EAEF1E8FE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200" y="4738438"/>
            <a:ext cx="1581807" cy="158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>
            <a:extLst>
              <a:ext uri="{FF2B5EF4-FFF2-40B4-BE49-F238E27FC236}">
                <a16:creationId xmlns:a16="http://schemas.microsoft.com/office/drawing/2014/main" xmlns="" id="{CC040DD1-1A62-36DA-A66C-B2E6CAEC2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440443" y="4783065"/>
            <a:ext cx="1581807" cy="149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C69B8304-49D5-DBFC-81EB-F36CCBC33020}"/>
              </a:ext>
            </a:extLst>
          </p:cNvPr>
          <p:cNvSpPr/>
          <p:nvPr/>
        </p:nvSpPr>
        <p:spPr>
          <a:xfrm>
            <a:off x="2895600" y="6897825"/>
            <a:ext cx="6477000" cy="2523769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C370A2A-52FF-993C-7D68-92332D939C01}"/>
              </a:ext>
            </a:extLst>
          </p:cNvPr>
          <p:cNvSpPr/>
          <p:nvPr/>
        </p:nvSpPr>
        <p:spPr>
          <a:xfrm>
            <a:off x="4609484" y="7104100"/>
            <a:ext cx="30492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>
                <a:solidFill>
                  <a:schemeClr val="tx2">
                    <a:lumMod val="75000"/>
                  </a:schemeClr>
                </a:solidFill>
                <a:latin typeface="Baloo" panose="020B0604020202020204" charset="0"/>
                <a:cs typeface="Baloo" panose="020B0604020202020204" charset="0"/>
              </a:rPr>
              <a:t>C. Bộ não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E9E7BE71-C314-62F3-4F9B-49C5613D742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7497246"/>
            <a:ext cx="2152233" cy="2152233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D43F92EE-DE39-7E54-1DF6-E5F3BE016FF3}"/>
              </a:ext>
            </a:extLst>
          </p:cNvPr>
          <p:cNvSpPr/>
          <p:nvPr/>
        </p:nvSpPr>
        <p:spPr>
          <a:xfrm>
            <a:off x="10439400" y="6897825"/>
            <a:ext cx="6477000" cy="2523769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0BA3624-EF13-5C46-4480-A8577A2028F0}"/>
              </a:ext>
            </a:extLst>
          </p:cNvPr>
          <p:cNvSpPr/>
          <p:nvPr/>
        </p:nvSpPr>
        <p:spPr>
          <a:xfrm>
            <a:off x="12182939" y="7082491"/>
            <a:ext cx="33986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>
                <a:solidFill>
                  <a:schemeClr val="tx2">
                    <a:lumMod val="75000"/>
                  </a:schemeClr>
                </a:solidFill>
                <a:latin typeface="Baloo" panose="020B0604020202020204" charset="0"/>
                <a:cs typeface="Baloo" panose="020B0604020202020204" charset="0"/>
              </a:rPr>
              <a:t>D. Đôi mắt</a:t>
            </a:r>
          </a:p>
        </p:txBody>
      </p:sp>
      <p:pic>
        <p:nvPicPr>
          <p:cNvPr id="3088" name="Picture 16">
            <a:extLst>
              <a:ext uri="{FF2B5EF4-FFF2-40B4-BE49-F238E27FC236}">
                <a16:creationId xmlns:a16="http://schemas.microsoft.com/office/drawing/2014/main" xmlns="" id="{2A4D2889-9333-DF9C-91EA-6F4E9BC9A8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0" t="28336" r="5015" b="27916"/>
          <a:stretch/>
        </p:blipFill>
        <p:spPr bwMode="auto">
          <a:xfrm>
            <a:off x="12292432" y="7696198"/>
            <a:ext cx="3289194" cy="175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50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2" grpId="0" animBg="1"/>
      <p:bldP spid="13" grpId="0"/>
      <p:bldP spid="17" grpId="0" animBg="1"/>
      <p:bldP spid="18" grpId="0"/>
      <p:bldP spid="22" grpId="0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C2DF644-E5A4-13D1-61A4-A58F3D123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0200" y="3035966"/>
            <a:ext cx="5937812" cy="5791200"/>
          </a:xfrm>
          <a:prstGeom prst="rect">
            <a:avLst/>
          </a:prstGeom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xmlns="" id="{7C9EDCE5-6CD4-01AE-1051-CA4EE4C8ABC2}"/>
              </a:ext>
            </a:extLst>
          </p:cNvPr>
          <p:cNvSpPr txBox="1"/>
          <p:nvPr/>
        </p:nvSpPr>
        <p:spPr>
          <a:xfrm>
            <a:off x="2476499" y="114300"/>
            <a:ext cx="133350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>
                <a:solidFill>
                  <a:schemeClr val="tx2">
                    <a:lumMod val="75000"/>
                  </a:schemeClr>
                </a:solidFill>
                <a:latin typeface="Baloo"/>
                <a:ea typeface="Baloo"/>
                <a:cs typeface="Baloo"/>
                <a:sym typeface="Baloo"/>
              </a:rPr>
              <a:t>BÀI 2. XỬ LÍ THÔNG TIN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B60E7EC-2DEA-9FDC-2CDD-6045F1FD2FF6}"/>
              </a:ext>
            </a:extLst>
          </p:cNvPr>
          <p:cNvSpPr/>
          <p:nvPr/>
        </p:nvSpPr>
        <p:spPr>
          <a:xfrm>
            <a:off x="1066800" y="1028462"/>
            <a:ext cx="84305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1. Con </a:t>
            </a:r>
            <a:r>
              <a:rPr lang="en-US" sz="5400" b="1" cap="none" spc="0" err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người</a:t>
            </a:r>
            <a:r>
              <a:rPr lang="en-US" sz="5400" b="1" cap="none" spc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 </a:t>
            </a:r>
            <a:r>
              <a:rPr lang="en-US" sz="5400" b="1" cap="none" spc="0" err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xử</a:t>
            </a:r>
            <a:r>
              <a:rPr lang="en-US" sz="5400" b="1" cap="none" spc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 </a:t>
            </a:r>
            <a:r>
              <a:rPr lang="en-US" sz="5400" b="1" cap="none" spc="0" err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lí</a:t>
            </a:r>
            <a:r>
              <a:rPr lang="en-US" sz="5400" b="1" cap="none" spc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 </a:t>
            </a:r>
            <a:r>
              <a:rPr lang="en-US" sz="5400" b="1" cap="none" spc="0" err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thông</a:t>
            </a:r>
            <a:r>
              <a:rPr lang="en-US" sz="5400" b="1" cap="none" spc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 tin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3410E77-60F9-4259-A67C-DAE117CB2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733188"/>
            <a:ext cx="2319994" cy="22307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5DB2E22-5C0B-BC42-15C4-CFA1ADA71396}"/>
              </a:ext>
            </a:extLst>
          </p:cNvPr>
          <p:cNvSpPr txBox="1"/>
          <p:nvPr/>
        </p:nvSpPr>
        <p:spPr>
          <a:xfrm>
            <a:off x="2895600" y="2127290"/>
            <a:ext cx="1402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0" i="0">
                <a:solidFill>
                  <a:schemeClr val="tx2">
                    <a:lumMod val="75000"/>
                  </a:schemeClr>
                </a:solidFill>
                <a:effectLst/>
                <a:latin typeface="Baloo" panose="020B0604020202020204" charset="0"/>
                <a:cs typeface="Baloo" panose="020B0604020202020204" charset="0"/>
              </a:rPr>
              <a:t>2. </a:t>
            </a:r>
            <a:r>
              <a:rPr lang="vi-VN" sz="54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Quan sát một người đang thả diều.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4F963092-86BC-93FF-CE13-10DA7B48F7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96298"/>
              </p:ext>
            </p:extLst>
          </p:nvPr>
        </p:nvGraphicFramePr>
        <p:xfrm>
          <a:off x="89988" y="4127416"/>
          <a:ext cx="12483012" cy="4896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7745">
                  <a:extLst>
                    <a:ext uri="{9D8B030D-6E8A-4147-A177-3AD203B41FA5}">
                      <a16:colId xmlns:a16="http://schemas.microsoft.com/office/drawing/2014/main" xmlns="" val="2325244321"/>
                    </a:ext>
                  </a:extLst>
                </a:gridCol>
                <a:gridCol w="6635267">
                  <a:extLst>
                    <a:ext uri="{9D8B030D-6E8A-4147-A177-3AD203B41FA5}">
                      <a16:colId xmlns:a16="http://schemas.microsoft.com/office/drawing/2014/main" xmlns="" val="3239276554"/>
                    </a:ext>
                  </a:extLst>
                </a:gridCol>
              </a:tblGrid>
              <a:tr h="1399060">
                <a:tc>
                  <a:txBody>
                    <a:bodyPr/>
                    <a:lstStyle/>
                    <a:p>
                      <a:pPr algn="ctr"/>
                      <a:r>
                        <a:rPr lang="en-US" sz="4600">
                          <a:latin typeface="Baloo" panose="020B0604020202020204" charset="0"/>
                          <a:cs typeface="Baloo" panose="020B0604020202020204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600">
                          <a:latin typeface="Baloo" panose="020B0604020202020204" charset="0"/>
                          <a:cs typeface="Baloo" panose="020B0604020202020204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91101371"/>
                  </a:ext>
                </a:extLst>
              </a:tr>
              <a:tr h="1750624">
                <a:tc>
                  <a:txBody>
                    <a:bodyPr/>
                    <a:lstStyle/>
                    <a:p>
                      <a:r>
                        <a:rPr lang="vi-VN" sz="4600" b="0" i="0" kern="1200">
                          <a:solidFill>
                            <a:schemeClr val="dk1"/>
                          </a:solidFill>
                          <a:effectLst/>
                          <a:latin typeface="Baloo" panose="020B0604020202020204" charset="0"/>
                          <a:ea typeface="+mn-ea"/>
                          <a:cs typeface="Baloo" panose="020B0604020202020204" charset="0"/>
                        </a:rPr>
                        <a:t>1) Thông tin được thu nhận và xử lí.</a:t>
                      </a:r>
                      <a:endParaRPr lang="en-US" sz="4600">
                        <a:latin typeface="Baloo" panose="020B0604020202020204" charset="0"/>
                        <a:cs typeface="Balo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4600" b="0" i="0" kern="1200">
                          <a:solidFill>
                            <a:schemeClr val="dk1"/>
                          </a:solidFill>
                          <a:effectLst/>
                          <a:latin typeface="Baloo" panose="020B0604020202020204" charset="0"/>
                          <a:ea typeface="+mn-ea"/>
                          <a:cs typeface="Baloo" panose="020B0604020202020204" charset="0"/>
                        </a:rPr>
                        <a:t>a) Chạy ngược chiều gió để dây diều că</a:t>
                      </a:r>
                      <a:r>
                        <a:rPr lang="en-US" sz="4600" b="0" i="0" kern="1200">
                          <a:solidFill>
                            <a:schemeClr val="dk1"/>
                          </a:solidFill>
                          <a:effectLst/>
                          <a:latin typeface="Baloo" panose="020B0604020202020204" charset="0"/>
                          <a:ea typeface="+mn-ea"/>
                          <a:cs typeface="Baloo" panose="020B0604020202020204" charset="0"/>
                        </a:rPr>
                        <a:t>n</a:t>
                      </a:r>
                      <a:r>
                        <a:rPr lang="vi-VN" sz="4600" b="0" i="0" kern="1200">
                          <a:solidFill>
                            <a:schemeClr val="dk1"/>
                          </a:solidFill>
                          <a:effectLst/>
                          <a:latin typeface="Baloo" panose="020B0604020202020204" charset="0"/>
                          <a:ea typeface="+mn-ea"/>
                          <a:cs typeface="Baloo" panose="020B0604020202020204" charset="0"/>
                        </a:rPr>
                        <a:t>g ra.</a:t>
                      </a:r>
                      <a:endParaRPr lang="en-US" sz="4600">
                        <a:latin typeface="Baloo" panose="020B0604020202020204" charset="0"/>
                        <a:cs typeface="Balo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06558017"/>
                  </a:ext>
                </a:extLst>
              </a:tr>
              <a:tr h="1746661">
                <a:tc>
                  <a:txBody>
                    <a:bodyPr/>
                    <a:lstStyle/>
                    <a:p>
                      <a:r>
                        <a:rPr lang="vi-VN" sz="4600" b="0" i="0" kern="1200">
                          <a:solidFill>
                            <a:schemeClr val="dk1"/>
                          </a:solidFill>
                          <a:effectLst/>
                          <a:latin typeface="Baloo" panose="020B0604020202020204" charset="0"/>
                          <a:ea typeface="+mn-ea"/>
                          <a:cs typeface="Baloo" panose="020B0604020202020204" charset="0"/>
                        </a:rPr>
                        <a:t>2) Kết quả của việc xử lí thông tin.</a:t>
                      </a:r>
                      <a:endParaRPr lang="en-US" sz="4600" b="0" i="0" kern="1200">
                        <a:solidFill>
                          <a:schemeClr val="dk1"/>
                        </a:solidFill>
                        <a:effectLst/>
                        <a:latin typeface="Baloo" panose="020B0604020202020204" charset="0"/>
                        <a:ea typeface="+mn-ea"/>
                        <a:cs typeface="Balo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600" b="0" i="0" kern="1200">
                          <a:solidFill>
                            <a:schemeClr val="dk1"/>
                          </a:solidFill>
                          <a:effectLst/>
                          <a:latin typeface="Baloo" panose="020B0604020202020204" charset="0"/>
                          <a:ea typeface="+mn-ea"/>
                          <a:cs typeface="Baloo" panose="020B0604020202020204" charset="0"/>
                        </a:rPr>
                        <a:t>b) Diều không lên cao và dây diều bị chùng.</a:t>
                      </a:r>
                      <a:endParaRPr lang="en-US" sz="4600">
                        <a:latin typeface="Baloo" panose="020B0604020202020204" charset="0"/>
                        <a:cs typeface="Baloo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08731388"/>
                  </a:ext>
                </a:extLst>
              </a:tr>
            </a:tbl>
          </a:graphicData>
        </a:graphic>
      </p:graphicFrame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D439410B-F6BE-E36B-BC2E-51E036222D6F}"/>
              </a:ext>
            </a:extLst>
          </p:cNvPr>
          <p:cNvCxnSpPr>
            <a:cxnSpLocks/>
          </p:cNvCxnSpPr>
          <p:nvPr/>
        </p:nvCxnSpPr>
        <p:spPr>
          <a:xfrm>
            <a:off x="5282057" y="6929920"/>
            <a:ext cx="745744" cy="1490180"/>
          </a:xfrm>
          <a:prstGeom prst="straightConnector1">
            <a:avLst/>
          </a:prstGeom>
          <a:ln w="136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2B655CD3-AC73-CDC7-5587-7057C9D93433}"/>
              </a:ext>
            </a:extLst>
          </p:cNvPr>
          <p:cNvCxnSpPr>
            <a:cxnSpLocks/>
          </p:cNvCxnSpPr>
          <p:nvPr/>
        </p:nvCxnSpPr>
        <p:spPr>
          <a:xfrm flipV="1">
            <a:off x="3910457" y="6210300"/>
            <a:ext cx="2117344" cy="1439241"/>
          </a:xfrm>
          <a:prstGeom prst="straightConnector1">
            <a:avLst/>
          </a:prstGeom>
          <a:ln w="136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24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C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18086532" y="10096500"/>
            <a:ext cx="1811131" cy="2527055"/>
          </a:xfrm>
          <a:custGeom>
            <a:avLst/>
            <a:gdLst/>
            <a:ahLst/>
            <a:cxnLst/>
            <a:rect l="l" t="t" r="r" b="b"/>
            <a:pathLst>
              <a:path w="1811131" h="2527055">
                <a:moveTo>
                  <a:pt x="0" y="0"/>
                </a:moveTo>
                <a:lnTo>
                  <a:pt x="1811131" y="0"/>
                </a:lnTo>
                <a:lnTo>
                  <a:pt x="1811131" y="2527055"/>
                </a:lnTo>
                <a:lnTo>
                  <a:pt x="0" y="25270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05360" r="-290088"/>
            </a:stretch>
          </a:blipFill>
        </p:spPr>
      </p:sp>
      <p:grpSp>
        <p:nvGrpSpPr>
          <p:cNvPr id="13" name="Group 12"/>
          <p:cNvGrpSpPr/>
          <p:nvPr/>
        </p:nvGrpSpPr>
        <p:grpSpPr>
          <a:xfrm>
            <a:off x="18745200" y="6950914"/>
            <a:ext cx="2543441" cy="3336086"/>
            <a:chOff x="18027691" y="-1192503"/>
            <a:chExt cx="4251550" cy="4981114"/>
          </a:xfrm>
        </p:grpSpPr>
        <p:sp>
          <p:nvSpPr>
            <p:cNvPr id="6" name="Freeform 6"/>
            <p:cNvSpPr/>
            <p:nvPr/>
          </p:nvSpPr>
          <p:spPr>
            <a:xfrm>
              <a:off x="18440400" y="-1036904"/>
              <a:ext cx="3403834" cy="4825515"/>
            </a:xfrm>
            <a:custGeom>
              <a:avLst/>
              <a:gdLst/>
              <a:ahLst/>
              <a:cxnLst/>
              <a:rect l="l" t="t" r="r" b="b"/>
              <a:pathLst>
                <a:path w="4646337" h="7322308">
                  <a:moveTo>
                    <a:pt x="0" y="0"/>
                  </a:moveTo>
                  <a:lnTo>
                    <a:pt x="4646338" y="0"/>
                  </a:lnTo>
                  <a:lnTo>
                    <a:pt x="4646338" y="7322308"/>
                  </a:lnTo>
                  <a:lnTo>
                    <a:pt x="0" y="7322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3492821">
              <a:off x="21470152" y="-1049723"/>
              <a:ext cx="951870" cy="666309"/>
            </a:xfrm>
            <a:custGeom>
              <a:avLst/>
              <a:gdLst/>
              <a:ahLst/>
              <a:cxnLst/>
              <a:rect l="l" t="t" r="r" b="b"/>
              <a:pathLst>
                <a:path w="951870" h="666309">
                  <a:moveTo>
                    <a:pt x="0" y="0"/>
                  </a:moveTo>
                  <a:lnTo>
                    <a:pt x="951869" y="0"/>
                  </a:lnTo>
                  <a:lnTo>
                    <a:pt x="951869" y="666309"/>
                  </a:lnTo>
                  <a:lnTo>
                    <a:pt x="0" y="6663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rot="-7693098">
              <a:off x="17884911" y="462666"/>
              <a:ext cx="951870" cy="666309"/>
            </a:xfrm>
            <a:custGeom>
              <a:avLst/>
              <a:gdLst/>
              <a:ahLst/>
              <a:cxnLst/>
              <a:rect l="l" t="t" r="r" b="b"/>
              <a:pathLst>
                <a:path w="951870" h="666309">
                  <a:moveTo>
                    <a:pt x="0" y="0"/>
                  </a:moveTo>
                  <a:lnTo>
                    <a:pt x="951870" y="0"/>
                  </a:lnTo>
                  <a:lnTo>
                    <a:pt x="951870" y="666309"/>
                  </a:lnTo>
                  <a:lnTo>
                    <a:pt x="0" y="6663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0" name="AutoShape 4" descr="Thông tin và quyết định - Tin học 3 Bài 1 sách Kết nối tri thức với cuộc  số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xmlns="" id="{2C220BBC-A8A7-2903-CB53-3A1DFAC74EFB}"/>
              </a:ext>
            </a:extLst>
          </p:cNvPr>
          <p:cNvSpPr txBox="1"/>
          <p:nvPr/>
        </p:nvSpPr>
        <p:spPr>
          <a:xfrm>
            <a:off x="2476499" y="114300"/>
            <a:ext cx="133350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>
                <a:solidFill>
                  <a:schemeClr val="tx2">
                    <a:lumMod val="75000"/>
                  </a:schemeClr>
                </a:solidFill>
                <a:latin typeface="Baloo"/>
                <a:ea typeface="Baloo"/>
                <a:cs typeface="Baloo"/>
                <a:sym typeface="Baloo"/>
              </a:rPr>
              <a:t>BÀI 2. XỬ LÍ THÔNG TIN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BCC840C-19E8-CBC7-E574-66708FF0A34A}"/>
              </a:ext>
            </a:extLst>
          </p:cNvPr>
          <p:cNvSpPr/>
          <p:nvPr/>
        </p:nvSpPr>
        <p:spPr>
          <a:xfrm>
            <a:off x="378924" y="873479"/>
            <a:ext cx="66014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2</a:t>
            </a:r>
            <a:r>
              <a:rPr lang="en-US" sz="5400" b="1" cap="none" spc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. Máy xử </a:t>
            </a:r>
            <a:r>
              <a:rPr lang="en-US" sz="5400" b="1" cap="none" spc="0" err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lí</a:t>
            </a:r>
            <a:r>
              <a:rPr lang="en-US" sz="5400" b="1" cap="none" spc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 </a:t>
            </a:r>
            <a:r>
              <a:rPr lang="en-US" sz="5400" b="1" cap="none" spc="0" err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thông</a:t>
            </a:r>
            <a:r>
              <a:rPr lang="en-US" sz="5400" b="1" cap="none" spc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 tin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31604D7-8451-E0AC-334B-7A90310DF125}"/>
              </a:ext>
            </a:extLst>
          </p:cNvPr>
          <p:cNvSpPr txBox="1"/>
          <p:nvPr/>
        </p:nvSpPr>
        <p:spPr>
          <a:xfrm>
            <a:off x="3013638" y="3739949"/>
            <a:ext cx="11616762" cy="5450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54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Hãy kể tên một số thiết bị điện trong gia đình có thể điều khiển được. </a:t>
            </a:r>
            <a:endParaRPr lang="en-US" sz="5400" b="1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loo" panose="020B0604020202020204" charset="0"/>
              <a:cs typeface="Baloo" panose="020B0604020202020204" charset="0"/>
            </a:endParaRPr>
          </a:p>
          <a:p>
            <a:pPr algn="just">
              <a:lnSpc>
                <a:spcPct val="150000"/>
              </a:lnSpc>
            </a:pPr>
            <a:r>
              <a:rPr lang="vi-VN" sz="54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Em hãy cho biết những thiết bị đó điều khiển như thế nào?</a:t>
            </a:r>
          </a:p>
          <a:p>
            <a:pPr>
              <a:lnSpc>
                <a:spcPct val="150000"/>
              </a:lnSpc>
            </a:pPr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05AB45DE-BB60-8A29-CFE2-AD932B625807}"/>
              </a:ext>
            </a:extLst>
          </p:cNvPr>
          <p:cNvSpPr/>
          <p:nvPr/>
        </p:nvSpPr>
        <p:spPr>
          <a:xfrm>
            <a:off x="533096" y="1904999"/>
            <a:ext cx="4191303" cy="1589071"/>
          </a:xfrm>
          <a:prstGeom prst="roundRect">
            <a:avLst>
              <a:gd name="adj" fmla="val 4369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EC2BD06-8B57-4E4D-DF59-1E7A8D45B310}"/>
              </a:ext>
            </a:extLst>
          </p:cNvPr>
          <p:cNvSpPr txBox="1"/>
          <p:nvPr/>
        </p:nvSpPr>
        <p:spPr>
          <a:xfrm>
            <a:off x="799647" y="2360809"/>
            <a:ext cx="381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101479B-AFCB-70D5-20DF-5171526185F8}"/>
              </a:ext>
            </a:extLst>
          </p:cNvPr>
          <p:cNvSpPr txBox="1"/>
          <p:nvPr/>
        </p:nvSpPr>
        <p:spPr>
          <a:xfrm>
            <a:off x="4747845" y="2360809"/>
            <a:ext cx="1036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54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Thiết bị điều khiển được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4212B6C2-5259-E272-5F8C-60830F091771}"/>
              </a:ext>
            </a:extLst>
          </p:cNvPr>
          <p:cNvSpPr/>
          <p:nvPr/>
        </p:nvSpPr>
        <p:spPr>
          <a:xfrm>
            <a:off x="533096" y="1904999"/>
            <a:ext cx="17221807" cy="8382001"/>
          </a:xfrm>
          <a:prstGeom prst="roundRect">
            <a:avLst>
              <a:gd name="adj" fmla="val 8771"/>
            </a:avLst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7"/>
          <p:cNvSpPr/>
          <p:nvPr/>
        </p:nvSpPr>
        <p:spPr>
          <a:xfrm>
            <a:off x="15811498" y="5753099"/>
            <a:ext cx="2275033" cy="4393223"/>
          </a:xfrm>
          <a:custGeom>
            <a:avLst/>
            <a:gdLst/>
            <a:ahLst/>
            <a:cxnLst/>
            <a:rect l="l" t="t" r="r" b="b"/>
            <a:pathLst>
              <a:path w="3683310" h="5416632">
                <a:moveTo>
                  <a:pt x="0" y="0"/>
                </a:moveTo>
                <a:lnTo>
                  <a:pt x="3683310" y="0"/>
                </a:lnTo>
                <a:lnTo>
                  <a:pt x="3683310" y="5416632"/>
                </a:lnTo>
                <a:lnTo>
                  <a:pt x="0" y="541663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8"/>
          <p:cNvSpPr/>
          <p:nvPr/>
        </p:nvSpPr>
        <p:spPr>
          <a:xfrm flipH="1">
            <a:off x="-10965" y="5143499"/>
            <a:ext cx="1687365" cy="4819703"/>
          </a:xfrm>
          <a:custGeom>
            <a:avLst/>
            <a:gdLst/>
            <a:ahLst/>
            <a:cxnLst/>
            <a:rect l="l" t="t" r="r" b="b"/>
            <a:pathLst>
              <a:path w="1959836" h="5416632">
                <a:moveTo>
                  <a:pt x="1959836" y="0"/>
                </a:moveTo>
                <a:lnTo>
                  <a:pt x="0" y="0"/>
                </a:lnTo>
                <a:lnTo>
                  <a:pt x="0" y="5416632"/>
                </a:lnTo>
                <a:lnTo>
                  <a:pt x="1959836" y="5416632"/>
                </a:lnTo>
                <a:lnTo>
                  <a:pt x="1959836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39054C9-0802-92DB-4E3B-C8A07BA24E97}"/>
              </a:ext>
            </a:extLst>
          </p:cNvPr>
          <p:cNvSpPr txBox="1"/>
          <p:nvPr/>
        </p:nvSpPr>
        <p:spPr>
          <a:xfrm>
            <a:off x="955164" y="2120206"/>
            <a:ext cx="163776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54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Một số thiết bị điện trong gia đình có thể điều khiển được:</a:t>
            </a:r>
            <a:r>
              <a:rPr lang="en-US" sz="54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 điều hòa nhiệt độ</a:t>
            </a:r>
            <a:r>
              <a:rPr lang="vi-VN" sz="54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, ti vi, máy giặt…</a:t>
            </a: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xmlns="" id="{08146E8C-FF22-DC15-EDB4-6FF9E4B275AA}"/>
              </a:ext>
            </a:extLst>
          </p:cNvPr>
          <p:cNvSpPr txBox="1"/>
          <p:nvPr/>
        </p:nvSpPr>
        <p:spPr>
          <a:xfrm>
            <a:off x="2476499" y="114300"/>
            <a:ext cx="133350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>
                <a:solidFill>
                  <a:schemeClr val="tx2">
                    <a:lumMod val="75000"/>
                  </a:schemeClr>
                </a:solidFill>
                <a:latin typeface="Baloo"/>
                <a:ea typeface="Baloo"/>
                <a:cs typeface="Baloo"/>
                <a:sym typeface="Baloo"/>
              </a:rPr>
              <a:t>BÀI 2. XỬ LÍ THÔNG TIN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C3250C2-A8EC-FF11-0E4A-37DBB210712C}"/>
              </a:ext>
            </a:extLst>
          </p:cNvPr>
          <p:cNvSpPr/>
          <p:nvPr/>
        </p:nvSpPr>
        <p:spPr>
          <a:xfrm>
            <a:off x="378924" y="873479"/>
            <a:ext cx="66014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2</a:t>
            </a:r>
            <a:r>
              <a:rPr lang="en-US" sz="5400" b="1" cap="none" spc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. Máy xử </a:t>
            </a:r>
            <a:r>
              <a:rPr lang="en-US" sz="5400" b="1" cap="none" spc="0" err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lí</a:t>
            </a:r>
            <a:r>
              <a:rPr lang="en-US" sz="5400" b="1" cap="none" spc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 </a:t>
            </a:r>
            <a:r>
              <a:rPr lang="en-US" sz="5400" b="1" cap="none" spc="0" err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thông</a:t>
            </a:r>
            <a:r>
              <a:rPr lang="en-US" sz="5400" b="1" cap="none" spc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 tin</a:t>
            </a:r>
          </a:p>
        </p:txBody>
      </p:sp>
      <p:pic>
        <p:nvPicPr>
          <p:cNvPr id="5122" name="Picture 2" descr="Tivi Android OLED Sony 4K 77 inch XR-77A80J VN3">
            <a:extLst>
              <a:ext uri="{FF2B5EF4-FFF2-40B4-BE49-F238E27FC236}">
                <a16:creationId xmlns:a16="http://schemas.microsoft.com/office/drawing/2014/main" xmlns="" id="{6CD79E94-16CF-E35D-90BB-A4CDB0A4C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7400" y="3498915"/>
            <a:ext cx="4486583" cy="298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Máy điều hòa Panasonic 1 chiều 12000Btu N12ZKH-8">
            <a:extLst>
              <a:ext uri="{FF2B5EF4-FFF2-40B4-BE49-F238E27FC236}">
                <a16:creationId xmlns:a16="http://schemas.microsoft.com/office/drawing/2014/main" xmlns="" id="{5E809B6D-5C70-3C90-BEBD-277F6E4BED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74" b="24895"/>
          <a:stretch/>
        </p:blipFill>
        <p:spPr bwMode="auto">
          <a:xfrm>
            <a:off x="12653079" y="6882749"/>
            <a:ext cx="5350997" cy="283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Mua Quạt Điều Hòa Hơi Nước Loại 50L ,Có điều khiển, Công suất 150w, Mặt  kính cường lực, Sản xuất theo công nghệ nhật bản - Model: HS40B -LLS | Tiki">
            <a:extLst>
              <a:ext uri="{FF2B5EF4-FFF2-40B4-BE49-F238E27FC236}">
                <a16:creationId xmlns:a16="http://schemas.microsoft.com/office/drawing/2014/main" xmlns="" id="{0033C154-BA6B-5FDB-AEB0-C18A22651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364" y="4045586"/>
            <a:ext cx="4884808" cy="488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ó gì nổi bật trên chiếc máy giặt LG inverter FV1409S4M 9kg?">
            <a:extLst>
              <a:ext uri="{FF2B5EF4-FFF2-40B4-BE49-F238E27FC236}">
                <a16:creationId xmlns:a16="http://schemas.microsoft.com/office/drawing/2014/main" xmlns="" id="{41DFA012-F2CD-489B-A59E-92723C1A2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98" y="3912442"/>
            <a:ext cx="7385345" cy="54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00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830</Words>
  <Application>Microsoft Office PowerPoint</Application>
  <PresentationFormat>Custom</PresentationFormat>
  <Paragraphs>96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HP001 4 hàng</vt:lpstr>
      <vt:lpstr>Calibri</vt:lpstr>
      <vt:lpstr>Times New Roman</vt:lpstr>
      <vt:lpstr>Baskerville Old Face</vt:lpstr>
      <vt:lpstr>Baloo</vt:lpstr>
      <vt:lpstr>Arial</vt:lpstr>
      <vt:lpstr>Nunito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oOOo</dc:creator>
  <cp:lastModifiedBy>admin</cp:lastModifiedBy>
  <cp:revision>17</cp:revision>
  <dcterms:created xsi:type="dcterms:W3CDTF">2006-08-16T00:00:00Z</dcterms:created>
  <dcterms:modified xsi:type="dcterms:W3CDTF">2025-01-12T09:42:31Z</dcterms:modified>
  <dc:identifier>DAGRcuUuI3A</dc:identifier>
</cp:coreProperties>
</file>