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010" r:id="rId2"/>
    <p:sldId id="2953" r:id="rId3"/>
    <p:sldId id="2969" r:id="rId4"/>
    <p:sldId id="2950" r:id="rId5"/>
    <p:sldId id="2948" r:id="rId6"/>
    <p:sldId id="2947" r:id="rId7"/>
    <p:sldId id="2970" r:id="rId8"/>
    <p:sldId id="2971" r:id="rId9"/>
    <p:sldId id="2977" r:id="rId10"/>
    <p:sldId id="3004" r:id="rId11"/>
    <p:sldId id="3003" r:id="rId12"/>
    <p:sldId id="2941" r:id="rId13"/>
    <p:sldId id="2942" r:id="rId14"/>
    <p:sldId id="3005" r:id="rId15"/>
    <p:sldId id="3007" r:id="rId16"/>
    <p:sldId id="3008" r:id="rId17"/>
    <p:sldId id="30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303927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2993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1348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8138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9.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10"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2.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4038445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41573" y="448135"/>
            <a:ext cx="10420476"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thiết bị như máy tính xách tay, điện thoại thông minh, máy tính bảng thường được thiết kế thuận tiện cho việc di chuyển nên các bộ phận như màn hình, bàn phím, chuột được gắn với thân máy. Máy tính xách tay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vùng cảm ứng chuột. Em có thể sử dụng chuột bằng cách di chuyển ngón tay trên đó.</a:t>
            </a:r>
          </a:p>
        </p:txBody>
      </p:sp>
      <p:pic>
        <p:nvPicPr>
          <p:cNvPr id="12" name="Picture 11"/>
          <p:cNvPicPr>
            <a:picLocks noChangeAspect="1"/>
          </p:cNvPicPr>
          <p:nvPr/>
        </p:nvPicPr>
        <p:blipFill>
          <a:blip r:embed="rId2"/>
          <a:stretch>
            <a:fillRect/>
          </a:stretch>
        </p:blipFill>
        <p:spPr>
          <a:xfrm>
            <a:off x="496964" y="340077"/>
            <a:ext cx="689218" cy="653278"/>
          </a:xfrm>
          <a:prstGeom prst="rect">
            <a:avLst/>
          </a:prstGeom>
        </p:spPr>
      </p:pic>
      <p:sp>
        <p:nvSpPr>
          <p:cNvPr id="16" name="Rectangle 15"/>
          <p:cNvSpPr/>
          <p:nvPr/>
        </p:nvSpPr>
        <p:spPr>
          <a:xfrm>
            <a:off x="5120884" y="4253489"/>
            <a:ext cx="6484487"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Điện thoại thông minh, máy tính bảng có màn hình cảm ứng vừa là chuột vừa là bàn phím. Em có thể dùng ngón tay di chuyển trên màn hình cảm ứng thay cho chuột. Em cũng có thể điều khiển để bàn phím ảo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0787" y="427600"/>
            <a:ext cx="10701826" cy="3082923"/>
            <a:chOff x="1241114" y="448382"/>
            <a:chExt cx="10701826" cy="3082923"/>
          </a:xfrm>
        </p:grpSpPr>
        <p:grpSp>
          <p:nvGrpSpPr>
            <p:cNvPr id="3" name="Group 2"/>
            <p:cNvGrpSpPr/>
            <p:nvPr/>
          </p:nvGrpSpPr>
          <p:grpSpPr>
            <a:xfrm>
              <a:off x="1241114" y="448382"/>
              <a:ext cx="10701826" cy="3082923"/>
              <a:chOff x="1241114" y="448382"/>
              <a:chExt cx="10701826" cy="3082923"/>
            </a:xfrm>
          </p:grpSpPr>
          <p:grpSp>
            <p:nvGrpSpPr>
              <p:cNvPr id="5" name="Group 4"/>
              <p:cNvGrpSpPr/>
              <p:nvPr/>
            </p:nvGrpSpPr>
            <p:grpSpPr>
              <a:xfrm>
                <a:off x="1644114" y="911578"/>
                <a:ext cx="10298826" cy="2619727"/>
                <a:chOff x="2320005" y="934090"/>
                <a:chExt cx="9265272" cy="3864817"/>
              </a:xfrm>
            </p:grpSpPr>
            <p:sp>
              <p:nvSpPr>
                <p:cNvPr id="7" name="Rectangle: Rounded Corners 6"/>
                <p:cNvSpPr/>
                <p:nvPr/>
              </p:nvSpPr>
              <p:spPr>
                <a:xfrm>
                  <a:off x="2406509" y="1054359"/>
                  <a:ext cx="9178768" cy="3744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320005" y="934090"/>
                  <a:ext cx="9178768" cy="3744548"/>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41114" y="448382"/>
                <a:ext cx="998307" cy="883997"/>
              </a:xfrm>
              <a:prstGeom prst="rect">
                <a:avLst/>
              </a:prstGeom>
            </p:spPr>
          </p:pic>
        </p:grpSp>
        <p:sp>
          <p:nvSpPr>
            <p:cNvPr id="4" name="Rectangle 3"/>
            <p:cNvSpPr/>
            <p:nvPr/>
          </p:nvSpPr>
          <p:spPr>
            <a:xfrm>
              <a:off x="2134360" y="1062489"/>
              <a:ext cx="9494180" cy="2236381"/>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Máy tính xách tay, máy tính bảng và điện thoại thông minh cũng có các bộ phận cơ bản như máy tính để bàn</a:t>
              </a:r>
              <a:r>
                <a:rPr lang="en-US" sz="2400" b="1">
                  <a:solidFill>
                    <a:srgbClr val="F03C69"/>
                  </a:solidFill>
                  <a:latin typeface="UTM Avo" panose="02040603050506020204" pitchFamily="18" charset="0"/>
                  <a:cs typeface="Times New Roman" panose="02020603050405020304" pitchFamily="18" charset="0"/>
                </a:rPr>
                <a:t>.</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Màn hình cảm ứng của điện thoại thông minh,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máy tính bảng còn được sử dụng để đưa thông tin vào.</a:t>
              </a:r>
            </a:p>
          </p:txBody>
        </p:sp>
      </p:grpSp>
      <p:sp>
        <p:nvSpPr>
          <p:cNvPr id="9" name="Rectangle 8"/>
          <p:cNvSpPr/>
          <p:nvPr/>
        </p:nvSpPr>
        <p:spPr>
          <a:xfrm>
            <a:off x="1699093" y="4092184"/>
            <a:ext cx="9533479" cy="1128386"/>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Bộ phận nào của điện thoại thông minh thực hiện chức năng của chuột và bàn phím?</a:t>
            </a:r>
          </a:p>
        </p:txBody>
      </p:sp>
      <p:pic>
        <p:nvPicPr>
          <p:cNvPr id="10" name="Picture 9"/>
          <p:cNvPicPr>
            <a:picLocks noChangeAspect="1"/>
          </p:cNvPicPr>
          <p:nvPr/>
        </p:nvPicPr>
        <p:blipFill>
          <a:blip r:embed="rId3"/>
          <a:stretch>
            <a:fillRect/>
          </a:stretch>
        </p:blipFill>
        <p:spPr>
          <a:xfrm>
            <a:off x="716030" y="3892196"/>
            <a:ext cx="897918" cy="883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855" y="283845"/>
            <a:ext cx="10423525" cy="737235"/>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3. AN TOÀN VỀ ĐIỆN KHI SỬ DỤNG MÁY TÍNH</a:t>
            </a:r>
            <a:endParaRPr lang="vi-VN" sz="2800" b="1">
              <a:solidFill>
                <a:srgbClr val="F03C69"/>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22612" y="966456"/>
            <a:ext cx="2971088" cy="936623"/>
            <a:chOff x="522612" y="966456"/>
            <a:chExt cx="2971088" cy="936623"/>
          </a:xfrm>
        </p:grpSpPr>
        <p:grpSp>
          <p:nvGrpSpPr>
            <p:cNvPr id="7" name="Group 6"/>
            <p:cNvGrpSpPr/>
            <p:nvPr/>
          </p:nvGrpSpPr>
          <p:grpSpPr>
            <a:xfrm>
              <a:off x="522612" y="1131928"/>
              <a:ext cx="2323370" cy="661656"/>
              <a:chOff x="5906375" y="1441066"/>
              <a:chExt cx="2323370" cy="661656"/>
            </a:xfrm>
          </p:grpSpPr>
          <p:sp>
            <p:nvSpPr>
              <p:cNvPr id="12" name="Rectangle: Top Corners Rounded 11"/>
              <p:cNvSpPr/>
              <p:nvPr/>
            </p:nvSpPr>
            <p:spPr>
              <a:xfrm>
                <a:off x="5931404" y="1441066"/>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3" name="Rectangle 12"/>
              <p:cNvSpPr/>
              <p:nvPr/>
            </p:nvSpPr>
            <p:spPr>
              <a:xfrm>
                <a:off x="5906375" y="1465062"/>
                <a:ext cx="2135017" cy="57259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cs typeface="Times New Roman" panose="02020603050405020304" pitchFamily="18" charset="0"/>
                </a:endParaRPr>
              </a:p>
            </p:txBody>
          </p:sp>
        </p:grpSp>
        <p:pic>
          <p:nvPicPr>
            <p:cNvPr id="9" name="Picture 8"/>
            <p:cNvPicPr>
              <a:picLocks noChangeAspect="1"/>
            </p:cNvPicPr>
            <p:nvPr/>
          </p:nvPicPr>
          <p:blipFill>
            <a:blip r:embed="rId6" cstate="print">
              <a:biLevel thresh="75000"/>
              <a:extLst>
                <a:ext uri="{28A0092B-C50C-407E-A947-70E740481C1C}">
                  <a14:useLocalDpi xmlns:a14="http://schemas.microsoft.com/office/drawing/2010/main" val="0"/>
                </a:ext>
              </a:extLst>
            </a:blip>
            <a:srcRect l="20135" r="20135"/>
            <a:stretch>
              <a:fillRect/>
            </a:stretch>
          </p:blipFill>
          <p:spPr>
            <a:xfrm rot="20432955">
              <a:off x="2562159" y="966456"/>
              <a:ext cx="931541" cy="93662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l="20135" r="20135"/>
            <a:stretch>
              <a:fillRect/>
            </a:stretch>
          </p:blipFill>
          <p:spPr>
            <a:xfrm rot="20369949">
              <a:off x="2607486" y="1022335"/>
              <a:ext cx="858784" cy="808738"/>
            </a:xfrm>
            <a:prstGeom prst="rect">
              <a:avLst/>
            </a:prstGeom>
          </p:spPr>
        </p:pic>
        <p:sp>
          <p:nvSpPr>
            <p:cNvPr id="11" name="Rectangle 10"/>
            <p:cNvSpPr/>
            <p:nvPr/>
          </p:nvSpPr>
          <p:spPr>
            <a:xfrm>
              <a:off x="2845982" y="1072449"/>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4" name="Rectangle 13"/>
          <p:cNvSpPr/>
          <p:nvPr/>
        </p:nvSpPr>
        <p:spPr>
          <a:xfrm>
            <a:off x="3399727" y="1103378"/>
            <a:ext cx="7387758" cy="646652"/>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toàn về điện</a:t>
            </a:r>
            <a:endParaRPr lang="vi-VN" sz="2800" b="1">
              <a:solidFill>
                <a:srgbClr val="7FC354"/>
              </a:solidFill>
              <a:latin typeface="UTM Bienvenue"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8"/>
          <a:stretch>
            <a:fillRect/>
          </a:stretch>
        </p:blipFill>
        <p:spPr>
          <a:xfrm>
            <a:off x="1268002" y="2929824"/>
            <a:ext cx="3901778" cy="273581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530938" y="2575241"/>
            <a:ext cx="5728970" cy="3040643"/>
          </a:xfrm>
          <a:prstGeom prst="rect">
            <a:avLst/>
          </a:prstGeom>
        </p:spPr>
      </p:pic>
      <p:sp>
        <p:nvSpPr>
          <p:cNvPr id="17" name="Rectangle 16"/>
          <p:cNvSpPr/>
          <p:nvPr/>
        </p:nvSpPr>
        <p:spPr>
          <a:xfrm>
            <a:off x="572129" y="1888239"/>
            <a:ext cx="1104774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Hành động của mỗi bạn trong hình sau đúng hay sai? Giải thích tại sao?</a:t>
            </a:r>
          </a:p>
        </p:txBody>
      </p:sp>
      <p:sp>
        <p:nvSpPr>
          <p:cNvPr id="18" name="Rectangle 17"/>
          <p:cNvSpPr/>
          <p:nvPr/>
        </p:nvSpPr>
        <p:spPr>
          <a:xfrm>
            <a:off x="3056271" y="5615884"/>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19" name="Rectangle 18"/>
          <p:cNvSpPr/>
          <p:nvPr/>
        </p:nvSpPr>
        <p:spPr>
          <a:xfrm>
            <a:off x="7552071" y="5615884"/>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pic>
        <p:nvPicPr>
          <p:cNvPr id="20" name="Picture 4" descr="Káº¿t quáº£ hÃ¬nh áº£nh cho right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7237" y="5665641"/>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wrong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3064" y="5665641"/>
            <a:ext cx="686912" cy="686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Am-thanh-tra-loi-sai-www_nhacchuongvui_com.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2869" y="475160"/>
            <a:ext cx="10386262"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là thiết bị điện, khi muốn sử dụng phải kết nối máy tính với nguồn điện. Điện có thể gây nguy hiểm đến tính mạng của con người. Để tránh các tai nạn về điện khi sử dụng máy tính các em cần phải thực hiện các quy tắc an toàn sau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558260" y="373372"/>
            <a:ext cx="689218" cy="653278"/>
          </a:xfrm>
          <a:prstGeom prst="rect">
            <a:avLst/>
          </a:prstGeom>
        </p:spPr>
      </p:pic>
      <p:pic>
        <p:nvPicPr>
          <p:cNvPr id="8" name="Picture 7"/>
          <p:cNvPicPr>
            <a:picLocks noChangeAspect="1"/>
          </p:cNvPicPr>
          <p:nvPr/>
        </p:nvPicPr>
        <p:blipFill rotWithShape="1">
          <a:blip r:embed="rId5"/>
          <a:srcRect b="691"/>
          <a:stretch>
            <a:fillRect/>
          </a:stretch>
        </p:blipFill>
        <p:spPr>
          <a:xfrm>
            <a:off x="2755200" y="2070740"/>
            <a:ext cx="7338402" cy="4312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73800" y="415211"/>
            <a:ext cx="9044399" cy="1392692"/>
            <a:chOff x="3206525" y="469579"/>
            <a:chExt cx="9044399" cy="1392692"/>
          </a:xfrm>
        </p:grpSpPr>
        <p:grpSp>
          <p:nvGrpSpPr>
            <p:cNvPr id="3" name="Group 2"/>
            <p:cNvGrpSpPr/>
            <p:nvPr/>
          </p:nvGrpSpPr>
          <p:grpSpPr>
            <a:xfrm>
              <a:off x="3206525" y="469579"/>
              <a:ext cx="9044399" cy="1392692"/>
              <a:chOff x="3206525" y="469579"/>
              <a:chExt cx="9044399" cy="1392692"/>
            </a:xfrm>
          </p:grpSpPr>
          <p:grpSp>
            <p:nvGrpSpPr>
              <p:cNvPr id="5" name="Group 4"/>
              <p:cNvGrpSpPr/>
              <p:nvPr/>
            </p:nvGrpSpPr>
            <p:grpSpPr>
              <a:xfrm>
                <a:off x="3657600" y="911578"/>
                <a:ext cx="8593324" cy="950693"/>
                <a:chOff x="4131424" y="934090"/>
                <a:chExt cx="7730929" cy="1402534"/>
              </a:xfrm>
            </p:grpSpPr>
            <p:sp>
              <p:nvSpPr>
                <p:cNvPr id="7" name="Rectangle: Rounded Corners 6"/>
                <p:cNvSpPr/>
                <p:nvPr/>
              </p:nvSpPr>
              <p:spPr>
                <a:xfrm>
                  <a:off x="4217929" y="1054359"/>
                  <a:ext cx="7644424"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4131424" y="934090"/>
                  <a:ext cx="7644425"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4" name="Rectangle 3"/>
            <p:cNvSpPr/>
            <p:nvPr/>
          </p:nvSpPr>
          <p:spPr>
            <a:xfrm>
              <a:off x="4031738" y="1041451"/>
              <a:ext cx="7941201"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Bảo đảm an toàn về điện khi sử dụng máy tính.</a:t>
              </a:r>
            </a:p>
          </p:txBody>
        </p:sp>
      </p:grpSp>
      <p:sp>
        <p:nvSpPr>
          <p:cNvPr id="11" name="Rectangle 10"/>
          <p:cNvSpPr/>
          <p:nvPr/>
        </p:nvSpPr>
        <p:spPr>
          <a:xfrm>
            <a:off x="1417935" y="1887821"/>
            <a:ext cx="10334182" cy="112838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vi-VN" sz="2400" b="1">
                <a:latin typeface="UTM Avo" panose="02040603050506020204" pitchFamily="18" charset="0"/>
                <a:cs typeface="Times New Roman" panose="02020603050405020304" pitchFamily="18" charset="0"/>
              </a:rPr>
              <a:t>Trong phòng thực hành, khi phát hiện dây của chuột máy tính</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không được cắm vào máy tính, em sẽ làm gì?</a:t>
            </a:r>
          </a:p>
        </p:txBody>
      </p:sp>
      <p:pic>
        <p:nvPicPr>
          <p:cNvPr id="12" name="Picture 11"/>
          <p:cNvPicPr>
            <a:picLocks noChangeAspect="1"/>
          </p:cNvPicPr>
          <p:nvPr/>
        </p:nvPicPr>
        <p:blipFill>
          <a:blip r:embed="rId3"/>
          <a:stretch>
            <a:fillRect/>
          </a:stretch>
        </p:blipFill>
        <p:spPr>
          <a:xfrm>
            <a:off x="434871" y="1687833"/>
            <a:ext cx="903110" cy="889109"/>
          </a:xfrm>
          <a:prstGeom prst="rect">
            <a:avLst/>
          </a:prstGeom>
        </p:spPr>
      </p:pic>
      <p:sp>
        <p:nvSpPr>
          <p:cNvPr id="13" name="Rectangle 12"/>
          <p:cNvSpPr/>
          <p:nvPr/>
        </p:nvSpPr>
        <p:spPr>
          <a:xfrm>
            <a:off x="1692571" y="3092758"/>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Cắm lại.</a:t>
            </a:r>
            <a:endParaRPr lang="vi-VN" sz="2400">
              <a:latin typeface="UTM Avo" panose="02040603050506020204" pitchFamily="18" charset="0"/>
              <a:cs typeface="Times New Roman" panose="02020603050405020304" pitchFamily="18" charset="0"/>
            </a:endParaRPr>
          </a:p>
        </p:txBody>
      </p:sp>
      <p:sp>
        <p:nvSpPr>
          <p:cNvPr id="14" name="Rectangle 13"/>
          <p:cNvSpPr/>
          <p:nvPr/>
        </p:nvSpPr>
        <p:spPr>
          <a:xfrm>
            <a:off x="8793895" y="3091287"/>
            <a:ext cx="2740014"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vi-VN" sz="2400">
                <a:latin typeface="UTM Avo" panose="02040603050506020204" pitchFamily="18" charset="0"/>
                <a:cs typeface="Times New Roman" panose="02020603050405020304" pitchFamily="18" charset="0"/>
              </a:rPr>
              <a:t>Lấy ra chơi.</a:t>
            </a:r>
          </a:p>
        </p:txBody>
      </p:sp>
      <p:sp>
        <p:nvSpPr>
          <p:cNvPr id="15" name="Rectangle 14"/>
          <p:cNvSpPr/>
          <p:nvPr/>
        </p:nvSpPr>
        <p:spPr>
          <a:xfrm>
            <a:off x="4242087" y="3092758"/>
            <a:ext cx="4129818"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Thông báo với thầy cô.</a:t>
            </a:r>
            <a:endParaRPr lang="vi-VN" sz="2400">
              <a:latin typeface="UTM Avo" panose="02040603050506020204" pitchFamily="18" charset="0"/>
              <a:cs typeface="Times New Roman" panose="02020603050405020304" pitchFamily="18" charset="0"/>
            </a:endParaRPr>
          </a:p>
        </p:txBody>
      </p:sp>
      <p:sp>
        <p:nvSpPr>
          <p:cNvPr id="17" name="Rectangle 16"/>
          <p:cNvSpPr/>
          <p:nvPr/>
        </p:nvSpPr>
        <p:spPr>
          <a:xfrm>
            <a:off x="1417935" y="3661466"/>
            <a:ext cx="1033418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Để vệ sinh bàn phím máy tính, em nên sử dụng công cụ nào?</a:t>
            </a:r>
          </a:p>
        </p:txBody>
      </p:sp>
      <p:sp>
        <p:nvSpPr>
          <p:cNvPr id="18" name="Rectangle 17"/>
          <p:cNvSpPr/>
          <p:nvPr/>
        </p:nvSpPr>
        <p:spPr>
          <a:xfrm>
            <a:off x="1692571" y="5715644"/>
            <a:ext cx="2733758"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Bình xịt.</a:t>
            </a:r>
            <a:endParaRPr lang="vi-VN" sz="2400">
              <a:latin typeface="UTM Avo" panose="02040603050506020204" pitchFamily="18" charset="0"/>
              <a:cs typeface="Times New Roman" panose="02020603050405020304" pitchFamily="18" charset="0"/>
            </a:endParaRPr>
          </a:p>
        </p:txBody>
      </p:sp>
      <p:sp>
        <p:nvSpPr>
          <p:cNvPr id="19" name="Rectangle 18"/>
          <p:cNvSpPr/>
          <p:nvPr/>
        </p:nvSpPr>
        <p:spPr>
          <a:xfrm>
            <a:off x="8219929" y="5710258"/>
            <a:ext cx="2740014"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Chổi phủi bụi.</a:t>
            </a:r>
            <a:endParaRPr lang="vi-VN" sz="2400">
              <a:latin typeface="UTM Avo" panose="02040603050506020204" pitchFamily="18" charset="0"/>
              <a:cs typeface="Times New Roman" panose="02020603050405020304" pitchFamily="18" charset="0"/>
            </a:endParaRPr>
          </a:p>
        </p:txBody>
      </p:sp>
      <p:sp>
        <p:nvSpPr>
          <p:cNvPr id="20" name="Rectangle 19"/>
          <p:cNvSpPr/>
          <p:nvPr/>
        </p:nvSpPr>
        <p:spPr>
          <a:xfrm>
            <a:off x="4656383" y="5710258"/>
            <a:ext cx="2733759"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Khăn </a:t>
            </a:r>
            <a:r>
              <a:rPr lang="vi-VN" sz="2400">
                <a:latin typeface="UTM Avo" panose="02040603050506020204" pitchFamily="18" charset="0"/>
                <a:cs typeface="Times New Roman" panose="02020603050405020304" pitchFamily="18" charset="0"/>
              </a:rPr>
              <a:t>ướt</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4"/>
          <a:stretch>
            <a:fillRect/>
          </a:stretch>
        </p:blipFill>
        <p:spPr>
          <a:xfrm>
            <a:off x="1692811" y="4573145"/>
            <a:ext cx="2133785" cy="1234547"/>
          </a:xfrm>
          <a:prstGeom prst="rect">
            <a:avLst/>
          </a:prstGeom>
        </p:spPr>
      </p:pic>
      <p:pic>
        <p:nvPicPr>
          <p:cNvPr id="24" name="Picture 23"/>
          <p:cNvPicPr>
            <a:picLocks noChangeAspect="1"/>
          </p:cNvPicPr>
          <p:nvPr/>
        </p:nvPicPr>
        <p:blipFill>
          <a:blip r:embed="rId5"/>
          <a:stretch>
            <a:fillRect/>
          </a:stretch>
        </p:blipFill>
        <p:spPr>
          <a:xfrm>
            <a:off x="5070679" y="4824626"/>
            <a:ext cx="1905165" cy="731583"/>
          </a:xfrm>
          <a:prstGeom prst="rect">
            <a:avLst/>
          </a:prstGeom>
        </p:spPr>
      </p:pic>
      <p:pic>
        <p:nvPicPr>
          <p:cNvPr id="26" name="Picture 25"/>
          <p:cNvPicPr>
            <a:picLocks noChangeAspect="1"/>
          </p:cNvPicPr>
          <p:nvPr/>
        </p:nvPicPr>
        <p:blipFill>
          <a:blip r:embed="rId6"/>
          <a:stretch>
            <a:fillRect/>
          </a:stretch>
        </p:blipFill>
        <p:spPr>
          <a:xfrm>
            <a:off x="8571162" y="4271689"/>
            <a:ext cx="1928027" cy="1272650"/>
          </a:xfrm>
          <a:prstGeom prst="rect">
            <a:avLst/>
          </a:prstGeom>
        </p:spPr>
      </p:pic>
      <p:sp>
        <p:nvSpPr>
          <p:cNvPr id="28" name="Oval 27"/>
          <p:cNvSpPr/>
          <p:nvPr/>
        </p:nvSpPr>
        <p:spPr>
          <a:xfrm>
            <a:off x="4223166" y="32271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Oval 28"/>
          <p:cNvSpPr/>
          <p:nvPr/>
        </p:nvSpPr>
        <p:spPr>
          <a:xfrm>
            <a:off x="8240711" y="583988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8" grpId="0"/>
      <p:bldP spid="19" grpId="0"/>
      <p:bldP spid="20"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graphicFrame>
        <p:nvGraphicFramePr>
          <p:cNvPr id="18" name="Table 28"/>
          <p:cNvGraphicFramePr>
            <a:graphicFrameLocks noGrp="1"/>
          </p:cNvGraphicFramePr>
          <p:nvPr/>
        </p:nvGraphicFramePr>
        <p:xfrm>
          <a:off x="1652195" y="2045453"/>
          <a:ext cx="9662034" cy="3118828"/>
        </p:xfrm>
        <a:graphic>
          <a:graphicData uri="http://schemas.openxmlformats.org/drawingml/2006/table">
            <a:tbl>
              <a:tblPr firstRow="1" bandRow="1">
                <a:tableStyleId>{21E4AEA4-8DFA-4A89-87EB-49C32662AFE0}</a:tableStyleId>
              </a:tblPr>
              <a:tblGrid>
                <a:gridCol w="3676870"/>
                <a:gridCol w="5985164"/>
              </a:tblGrid>
              <a:tr h="43050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tr>
              <a:tr h="672082">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Màn hình</a:t>
                      </a:r>
                    </a:p>
                  </a:txBody>
                  <a:tcPr anchor="ctr">
                    <a:solidFill>
                      <a:srgbClr val="C7EAF5"/>
                    </a:solidFill>
                  </a:tcPr>
                </a:tc>
                <a:tc>
                  <a:txBody>
                    <a:bodyPr/>
                    <a:lstStyle/>
                    <a:p>
                      <a:pPr marL="113030"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dùng để nhập thông tin vào máy tính.</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672082">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Bộ xử lý trong thân máy</a:t>
                      </a:r>
                    </a:p>
                  </a:txBody>
                  <a:tcPr anchor="ctr">
                    <a:solidFill>
                      <a:srgbClr val="C7EAF5"/>
                    </a:solidFill>
                  </a:tcPr>
                </a:tc>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b) giúp em điều khiển máy tính thuận lợi hơn.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672082">
                <a:tc>
                  <a:txBody>
                    <a:bodyPr/>
                    <a:lstStyle/>
                    <a:p>
                      <a:pPr marL="113030" indent="0" algn="l">
                        <a:lnSpc>
                          <a:spcPct val="120000"/>
                        </a:lnSpc>
                      </a:pPr>
                      <a:r>
                        <a:rPr lang="en-US" altLang="vi-VN" sz="2000" kern="1200">
                          <a:solidFill>
                            <a:schemeClr val="tx1"/>
                          </a:solidFill>
                          <a:latin typeface="UTM Avo" panose="02040603050506020204" pitchFamily="18" charset="0"/>
                          <a:ea typeface="+mn-ea"/>
                          <a:cs typeface="Times New Roman" panose="02020603050405020304" pitchFamily="18" charset="0"/>
                        </a:rPr>
                        <a:t>3</a:t>
                      </a:r>
                      <a:r>
                        <a:rPr lang="vi-VN" sz="2000" kern="1200">
                          <a:solidFill>
                            <a:schemeClr val="tx1"/>
                          </a:solidFill>
                          <a:latin typeface="UTM Avo" panose="02040603050506020204" pitchFamily="18" charset="0"/>
                          <a:ea typeface="+mn-ea"/>
                          <a:cs typeface="Times New Roman" panose="02020603050405020304" pitchFamily="18" charset="0"/>
                        </a:rPr>
                        <a:t>) </a:t>
                      </a:r>
                      <a:r>
                        <a:rPr lang="en-US" sz="2000" kern="1200">
                          <a:solidFill>
                            <a:schemeClr val="tx1"/>
                          </a:solidFill>
                          <a:latin typeface="UTM Avo" panose="02040603050506020204" pitchFamily="18" charset="0"/>
                          <a:ea typeface="+mn-ea"/>
                          <a:cs typeface="Times New Roman" panose="02020603050405020304" pitchFamily="18" charset="0"/>
                        </a:rPr>
                        <a:t>Chuột</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c) hiển thị kết quả làm việc của máy tính.</a:t>
                      </a:r>
                    </a:p>
                  </a:txBody>
                  <a:tcPr anchor="ctr">
                    <a:solidFill>
                      <a:srgbClr val="C7EAF5"/>
                    </a:solidFill>
                  </a:tcPr>
                </a:tc>
              </a:tr>
              <a:tr h="672082">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4) Bàn phím</a:t>
                      </a: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 điều khiển mọi hoạt động của máy tính.</a:t>
                      </a:r>
                    </a:p>
                  </a:txBody>
                  <a:tcPr anchor="ctr">
                    <a:solidFill>
                      <a:srgbClr val="C7EAF5"/>
                    </a:solidFill>
                  </a:tcPr>
                </a:tc>
              </a:tr>
            </a:tbl>
          </a:graphicData>
        </a:graphic>
      </p:graphicFrame>
      <p:sp>
        <p:nvSpPr>
          <p:cNvPr id="9" name="Rectangle 8"/>
          <p:cNvSpPr/>
          <p:nvPr/>
        </p:nvSpPr>
        <p:spPr>
          <a:xfrm>
            <a:off x="371924" y="2871436"/>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endParaRPr lang="vi-VN" sz="2000">
              <a:solidFill>
                <a:srgbClr val="0000FF"/>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4" y="1425059"/>
            <a:ext cx="1016788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Trong máy tính bảng và điện thoại thông minh, bộ phận nào tiếp nhận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thông tin vào?</a:t>
            </a:r>
          </a:p>
        </p:txBody>
      </p:sp>
      <p:sp>
        <p:nvSpPr>
          <p:cNvPr id="9" name="Rectangle 8"/>
          <p:cNvSpPr/>
          <p:nvPr/>
        </p:nvSpPr>
        <p:spPr>
          <a:xfrm>
            <a:off x="2139516" y="2552291"/>
            <a:ext cx="273375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Thân máy.</a:t>
            </a:r>
            <a:endParaRPr lang="vi-VN" sz="2200">
              <a:latin typeface="UTM Avo" panose="02040603050506020204" pitchFamily="18" charset="0"/>
              <a:cs typeface="Times New Roman" panose="02020603050405020304" pitchFamily="18" charset="0"/>
            </a:endParaRPr>
          </a:p>
        </p:txBody>
      </p:sp>
      <p:sp>
        <p:nvSpPr>
          <p:cNvPr id="10" name="Rectangle 9"/>
          <p:cNvSpPr/>
          <p:nvPr/>
        </p:nvSpPr>
        <p:spPr>
          <a:xfrm>
            <a:off x="7355179" y="2546905"/>
            <a:ext cx="3448929"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Màn hình cảm ứng</a:t>
            </a:r>
            <a:endParaRPr lang="vi-VN" sz="2200">
              <a:latin typeface="UTM Avo" panose="02040603050506020204" pitchFamily="18" charset="0"/>
              <a:cs typeface="Times New Roman" panose="02020603050405020304" pitchFamily="18" charset="0"/>
            </a:endParaRPr>
          </a:p>
        </p:txBody>
      </p:sp>
      <p:sp>
        <p:nvSpPr>
          <p:cNvPr id="11" name="Rectangle 10"/>
          <p:cNvSpPr/>
          <p:nvPr/>
        </p:nvSpPr>
        <p:spPr>
          <a:xfrm>
            <a:off x="5043107" y="2546905"/>
            <a:ext cx="1428529"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Loa.</a:t>
            </a:r>
            <a:endParaRPr lang="vi-VN" sz="2200">
              <a:latin typeface="UTM Avo" panose="02040603050506020204" pitchFamily="18" charset="0"/>
              <a:cs typeface="Times New Roman" panose="02020603050405020304" pitchFamily="18" charset="0"/>
            </a:endParaRPr>
          </a:p>
        </p:txBody>
      </p:sp>
      <p:sp>
        <p:nvSpPr>
          <p:cNvPr id="12" name="Oval 11"/>
          <p:cNvSpPr/>
          <p:nvPr/>
        </p:nvSpPr>
        <p:spPr>
          <a:xfrm>
            <a:off x="7355180" y="264535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p:cNvSpPr/>
          <p:nvPr/>
        </p:nvSpPr>
        <p:spPr>
          <a:xfrm>
            <a:off x="1652195" y="3145855"/>
            <a:ext cx="10167880"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Minh đang sử dụng máy tính trong phòng thì phát hiện có mùi khét từ dây</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điện, theo em Minh nên làm gì?</a:t>
            </a:r>
          </a:p>
        </p:txBody>
      </p:sp>
      <p:sp>
        <p:nvSpPr>
          <p:cNvPr id="14" name="Rectangle 13"/>
          <p:cNvSpPr/>
          <p:nvPr/>
        </p:nvSpPr>
        <p:spPr>
          <a:xfrm>
            <a:off x="2139516" y="4181972"/>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Tiếp tục công việc của mình.</a:t>
            </a:r>
            <a:endParaRPr lang="vi-VN" sz="2200">
              <a:latin typeface="UTM Avo" panose="02040603050506020204" pitchFamily="18" charset="0"/>
              <a:cs typeface="Times New Roman" panose="02020603050405020304" pitchFamily="18" charset="0"/>
            </a:endParaRPr>
          </a:p>
        </p:txBody>
      </p:sp>
      <p:sp>
        <p:nvSpPr>
          <p:cNvPr id="15" name="Rectangle 14"/>
          <p:cNvSpPr/>
          <p:nvPr/>
        </p:nvSpPr>
        <p:spPr>
          <a:xfrm>
            <a:off x="2139516" y="4778309"/>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Mở cửa to cho bớt mùi khét.</a:t>
            </a:r>
            <a:endParaRPr lang="vi-VN" sz="2200">
              <a:latin typeface="UTM Avo" panose="02040603050506020204" pitchFamily="18" charset="0"/>
              <a:cs typeface="Times New Roman" panose="02020603050405020304" pitchFamily="18" charset="0"/>
            </a:endParaRPr>
          </a:p>
        </p:txBody>
      </p:sp>
      <p:sp>
        <p:nvSpPr>
          <p:cNvPr id="17" name="Rectangle 16"/>
          <p:cNvSpPr/>
          <p:nvPr/>
        </p:nvSpPr>
        <p:spPr>
          <a:xfrm>
            <a:off x="2139516" y="5374647"/>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Chạy ra ngoài bảo với người lớn.</a:t>
            </a:r>
          </a:p>
        </p:txBody>
      </p:sp>
      <p:sp>
        <p:nvSpPr>
          <p:cNvPr id="18" name="Rectangle 17"/>
          <p:cNvSpPr/>
          <p:nvPr/>
        </p:nvSpPr>
        <p:spPr>
          <a:xfrm>
            <a:off x="2139516" y="5970985"/>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vi-VN" sz="2200">
                <a:latin typeface="UTM Avo" panose="02040603050506020204" pitchFamily="18" charset="0"/>
                <a:cs typeface="Times New Roman" panose="02020603050405020304" pitchFamily="18" charset="0"/>
              </a:rPr>
              <a:t>Rút dây cắm điện.</a:t>
            </a:r>
          </a:p>
        </p:txBody>
      </p:sp>
      <p:sp>
        <p:nvSpPr>
          <p:cNvPr id="19" name="Oval 18"/>
          <p:cNvSpPr/>
          <p:nvPr/>
        </p:nvSpPr>
        <p:spPr>
          <a:xfrm>
            <a:off x="2139516" y="547542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p:bldP spid="14" grpId="0"/>
      <p:bldP spid="15" grpId="0"/>
      <p:bldP spid="17" grpId="0"/>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Máy tính để bàn nhà Minh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ó đầy đủ các bộ phận cơ bản nhưng Minh không nghe được âm thanh. Để nghe được âm thanh, máy tính nhà Minh cần lắp thêm thiết bị nào?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A picture containing logo&#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949" y="902002"/>
            <a:ext cx="6145301" cy="2017951"/>
          </a:xfrm>
          <a:prstGeom prst="rect">
            <a:avLst/>
          </a:prstGeom>
        </p:spPr>
      </p:pic>
      <p:pic>
        <p:nvPicPr>
          <p:cNvPr id="5" name="Picture 4"/>
          <p:cNvPicPr>
            <a:picLocks noChangeAspect="1"/>
          </p:cNvPicPr>
          <p:nvPr/>
        </p:nvPicPr>
        <p:blipFill>
          <a:blip r:embed="rId9"/>
          <a:stretch>
            <a:fillRect/>
          </a:stretch>
        </p:blipFill>
        <p:spPr>
          <a:xfrm>
            <a:off x="0" y="192093"/>
            <a:ext cx="1735904" cy="548770"/>
          </a:xfrm>
          <a:prstGeom prst="rect">
            <a:avLst/>
          </a:prstGeom>
        </p:spPr>
      </p:pic>
      <p:pic>
        <p:nvPicPr>
          <p:cNvPr id="8" name="Picture 7"/>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1091" y="301982"/>
            <a:ext cx="4134561" cy="2508169"/>
            <a:chOff x="301091" y="301982"/>
            <a:chExt cx="4134561" cy="250816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5" name="Picture 4" descr="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67" y="1001558"/>
              <a:ext cx="3678192" cy="15867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24903" y="2588324"/>
            <a:ext cx="7407034" cy="2148231"/>
          </a:xfrm>
          <a:prstGeom prst="rect">
            <a:avLst/>
          </a:prstGeom>
        </p:spPr>
      </p:pic>
      <p:sp>
        <p:nvSpPr>
          <p:cNvPr id="18" name="Rectangle 17"/>
          <p:cNvSpPr/>
          <p:nvPr/>
        </p:nvSpPr>
        <p:spPr>
          <a:xfrm>
            <a:off x="5338983" y="3026604"/>
            <a:ext cx="5602748" cy="1128386"/>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Em hãy kể tên các bộ phận của máy tính để bàn mà em biết</a:t>
            </a:r>
            <a:endParaRPr lang="vi-VN" sz="2400" b="1">
              <a:latin typeface="UTM Avo" panose="02040603050506020204" pitchFamily="18" charset="0"/>
              <a:cs typeface="Times New Roman" panose="02020603050405020304" pitchFamily="18" charset="0"/>
            </a:endParaRPr>
          </a:p>
        </p:txBody>
      </p:sp>
      <p:pic>
        <p:nvPicPr>
          <p:cNvPr id="11" name="Picture 10"/>
          <p:cNvPicPr>
            <a:picLocks noChangeAspect="1"/>
          </p:cNvPicPr>
          <p:nvPr/>
        </p:nvPicPr>
        <p:blipFill>
          <a:blip r:embed="rId10"/>
          <a:stretch>
            <a:fillRect/>
          </a:stretch>
        </p:blipFill>
        <p:spPr>
          <a:xfrm>
            <a:off x="11358550" y="1360826"/>
            <a:ext cx="504202" cy="445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CÁC BỘ PHẬN C</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BẢN CỦA MÁY TÍNH ĐỂ BÀN</a:t>
            </a:r>
            <a:endParaRPr lang="vi-VN" sz="2800" b="1">
              <a:solidFill>
                <a:srgbClr val="F03C69"/>
              </a:solidFill>
              <a:cs typeface="Times New Roman" panose="02020603050405020304" pitchFamily="18" charset="0"/>
            </a:endParaRPr>
          </a:p>
        </p:txBody>
      </p:sp>
      <p:sp>
        <p:nvSpPr>
          <p:cNvPr id="10" name="Rectangle 9"/>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Times New Roman" panose="02020603050405020304" pitchFamily="18" charset="0"/>
                <a:cs typeface="Times New Roman" panose="02020603050405020304" pitchFamily="18" charset="0"/>
              </a:rPr>
              <a:t>Các bộ phận c</a:t>
            </a:r>
            <a:r>
              <a:rPr lang="vi-VN" sz="2800" b="1">
                <a:solidFill>
                  <a:srgbClr val="7FC354"/>
                </a:solidFill>
                <a:latin typeface="Times New Roman" panose="02020603050405020304" pitchFamily="18" charset="0"/>
                <a:cs typeface="Times New Roman" panose="02020603050405020304" pitchFamily="18" charset="0"/>
              </a:rPr>
              <a:t>ơ</a:t>
            </a:r>
            <a:r>
              <a:rPr lang="en-US" sz="2800" b="1">
                <a:solidFill>
                  <a:srgbClr val="7FC354"/>
                </a:solidFill>
                <a:latin typeface="Times New Roman" panose="02020603050405020304" pitchFamily="18" charset="0"/>
                <a:cs typeface="Times New Roman" panose="02020603050405020304" pitchFamily="18" charset="0"/>
              </a:rPr>
              <a:t> bản của máy tính để bàn</a:t>
            </a:r>
            <a:endParaRPr lang="vi-VN" sz="2800" b="1">
              <a:solidFill>
                <a:srgbClr val="7FC354"/>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493121" y="1947437"/>
            <a:ext cx="9205758" cy="1198880"/>
          </a:xfrm>
          <a:prstGeom prst="rect">
            <a:avLst/>
          </a:prstGeom>
        </p:spPr>
        <p:txBody>
          <a:bodyPr wrap="square">
            <a:spAutoFit/>
          </a:bodyPr>
          <a:lstStyle/>
          <a:p>
            <a:pPr algn="ctr" defTabSz="342900">
              <a:lnSpc>
                <a:spcPct val="150000"/>
              </a:lnSpc>
            </a:pPr>
            <a:r>
              <a:rPr lang="en-US" sz="2400">
                <a:latin typeface="Times New Roman" panose="02020603050405020304" pitchFamily="18" charset="0"/>
                <a:cs typeface="Times New Roman" panose="02020603050405020304" pitchFamily="18" charset="0"/>
              </a:rPr>
              <a:t>Em hãy gọi tên các bộ phận c</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 bản của máy tính để bàn đ</a:t>
            </a:r>
            <a:r>
              <a:rPr lang="vi-VN" sz="2400">
                <a:latin typeface="Times New Roman" panose="02020603050405020304" pitchFamily="18" charset="0"/>
                <a:cs typeface="Times New Roman" panose="02020603050405020304" pitchFamily="18" charset="0"/>
              </a:rPr>
              <a:t>ược</a:t>
            </a:r>
            <a:r>
              <a:rPr lang="en-US" sz="2400">
                <a:latin typeface="Times New Roman" panose="02020603050405020304" pitchFamily="18" charset="0"/>
                <a:cs typeface="Times New Roman" panose="02020603050405020304" pitchFamily="18" charset="0"/>
              </a:rPr>
              <a:t> đánh số trong Hình 8</a:t>
            </a:r>
            <a:endParaRPr lang="vi-VN" sz="2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3209876" y="3141925"/>
            <a:ext cx="5759483" cy="3419498"/>
          </a:xfrm>
          <a:prstGeom prst="rect">
            <a:avLst/>
          </a:prstGeom>
        </p:spPr>
      </p:pic>
      <p:sp>
        <p:nvSpPr>
          <p:cNvPr id="13" name="Rectangle 12"/>
          <p:cNvSpPr/>
          <p:nvPr/>
        </p:nvSpPr>
        <p:spPr>
          <a:xfrm>
            <a:off x="1463882" y="3297132"/>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Màn hình</a:t>
            </a:r>
            <a:endParaRPr lang="vi-VN" sz="2400">
              <a:latin typeface="UTM Avo" panose="02040603050506020204" pitchFamily="18" charset="0"/>
              <a:cs typeface="Times New Roman" panose="02020603050405020304" pitchFamily="18" charset="0"/>
            </a:endParaRPr>
          </a:p>
        </p:txBody>
      </p:sp>
      <p:sp>
        <p:nvSpPr>
          <p:cNvPr id="14" name="Rectangle 13"/>
          <p:cNvSpPr/>
          <p:nvPr/>
        </p:nvSpPr>
        <p:spPr>
          <a:xfrm>
            <a:off x="8855430" y="3069283"/>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Thân máy</a:t>
            </a:r>
            <a:endParaRPr lang="vi-VN" sz="2400">
              <a:latin typeface="UTM Avo" panose="02040603050506020204" pitchFamily="18" charset="0"/>
              <a:cs typeface="Times New Roman" panose="02020603050405020304" pitchFamily="18" charset="0"/>
            </a:endParaRPr>
          </a:p>
        </p:txBody>
      </p:sp>
      <p:sp>
        <p:nvSpPr>
          <p:cNvPr id="15" name="Rectangle 14"/>
          <p:cNvSpPr/>
          <p:nvPr/>
        </p:nvSpPr>
        <p:spPr>
          <a:xfrm>
            <a:off x="8897757" y="4957177"/>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Con chuột</a:t>
            </a:r>
            <a:endParaRPr lang="vi-VN" sz="2400">
              <a:latin typeface="UTM Avo" panose="02040603050506020204" pitchFamily="18" charset="0"/>
              <a:cs typeface="Times New Roman" panose="02020603050405020304" pitchFamily="18" charset="0"/>
            </a:endParaRPr>
          </a:p>
        </p:txBody>
      </p:sp>
      <p:sp>
        <p:nvSpPr>
          <p:cNvPr id="16" name="Rectangle 15"/>
          <p:cNvSpPr/>
          <p:nvPr/>
        </p:nvSpPr>
        <p:spPr>
          <a:xfrm>
            <a:off x="1363746" y="5004902"/>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Bàn phím</a:t>
            </a:r>
            <a:endParaRPr lang="vi-VN" sz="2400">
              <a:latin typeface="UTM Avo" panose="02040603050506020204" pitchFamily="18" charset="0"/>
              <a:cs typeface="Times New Roman" panose="02020603050405020304" pitchFamily="18" charset="0"/>
            </a:endParaRPr>
          </a:p>
        </p:txBody>
      </p:sp>
      <p:grpSp>
        <p:nvGrpSpPr>
          <p:cNvPr id="24" name="Group 23"/>
          <p:cNvGrpSpPr/>
          <p:nvPr/>
        </p:nvGrpSpPr>
        <p:grpSpPr>
          <a:xfrm>
            <a:off x="522612" y="900102"/>
            <a:ext cx="2898644" cy="880803"/>
            <a:chOff x="522612" y="900102"/>
            <a:chExt cx="2898644" cy="880803"/>
          </a:xfrm>
        </p:grpSpPr>
        <p:grpSp>
          <p:nvGrpSpPr>
            <p:cNvPr id="4" name="Group 3"/>
            <p:cNvGrpSpPr/>
            <p:nvPr/>
          </p:nvGrpSpPr>
          <p:grpSpPr>
            <a:xfrm>
              <a:off x="522612" y="1095583"/>
              <a:ext cx="2354327" cy="661656"/>
              <a:chOff x="5906375" y="1404722"/>
              <a:chExt cx="2354327" cy="661656"/>
            </a:xfrm>
          </p:grpSpPr>
          <p:sp>
            <p:nvSpPr>
              <p:cNvPr id="8" name="Rectangle: Top Corners Rounded 7"/>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p:cNvGrpSpPr/>
            <p:nvPr/>
          </p:nvGrpSpPr>
          <p:grpSpPr>
            <a:xfrm rot="20419193">
              <a:off x="2468303" y="900102"/>
              <a:ext cx="952953" cy="880803"/>
              <a:chOff x="8974078" y="279854"/>
              <a:chExt cx="3397172" cy="3224225"/>
            </a:xfrm>
          </p:grpSpPr>
          <p:pic>
            <p:nvPicPr>
              <p:cNvPr id="2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8" y="279854"/>
                <a:ext cx="3397172" cy="3224225"/>
              </a:xfrm>
              <a:prstGeom prst="rect">
                <a:avLst/>
              </a:prstGeom>
            </p:spPr>
          </p:pic>
          <p:pic>
            <p:nvPicPr>
              <p:cNvPr id="22"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02151" y="542910"/>
                <a:ext cx="2916628" cy="2768146"/>
              </a:xfrm>
              <a:prstGeom prst="rect">
                <a:avLst/>
              </a:prstGeom>
            </p:spPr>
          </p:pic>
        </p:grpSp>
        <p:sp>
          <p:nvSpPr>
            <p:cNvPr id="23" name="Rectangle 22"/>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718" y="475747"/>
            <a:ext cx="891617" cy="830652"/>
          </a:xfrm>
          <a:prstGeom prst="rect">
            <a:avLst/>
          </a:prstGeom>
        </p:spPr>
      </p:pic>
      <p:sp>
        <p:nvSpPr>
          <p:cNvPr id="3" name="Rectangle 2"/>
          <p:cNvSpPr/>
          <p:nvPr/>
        </p:nvSpPr>
        <p:spPr>
          <a:xfrm>
            <a:off x="1363448" y="565319"/>
            <a:ext cx="611983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Các bộ phận c</a:t>
            </a:r>
            <a:r>
              <a:rPr lang="vi-VN" sz="2400" b="1">
                <a:latin typeface="UTM Avo" panose="02040603050506020204" pitchFamily="18" charset="0"/>
                <a:cs typeface="Times New Roman" panose="02020603050405020304" pitchFamily="18" charset="0"/>
              </a:rPr>
              <a:t>ơ</a:t>
            </a:r>
            <a:r>
              <a:rPr lang="en-US" sz="2400" b="1">
                <a:latin typeface="UTM Avo" panose="02040603050506020204" pitchFamily="18" charset="0"/>
                <a:cs typeface="Times New Roman" panose="02020603050405020304" pitchFamily="18" charset="0"/>
              </a:rPr>
              <a:t> bản của máy tính</a:t>
            </a:r>
            <a:endParaRPr lang="vi-VN" sz="2400" b="1">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13462" r="17366" b="12731"/>
          <a:stretch>
            <a:fillRect/>
          </a:stretch>
        </p:blipFill>
        <p:spPr>
          <a:xfrm>
            <a:off x="9311951" y="565319"/>
            <a:ext cx="1744824" cy="3178942"/>
          </a:xfrm>
          <a:prstGeom prst="rect">
            <a:avLst/>
          </a:prstGeom>
        </p:spPr>
      </p:pic>
      <p:pic>
        <p:nvPicPr>
          <p:cNvPr id="5" name="Picture 4"/>
          <p:cNvPicPr>
            <a:picLocks noChangeAspect="1"/>
          </p:cNvPicPr>
          <p:nvPr/>
        </p:nvPicPr>
        <p:blipFill rotWithShape="1">
          <a:blip r:embed="rId4"/>
          <a:srcRect t="-597" b="15807"/>
          <a:stretch>
            <a:fillRect/>
          </a:stretch>
        </p:blipFill>
        <p:spPr>
          <a:xfrm>
            <a:off x="698407" y="3675309"/>
            <a:ext cx="3513124" cy="2649252"/>
          </a:xfrm>
          <a:prstGeom prst="rect">
            <a:avLst/>
          </a:prstGeom>
        </p:spPr>
      </p:pic>
      <p:sp>
        <p:nvSpPr>
          <p:cNvPr id="6" name="Rectangle 5"/>
          <p:cNvSpPr/>
          <p:nvPr/>
        </p:nvSpPr>
        <p:spPr>
          <a:xfrm>
            <a:off x="1023209" y="1548179"/>
            <a:ext cx="8077201" cy="1675843"/>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Thân máy </a:t>
            </a:r>
            <a:r>
              <a:rPr lang="en-US" sz="2400">
                <a:latin typeface="UTM Avo" panose="02040603050506020204" pitchFamily="18" charset="0"/>
                <a:cs typeface="Times New Roman" panose="02020603050405020304" pitchFamily="18" charset="0"/>
              </a:rPr>
              <a:t>là bộ phận quan trọng nhất của máy tính. Trong thân máy, có </a:t>
            </a:r>
            <a:r>
              <a:rPr lang="en-US" sz="2400" b="1">
                <a:solidFill>
                  <a:srgbClr val="FF9900"/>
                </a:solidFill>
                <a:latin typeface="UTM Avo" panose="02040603050506020204" pitchFamily="18" charset="0"/>
                <a:cs typeface="Times New Roman" panose="02020603050405020304" pitchFamily="18" charset="0"/>
              </a:rPr>
              <a:t>bộ xử lí</a:t>
            </a:r>
            <a:r>
              <a:rPr lang="en-US" sz="2400">
                <a:latin typeface="UTM Avo" panose="02040603050506020204" pitchFamily="18" charset="0"/>
                <a:cs typeface="Times New Roman" panose="02020603050405020304" pitchFamily="18" charset="0"/>
              </a:rPr>
              <a:t>, nó giống nh</a:t>
            </a:r>
            <a:r>
              <a:rPr lang="vi-VN" sz="2400">
                <a:latin typeface="UTM Avo" panose="02040603050506020204" pitchFamily="18" charset="0"/>
                <a:cs typeface="Times New Roman" panose="02020603050405020304" pitchFamily="18" charset="0"/>
              </a:rPr>
              <a:t>ư</a:t>
            </a:r>
            <a:r>
              <a:rPr lang="en-US" sz="2400">
                <a:latin typeface="UTM Avo" panose="02040603050506020204" pitchFamily="18" charset="0"/>
                <a:cs typeface="Times New Roman" panose="02020603050405020304" pitchFamily="18" charset="0"/>
              </a:rPr>
              <a:t> bộ não điều khiển mọi hoạt động của máy tính.</a:t>
            </a:r>
            <a:endParaRPr lang="vi-VN" sz="2400">
              <a:latin typeface="UTM Avo" panose="02040603050506020204" pitchFamily="18" charset="0"/>
              <a:cs typeface="Times New Roman" panose="02020603050405020304" pitchFamily="18" charset="0"/>
            </a:endParaRPr>
          </a:p>
        </p:txBody>
      </p:sp>
      <p:sp>
        <p:nvSpPr>
          <p:cNvPr id="7" name="Rectangle 6"/>
          <p:cNvSpPr/>
          <p:nvPr/>
        </p:nvSpPr>
        <p:spPr>
          <a:xfrm>
            <a:off x="4686003" y="4261617"/>
            <a:ext cx="5594555" cy="1675843"/>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Màn hình </a:t>
            </a:r>
            <a:r>
              <a:rPr lang="en-US" sz="2400">
                <a:latin typeface="UTM Avo" panose="02040603050506020204" pitchFamily="18" charset="0"/>
                <a:cs typeface="Times New Roman" panose="02020603050405020304" pitchFamily="18" charset="0"/>
              </a:rPr>
              <a:t>trông giống nh</a:t>
            </a:r>
            <a:r>
              <a:rPr lang="vi-VN" sz="2400">
                <a:latin typeface="UTM Avo" panose="02040603050506020204" pitchFamily="18" charset="0"/>
                <a:cs typeface="Times New Roman" panose="02020603050405020304" pitchFamily="18" charset="0"/>
              </a:rPr>
              <a:t>ư</a:t>
            </a:r>
            <a:r>
              <a:rPr lang="en-US" sz="2400">
                <a:latin typeface="UTM Avo" panose="02040603050506020204" pitchFamily="18" charset="0"/>
                <a:cs typeface="Times New Roman" panose="02020603050405020304" pitchFamily="18" charset="0"/>
              </a:rPr>
              <a:t> tivi. </a:t>
            </a:r>
          </a:p>
          <a:p>
            <a:pPr algn="ctr" defTabSz="342900">
              <a:lnSpc>
                <a:spcPct val="150000"/>
              </a:lnSpc>
            </a:pPr>
            <a:r>
              <a:rPr lang="en-US" sz="2400">
                <a:latin typeface="UTM Avo" panose="02040603050506020204" pitchFamily="18" charset="0"/>
                <a:cs typeface="Times New Roman" panose="02020603050405020304" pitchFamily="18" charset="0"/>
              </a:rPr>
              <a:t>Màn hình là n</a:t>
            </a:r>
            <a:r>
              <a:rPr lang="vi-VN" sz="2400">
                <a:latin typeface="UTM Avo" panose="02040603050506020204" pitchFamily="18" charset="0"/>
                <a:cs typeface="Times New Roman" panose="02020603050405020304" pitchFamily="18" charset="0"/>
              </a:rPr>
              <a:t>ơi</a:t>
            </a:r>
            <a:r>
              <a:rPr lang="en-US" sz="2400">
                <a:latin typeface="UTM Avo" panose="02040603050506020204" pitchFamily="18" charset="0"/>
                <a:cs typeface="Times New Roman" panose="02020603050405020304" pitchFamily="18" charset="0"/>
              </a:rPr>
              <a:t> hiển thị </a:t>
            </a:r>
          </a:p>
          <a:p>
            <a:pPr algn="ctr" defTabSz="342900">
              <a:lnSpc>
                <a:spcPct val="150000"/>
              </a:lnSpc>
            </a:pPr>
            <a:r>
              <a:rPr lang="en-US" sz="2400">
                <a:latin typeface="UTM Avo" panose="02040603050506020204" pitchFamily="18" charset="0"/>
                <a:cs typeface="Times New Roman" panose="02020603050405020304" pitchFamily="18" charset="0"/>
              </a:rPr>
              <a:t>kết quả làm việc của máy tính.</a:t>
            </a:r>
            <a:endParaRPr lang="vi-VN" sz="24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718" y="475747"/>
            <a:ext cx="891617" cy="830652"/>
          </a:xfrm>
          <a:prstGeom prst="rect">
            <a:avLst/>
          </a:prstGeom>
        </p:spPr>
      </p:pic>
      <p:sp>
        <p:nvSpPr>
          <p:cNvPr id="4" name="Rectangle 3"/>
          <p:cNvSpPr/>
          <p:nvPr/>
        </p:nvSpPr>
        <p:spPr>
          <a:xfrm>
            <a:off x="1307335" y="522504"/>
            <a:ext cx="611983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Các bộ phận c</a:t>
            </a:r>
            <a:r>
              <a:rPr lang="vi-VN" sz="2400" b="1">
                <a:latin typeface="UTM Avo" panose="02040603050506020204" pitchFamily="18" charset="0"/>
                <a:cs typeface="Times New Roman" panose="02020603050405020304" pitchFamily="18" charset="0"/>
              </a:rPr>
              <a:t>ơ</a:t>
            </a:r>
            <a:r>
              <a:rPr lang="en-US" sz="2400" b="1">
                <a:latin typeface="UTM Avo" panose="02040603050506020204" pitchFamily="18" charset="0"/>
                <a:cs typeface="Times New Roman" panose="02020603050405020304" pitchFamily="18" charset="0"/>
              </a:rPr>
              <a:t> bản của máy tính</a:t>
            </a:r>
            <a:endParaRPr lang="vi-VN" sz="2400" b="1">
              <a:latin typeface="UTM Avo" panose="02040603050506020204" pitchFamily="18" charset="0"/>
              <a:cs typeface="Times New Roman" panose="02020603050405020304" pitchFamily="18" charset="0"/>
            </a:endParaRPr>
          </a:p>
        </p:txBody>
      </p:sp>
      <p:grpSp>
        <p:nvGrpSpPr>
          <p:cNvPr id="2" name="Group 1"/>
          <p:cNvGrpSpPr/>
          <p:nvPr/>
        </p:nvGrpSpPr>
        <p:grpSpPr>
          <a:xfrm>
            <a:off x="612121" y="1731575"/>
            <a:ext cx="7510260" cy="1504675"/>
            <a:chOff x="861526" y="4305094"/>
            <a:chExt cx="7510260" cy="1504675"/>
          </a:xfrm>
        </p:grpSpPr>
        <p:grpSp>
          <p:nvGrpSpPr>
            <p:cNvPr id="10" name="Group 9"/>
            <p:cNvGrpSpPr/>
            <p:nvPr/>
          </p:nvGrpSpPr>
          <p:grpSpPr>
            <a:xfrm>
              <a:off x="1047203" y="4305094"/>
              <a:ext cx="7324583" cy="1504675"/>
              <a:chOff x="1856791" y="4430315"/>
              <a:chExt cx="7324583" cy="2267266"/>
            </a:xfrm>
          </p:grpSpPr>
          <p:sp>
            <p:nvSpPr>
              <p:cNvPr id="11" name="Speech Bubble: Rectangle with Corners Rounded 10"/>
              <p:cNvSpPr/>
              <p:nvPr/>
            </p:nvSpPr>
            <p:spPr>
              <a:xfrm>
                <a:off x="1968811" y="4430315"/>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p:cNvSpPr/>
              <p:nvPr/>
            </p:nvSpPr>
            <p:spPr>
              <a:xfrm>
                <a:off x="1856791" y="4552258"/>
                <a:ext cx="7212563" cy="2145323"/>
              </a:xfrm>
              <a:prstGeom prst="wedgeRoundRectCallout">
                <a:avLst>
                  <a:gd name="adj1" fmla="val -637"/>
                  <a:gd name="adj2" fmla="val 74496"/>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861526" y="4478081"/>
              <a:ext cx="7495893" cy="1121846"/>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Bàn phím </a:t>
              </a:r>
              <a:r>
                <a:rPr lang="en-US" sz="2400">
                  <a:latin typeface="UTM Avo" panose="02040603050506020204" pitchFamily="18" charset="0"/>
                  <a:cs typeface="Times New Roman" panose="02020603050405020304" pitchFamily="18" charset="0"/>
                </a:rPr>
                <a:t>gồm nhiều phím</a:t>
              </a:r>
            </a:p>
            <a:p>
              <a:pPr algn="ctr" defTabSz="342900">
                <a:lnSpc>
                  <a:spcPct val="150000"/>
                </a:lnSpc>
              </a:pPr>
              <a:r>
                <a:rPr lang="en-US" sz="2400">
                  <a:latin typeface="UTM Avo" panose="02040603050506020204" pitchFamily="18" charset="0"/>
                  <a:cs typeface="Times New Roman" panose="02020603050405020304" pitchFamily="18" charset="0"/>
                </a:rPr>
                <a:t>Khi gõ các phím, em gửi tín hiệu vào máy tính</a:t>
              </a:r>
              <a:endParaRPr lang="vi-VN" sz="2400">
                <a:latin typeface="UTM Avo" panose="02040603050506020204" pitchFamily="18" charset="0"/>
                <a:cs typeface="Times New Roman" panose="02020603050405020304" pitchFamily="18" charset="0"/>
              </a:endParaRPr>
            </a:p>
          </p:txBody>
        </p:sp>
      </p:grpSp>
      <p:grpSp>
        <p:nvGrpSpPr>
          <p:cNvPr id="6" name="Group 5"/>
          <p:cNvGrpSpPr/>
          <p:nvPr/>
        </p:nvGrpSpPr>
        <p:grpSpPr>
          <a:xfrm>
            <a:off x="8901978" y="968398"/>
            <a:ext cx="2874023" cy="3111955"/>
            <a:chOff x="8998611" y="1651893"/>
            <a:chExt cx="2874023" cy="3111955"/>
          </a:xfrm>
        </p:grpSpPr>
        <p:grpSp>
          <p:nvGrpSpPr>
            <p:cNvPr id="14" name="Group 13"/>
            <p:cNvGrpSpPr/>
            <p:nvPr/>
          </p:nvGrpSpPr>
          <p:grpSpPr>
            <a:xfrm>
              <a:off x="8998611" y="1651893"/>
              <a:ext cx="2874023" cy="3111955"/>
              <a:chOff x="1856791" y="4552258"/>
              <a:chExt cx="7393821" cy="2200615"/>
            </a:xfrm>
          </p:grpSpPr>
          <p:sp>
            <p:nvSpPr>
              <p:cNvPr id="17" name="Speech Bubble: Rectangle with Corners Rounded 16"/>
              <p:cNvSpPr/>
              <p:nvPr/>
            </p:nvSpPr>
            <p:spPr>
              <a:xfrm>
                <a:off x="2038049" y="4607550"/>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p:cNvSpPr/>
              <p:nvPr/>
            </p:nvSpPr>
            <p:spPr>
              <a:xfrm>
                <a:off x="1856791" y="4552258"/>
                <a:ext cx="7212563" cy="2145323"/>
              </a:xfrm>
              <a:prstGeom prst="wedgeRoundRectCallout">
                <a:avLst>
                  <a:gd name="adj1" fmla="val -58084"/>
                  <a:gd name="adj2" fmla="val 46410"/>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9219636" y="1776855"/>
              <a:ext cx="2502428" cy="2783839"/>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Chuột </a:t>
              </a:r>
              <a:r>
                <a:rPr lang="en-US" sz="2400">
                  <a:latin typeface="UTM Avo" panose="02040603050506020204" pitchFamily="18" charset="0"/>
                  <a:cs typeface="Times New Roman" panose="02020603050405020304" pitchFamily="18" charset="0"/>
                </a:rPr>
                <a:t>máy tính giúp em </a:t>
              </a:r>
            </a:p>
            <a:p>
              <a:pPr algn="ctr" defTabSz="342900">
                <a:lnSpc>
                  <a:spcPct val="150000"/>
                </a:lnSpc>
              </a:pPr>
              <a:r>
                <a:rPr lang="en-US" sz="2400">
                  <a:latin typeface="UTM Avo" panose="02040603050506020204" pitchFamily="18" charset="0"/>
                  <a:cs typeface="Times New Roman" panose="02020603050405020304" pitchFamily="18" charset="0"/>
                </a:rPr>
                <a:t>điều khiển </a:t>
              </a:r>
            </a:p>
            <a:p>
              <a:pPr algn="ctr" defTabSz="342900">
                <a:lnSpc>
                  <a:spcPct val="150000"/>
                </a:lnSpc>
              </a:pPr>
              <a:r>
                <a:rPr lang="en-US" sz="2400">
                  <a:latin typeface="UTM Avo" panose="02040603050506020204" pitchFamily="18" charset="0"/>
                  <a:cs typeface="Times New Roman" panose="02020603050405020304" pitchFamily="18" charset="0"/>
                </a:rPr>
                <a:t>máy tính </a:t>
              </a:r>
            </a:p>
            <a:p>
              <a:pPr algn="ctr" defTabSz="342900">
                <a:lnSpc>
                  <a:spcPct val="150000"/>
                </a:lnSpc>
              </a:pPr>
              <a:r>
                <a:rPr lang="en-US" sz="2400">
                  <a:latin typeface="UTM Avo" panose="02040603050506020204" pitchFamily="18" charset="0"/>
                  <a:cs typeface="Times New Roman" panose="02020603050405020304" pitchFamily="18" charset="0"/>
                </a:rPr>
                <a:t>thuận tiện h</a:t>
              </a:r>
              <a:r>
                <a:rPr lang="vi-VN" sz="2400">
                  <a:latin typeface="UTM Avo" panose="02040603050506020204" pitchFamily="18" charset="0"/>
                  <a:cs typeface="Times New Roman" panose="02020603050405020304" pitchFamily="18" charset="0"/>
                </a:rPr>
                <a:t>ơ</a:t>
              </a:r>
              <a:r>
                <a:rPr lang="en-US" sz="2400">
                  <a:latin typeface="UTM Avo" panose="02040603050506020204" pitchFamily="18" charset="0"/>
                  <a:cs typeface="Times New Roman" panose="02020603050405020304" pitchFamily="18" charset="0"/>
                </a:rPr>
                <a:t>n.</a:t>
              </a:r>
              <a:endParaRPr lang="vi-VN" sz="2400">
                <a:latin typeface="UTM Avo" panose="02040603050506020204" pitchFamily="18" charset="0"/>
                <a:cs typeface="Times New Roman" panose="02020603050405020304" pitchFamily="18" charset="0"/>
              </a:endParaRPr>
            </a:p>
          </p:txBody>
        </p:sp>
      </p:grpSp>
      <p:pic>
        <p:nvPicPr>
          <p:cNvPr id="9" name="Picture 8" descr="A keyboard and mouse&#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78" y="2505696"/>
            <a:ext cx="7895149" cy="4352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3121" y="2798414"/>
            <a:ext cx="9205758" cy="1121846"/>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Ngoài các bộ phận c</a:t>
            </a:r>
            <a:r>
              <a:rPr lang="vi-VN" sz="2400">
                <a:latin typeface="UTM Avo" panose="02040603050506020204" pitchFamily="18" charset="0"/>
                <a:cs typeface="Times New Roman" panose="02020603050405020304" pitchFamily="18" charset="0"/>
              </a:rPr>
              <a:t>ơ</a:t>
            </a:r>
            <a:r>
              <a:rPr lang="en-US" sz="2400">
                <a:latin typeface="UTM Avo" panose="02040603050506020204" pitchFamily="18" charset="0"/>
                <a:cs typeface="Times New Roman" panose="02020603050405020304" pitchFamily="18" charset="0"/>
              </a:rPr>
              <a:t> bản kể trên, máy tính còn có thiết bị khác kèm theo nh</a:t>
            </a:r>
            <a:r>
              <a:rPr lang="vi-VN" sz="2400">
                <a:latin typeface="UTM Avo" panose="02040603050506020204" pitchFamily="18" charset="0"/>
                <a:cs typeface="Times New Roman" panose="02020603050405020304" pitchFamily="18" charset="0"/>
              </a:rPr>
              <a:t>ư</a:t>
            </a:r>
            <a:r>
              <a:rPr lang="en-US" sz="2400">
                <a:latin typeface="UTM Avo" panose="02040603050506020204" pitchFamily="18" charset="0"/>
                <a:cs typeface="Times New Roman" panose="02020603050405020304" pitchFamily="18" charset="0"/>
              </a:rPr>
              <a:t> </a:t>
            </a:r>
            <a:r>
              <a:rPr lang="en-US" sz="2400" b="1">
                <a:solidFill>
                  <a:srgbClr val="FFC000"/>
                </a:solidFill>
                <a:latin typeface="UTM Avo" panose="02040603050506020204" pitchFamily="18" charset="0"/>
                <a:cs typeface="Times New Roman" panose="02020603050405020304" pitchFamily="18" charset="0"/>
              </a:rPr>
              <a:t>loa</a:t>
            </a:r>
            <a:r>
              <a:rPr lang="en-US" sz="2400">
                <a:latin typeface="UTM Avo" panose="02040603050506020204" pitchFamily="18" charset="0"/>
                <a:cs typeface="Times New Roman" panose="02020603050405020304" pitchFamily="18" charset="0"/>
              </a:rPr>
              <a:t> để phát âm thanh từ máy tính</a:t>
            </a:r>
            <a:endParaRPr lang="vi-VN" sz="2400">
              <a:latin typeface="UTM Avo" panose="02040603050506020204" pitchFamily="18" charset="0"/>
              <a:cs typeface="Times New Roman" panose="02020603050405020304" pitchFamily="18" charset="0"/>
            </a:endParaRPr>
          </a:p>
        </p:txBody>
      </p:sp>
      <p:grpSp>
        <p:nvGrpSpPr>
          <p:cNvPr id="2" name="Group 1"/>
          <p:cNvGrpSpPr/>
          <p:nvPr/>
        </p:nvGrpSpPr>
        <p:grpSpPr>
          <a:xfrm>
            <a:off x="1329714" y="458216"/>
            <a:ext cx="9538311" cy="1951609"/>
            <a:chOff x="1329714" y="458216"/>
            <a:chExt cx="9538311" cy="1951609"/>
          </a:xfrm>
        </p:grpSpPr>
        <p:grpSp>
          <p:nvGrpSpPr>
            <p:cNvPr id="10" name="Group 9"/>
            <p:cNvGrpSpPr/>
            <p:nvPr/>
          </p:nvGrpSpPr>
          <p:grpSpPr>
            <a:xfrm>
              <a:off x="1329714" y="458216"/>
              <a:ext cx="9538311" cy="1951609"/>
              <a:chOff x="1329714" y="458216"/>
              <a:chExt cx="9538311" cy="1951609"/>
            </a:xfrm>
          </p:grpSpPr>
          <p:grpSp>
            <p:nvGrpSpPr>
              <p:cNvPr id="11" name="Group 10"/>
              <p:cNvGrpSpPr/>
              <p:nvPr/>
            </p:nvGrpSpPr>
            <p:grpSpPr>
              <a:xfrm>
                <a:off x="1925021" y="911578"/>
                <a:ext cx="8943004" cy="1498247"/>
                <a:chOff x="2572721" y="934090"/>
                <a:chExt cx="8045516" cy="2210326"/>
              </a:xfrm>
            </p:grpSpPr>
            <p:sp>
              <p:nvSpPr>
                <p:cNvPr id="13" name="Rectangle: Rounded Corners 12"/>
                <p:cNvSpPr/>
                <p:nvPr/>
              </p:nvSpPr>
              <p:spPr>
                <a:xfrm>
                  <a:off x="2659224" y="1054359"/>
                  <a:ext cx="7959013"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572721" y="934090"/>
                  <a:ext cx="7959013"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6" name="Rectangle 15"/>
            <p:cNvSpPr/>
            <p:nvPr/>
          </p:nvSpPr>
          <p:spPr>
            <a:xfrm>
              <a:off x="1987775" y="1078440"/>
              <a:ext cx="8832174" cy="1121846"/>
            </a:xfrm>
            <a:prstGeom prst="rect">
              <a:avLst/>
            </a:prstGeom>
          </p:spPr>
          <p:txBody>
            <a:bodyPr wrap="square">
              <a:spAutoFit/>
            </a:bodyPr>
            <a:lstStyle/>
            <a:p>
              <a:pPr algn="ctr" defTabSz="342900">
                <a:lnSpc>
                  <a:spcPct val="150000"/>
                </a:lnSpc>
              </a:pPr>
              <a:r>
                <a:rPr lang="en-US" sz="2400" b="1">
                  <a:solidFill>
                    <a:srgbClr val="F03C69"/>
                  </a:solidFill>
                  <a:latin typeface="UTM Avo" panose="02040603050506020204" pitchFamily="18" charset="0"/>
                  <a:cs typeface="Times New Roman" panose="02020603050405020304" pitchFamily="18" charset="0"/>
                </a:rPr>
                <a:t>Máy tính để bàn có các bộ phận c</a:t>
              </a:r>
              <a:r>
                <a:rPr lang="vi-VN" sz="2400" b="1">
                  <a:solidFill>
                    <a:srgbClr val="F03C69"/>
                  </a:solidFill>
                  <a:latin typeface="UTM Avo" panose="02040603050506020204" pitchFamily="18" charset="0"/>
                  <a:cs typeface="Times New Roman" panose="02020603050405020304" pitchFamily="18" charset="0"/>
                </a:rPr>
                <a:t>ơ</a:t>
              </a:r>
              <a:r>
                <a:rPr lang="en-US" sz="2400" b="1">
                  <a:solidFill>
                    <a:srgbClr val="F03C69"/>
                  </a:solidFill>
                  <a:latin typeface="UTM Avo" panose="02040603050506020204" pitchFamily="18" charset="0"/>
                  <a:cs typeface="Times New Roman" panose="02020603050405020304" pitchFamily="18" charset="0"/>
                </a:rPr>
                <a:t> bản là thân máy, màn hình, bàn phím và chuột</a:t>
              </a:r>
              <a:endParaRPr lang="vi-VN" sz="2400" b="1">
                <a:solidFill>
                  <a:srgbClr val="F03C69"/>
                </a:solidFill>
                <a:latin typeface="UTM Avo" panose="02040603050506020204" pitchFamily="18" charset="0"/>
                <a:cs typeface="Times New Roman" panose="02020603050405020304" pitchFamily="18" charset="0"/>
              </a:endParaRPr>
            </a:p>
          </p:txBody>
        </p:sp>
      </p:grpSp>
      <p:pic>
        <p:nvPicPr>
          <p:cNvPr id="17" name="Picture 16" descr="A group of speakers&#10;&#10;Description automatically generated with medium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199" y="3913193"/>
            <a:ext cx="2549151" cy="2549151"/>
          </a:xfrm>
          <a:prstGeom prst="rect">
            <a:avLst/>
          </a:prstGeom>
        </p:spPr>
      </p:pic>
      <p:pic>
        <p:nvPicPr>
          <p:cNvPr id="18" name="Picture 17" descr="A picture containing red, electronics, projector&#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147" y="4308849"/>
            <a:ext cx="1871802" cy="1871802"/>
          </a:xfrm>
          <a:prstGeom prst="rect">
            <a:avLst/>
          </a:prstGeom>
        </p:spPr>
      </p:pic>
      <p:pic>
        <p:nvPicPr>
          <p:cNvPr id="4" name="Picture 3"/>
          <p:cNvPicPr>
            <a:picLocks noChangeAspect="1"/>
          </p:cNvPicPr>
          <p:nvPr/>
        </p:nvPicPr>
        <p:blipFill>
          <a:blip r:embed="rId5"/>
          <a:stretch>
            <a:fillRect/>
          </a:stretch>
        </p:blipFill>
        <p:spPr>
          <a:xfrm>
            <a:off x="2328021" y="4250865"/>
            <a:ext cx="2383769" cy="18738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7958060"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Các bộ phận c</a:t>
            </a:r>
            <a:r>
              <a:rPr lang="vi-VN" sz="2400" b="1">
                <a:latin typeface="UTM Avo" panose="02040603050506020204" pitchFamily="18" charset="0"/>
                <a:cs typeface="Times New Roman" panose="02020603050405020304" pitchFamily="18" charset="0"/>
              </a:rPr>
              <a:t>ơ</a:t>
            </a:r>
            <a:r>
              <a:rPr lang="en-US" sz="2400" b="1">
                <a:latin typeface="UTM Avo" panose="02040603050506020204" pitchFamily="18" charset="0"/>
                <a:cs typeface="Times New Roman" panose="02020603050405020304" pitchFamily="18" charset="0"/>
              </a:rPr>
              <a:t> bản của máy tính để bàn là:</a:t>
            </a:r>
            <a:endParaRPr lang="vi-VN" sz="2400" b="1">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2169171" y="1189189"/>
            <a:ext cx="7310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Màn hình, máy in, bàn phím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2169171" y="1812061"/>
            <a:ext cx="7310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Màn hình, bàn phím, thân máy, chuột</a:t>
            </a:r>
            <a:endParaRPr lang="vi-VN" sz="2400">
              <a:latin typeface="UTM Avo" panose="02040603050506020204" pitchFamily="18" charset="0"/>
              <a:cs typeface="Times New Roman" panose="02020603050405020304" pitchFamily="18" charset="0"/>
            </a:endParaRPr>
          </a:p>
        </p:txBody>
      </p:sp>
      <p:sp>
        <p:nvSpPr>
          <p:cNvPr id="7" name="Rectangle 6"/>
          <p:cNvSpPr/>
          <p:nvPr/>
        </p:nvSpPr>
        <p:spPr>
          <a:xfrm>
            <a:off x="2169171" y="2431840"/>
            <a:ext cx="7310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Thân máy, loa, bàn phím </a:t>
            </a:r>
            <a:endParaRPr lang="vi-VN" sz="2400">
              <a:latin typeface="UTM Avo" panose="02040603050506020204" pitchFamily="18" charset="0"/>
              <a:cs typeface="Times New Roman" panose="02020603050405020304" pitchFamily="18" charset="0"/>
            </a:endParaRPr>
          </a:p>
        </p:txBody>
      </p:sp>
      <p:sp>
        <p:nvSpPr>
          <p:cNvPr id="8" name="Rectangle 7"/>
          <p:cNvSpPr/>
          <p:nvPr/>
        </p:nvSpPr>
        <p:spPr>
          <a:xfrm>
            <a:off x="1333427" y="3124443"/>
            <a:ext cx="1040629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Bộ phận nào sau đây của máy tính dùng để nhập thông tin?</a:t>
            </a:r>
            <a:endParaRPr lang="vi-VN" sz="2400" b="1">
              <a:latin typeface="UTM Avo" panose="02040603050506020204" pitchFamily="18" charset="0"/>
              <a:cs typeface="Times New Roman" panose="02020603050405020304" pitchFamily="18" charset="0"/>
            </a:endParaRPr>
          </a:p>
        </p:txBody>
      </p:sp>
      <p:sp>
        <p:nvSpPr>
          <p:cNvPr id="9" name="Rectangle 8"/>
          <p:cNvSpPr/>
          <p:nvPr/>
        </p:nvSpPr>
        <p:spPr>
          <a:xfrm>
            <a:off x="2169171" y="3754325"/>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Màn hình</a:t>
            </a:r>
            <a:endParaRPr lang="vi-VN" sz="2400">
              <a:latin typeface="UTM Avo" panose="02040603050506020204" pitchFamily="18" charset="0"/>
              <a:cs typeface="Times New Roman" panose="02020603050405020304" pitchFamily="18" charset="0"/>
            </a:endParaRPr>
          </a:p>
        </p:txBody>
      </p:sp>
      <p:sp>
        <p:nvSpPr>
          <p:cNvPr id="10" name="Rectangle 9"/>
          <p:cNvSpPr/>
          <p:nvPr/>
        </p:nvSpPr>
        <p:spPr>
          <a:xfrm>
            <a:off x="8432341" y="3754325"/>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Thân máy</a:t>
            </a:r>
            <a:endParaRPr lang="vi-VN" sz="2400">
              <a:latin typeface="UTM Avo" panose="02040603050506020204" pitchFamily="18" charset="0"/>
              <a:cs typeface="Times New Roman" panose="02020603050405020304" pitchFamily="18" charset="0"/>
            </a:endParaRPr>
          </a:p>
        </p:txBody>
      </p:sp>
      <p:sp>
        <p:nvSpPr>
          <p:cNvPr id="11" name="Rectangle 10"/>
          <p:cNvSpPr/>
          <p:nvPr/>
        </p:nvSpPr>
        <p:spPr>
          <a:xfrm>
            <a:off x="5300756" y="3754325"/>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Bàn phím</a:t>
            </a:r>
            <a:endParaRPr lang="vi-VN" sz="2400">
              <a:latin typeface="UTM Avo" panose="02040603050506020204" pitchFamily="18" charset="0"/>
              <a:cs typeface="Times New Roman" panose="02020603050405020304" pitchFamily="18" charset="0"/>
            </a:endParaRPr>
          </a:p>
        </p:txBody>
      </p:sp>
      <p:sp>
        <p:nvSpPr>
          <p:cNvPr id="13" name="Oval 12"/>
          <p:cNvSpPr/>
          <p:nvPr/>
        </p:nvSpPr>
        <p:spPr>
          <a:xfrm>
            <a:off x="2148389" y="193970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5300756" y="387902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94" y="283918"/>
            <a:ext cx="8370813"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MỘT SỐ LOẠI MÁY TÍNH THÔNG DỤNG KHÁC</a:t>
            </a:r>
            <a:endParaRPr lang="vi-VN" sz="2800" b="1">
              <a:solidFill>
                <a:srgbClr val="F03C69"/>
              </a:solidFill>
              <a:cs typeface="Times New Roman" panose="02020603050405020304" pitchFamily="18" charset="0"/>
            </a:endParaRPr>
          </a:p>
        </p:txBody>
      </p:sp>
      <p:sp>
        <p:nvSpPr>
          <p:cNvPr id="10" name="Rectangle 9"/>
          <p:cNvSpPr/>
          <p:nvPr/>
        </p:nvSpPr>
        <p:spPr>
          <a:xfrm>
            <a:off x="3379791" y="1105048"/>
            <a:ext cx="8041932" cy="737235"/>
          </a:xfrm>
          <a:prstGeom prst="rect">
            <a:avLst/>
          </a:prstGeom>
        </p:spPr>
        <p:txBody>
          <a:bodyPr wrap="square">
            <a:spAutoFit/>
          </a:bodyPr>
          <a:lstStyle/>
          <a:p>
            <a:pPr defTabSz="342900">
              <a:lnSpc>
                <a:spcPct val="150000"/>
              </a:lnSpc>
            </a:pPr>
            <a:r>
              <a:rPr lang="en-US" sz="2800" b="1">
                <a:solidFill>
                  <a:srgbClr val="7FC354"/>
                </a:solidFill>
                <a:latin typeface="Times New Roman" panose="02020603050405020304" pitchFamily="18" charset="0"/>
                <a:cs typeface="Times New Roman" panose="02020603050405020304" pitchFamily="18" charset="0"/>
              </a:rPr>
              <a:t>Nhận biết các bộ phận của máy tính xách tay</a:t>
            </a:r>
          </a:p>
        </p:txBody>
      </p:sp>
      <p:sp>
        <p:nvSpPr>
          <p:cNvPr id="11" name="Rectangle 10"/>
          <p:cNvSpPr/>
          <p:nvPr/>
        </p:nvSpPr>
        <p:spPr>
          <a:xfrm>
            <a:off x="674437" y="1915643"/>
            <a:ext cx="10843125"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Em hãy quan sát Hình 14 và ghép các cụm từ </a:t>
            </a:r>
            <a:r>
              <a:rPr lang="vi-VN" sz="2000" b="1">
                <a:solidFill>
                  <a:srgbClr val="FFC000"/>
                </a:solidFill>
                <a:latin typeface="UTM Avo" panose="02040603050506020204" pitchFamily="18" charset="0"/>
                <a:cs typeface="Times New Roman" panose="02020603050405020304" pitchFamily="18" charset="0"/>
              </a:rPr>
              <a:t>thân máy</a:t>
            </a:r>
            <a:r>
              <a:rPr lang="en-US" sz="2000" b="1">
                <a:solidFill>
                  <a:srgbClr val="FFC000"/>
                </a:solidFill>
                <a:latin typeface="UTM Avo" panose="02040603050506020204" pitchFamily="18" charset="0"/>
                <a:cs typeface="Times New Roman" panose="02020603050405020304" pitchFamily="18" charset="0"/>
              </a:rPr>
              <a:t>, </a:t>
            </a:r>
            <a:r>
              <a:rPr lang="vi-VN" sz="2000" b="1">
                <a:solidFill>
                  <a:srgbClr val="FFC000"/>
                </a:solidFill>
                <a:latin typeface="UTM Avo" panose="02040603050506020204" pitchFamily="18" charset="0"/>
                <a:cs typeface="Times New Roman" panose="02020603050405020304" pitchFamily="18" charset="0"/>
              </a:rPr>
              <a:t>màn hình, chuột, bàn phím </a:t>
            </a:r>
            <a:r>
              <a:rPr lang="vi-VN" sz="2000">
                <a:latin typeface="UTM Avo" panose="02040603050506020204" pitchFamily="18" charset="0"/>
                <a:cs typeface="Times New Roman" panose="02020603050405020304" pitchFamily="18" charset="0"/>
              </a:rPr>
              <a:t>tương ứng với các bộ phận được đánh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của máy tính xách tay.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Em hãy chỉ ra hai đặc điểm khác so với máy tính để bàn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3" name="Rectangle 12"/>
          <p:cNvSpPr/>
          <p:nvPr/>
        </p:nvSpPr>
        <p:spPr>
          <a:xfrm>
            <a:off x="8589024" y="3486037"/>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Màn hình</a:t>
            </a:r>
            <a:endParaRPr lang="vi-VN" sz="2400" b="1">
              <a:solidFill>
                <a:srgbClr val="FFC000"/>
              </a:solidFill>
              <a:latin typeface="UTM Avo" panose="02040603050506020204" pitchFamily="18" charset="0"/>
              <a:cs typeface="Times New Roman" panose="02020603050405020304" pitchFamily="18" charset="0"/>
            </a:endParaRPr>
          </a:p>
        </p:txBody>
      </p:sp>
      <p:sp>
        <p:nvSpPr>
          <p:cNvPr id="14" name="Rectangle 13"/>
          <p:cNvSpPr/>
          <p:nvPr/>
        </p:nvSpPr>
        <p:spPr>
          <a:xfrm>
            <a:off x="1463881" y="4508467"/>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Thân máy</a:t>
            </a:r>
            <a:endParaRPr lang="vi-VN" sz="2400" b="1">
              <a:solidFill>
                <a:srgbClr val="FFC000"/>
              </a:solidFill>
              <a:latin typeface="UTM Avo" panose="02040603050506020204" pitchFamily="18" charset="0"/>
              <a:cs typeface="Times New Roman" panose="02020603050405020304" pitchFamily="18" charset="0"/>
            </a:endParaRPr>
          </a:p>
        </p:txBody>
      </p:sp>
      <p:sp>
        <p:nvSpPr>
          <p:cNvPr id="15" name="Rectangle 14"/>
          <p:cNvSpPr/>
          <p:nvPr/>
        </p:nvSpPr>
        <p:spPr>
          <a:xfrm>
            <a:off x="1463882" y="5401100"/>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Con chuột</a:t>
            </a:r>
            <a:endParaRPr lang="vi-VN" sz="2400" b="1">
              <a:solidFill>
                <a:srgbClr val="FFC000"/>
              </a:solidFill>
              <a:latin typeface="UTM Avo" panose="02040603050506020204" pitchFamily="18" charset="0"/>
              <a:cs typeface="Times New Roman" panose="02020603050405020304" pitchFamily="18" charset="0"/>
            </a:endParaRPr>
          </a:p>
        </p:txBody>
      </p:sp>
      <p:grpSp>
        <p:nvGrpSpPr>
          <p:cNvPr id="24" name="Group 23"/>
          <p:cNvGrpSpPr/>
          <p:nvPr/>
        </p:nvGrpSpPr>
        <p:grpSpPr>
          <a:xfrm>
            <a:off x="522612" y="900102"/>
            <a:ext cx="2898644" cy="880803"/>
            <a:chOff x="522612" y="900102"/>
            <a:chExt cx="2898644" cy="880803"/>
          </a:xfrm>
        </p:grpSpPr>
        <p:grpSp>
          <p:nvGrpSpPr>
            <p:cNvPr id="4" name="Group 3"/>
            <p:cNvGrpSpPr/>
            <p:nvPr/>
          </p:nvGrpSpPr>
          <p:grpSpPr>
            <a:xfrm>
              <a:off x="522612" y="1095583"/>
              <a:ext cx="2354327" cy="661656"/>
              <a:chOff x="5906375" y="1404722"/>
              <a:chExt cx="2354327" cy="661656"/>
            </a:xfrm>
          </p:grpSpPr>
          <p:sp>
            <p:nvSpPr>
              <p:cNvPr id="8" name="Rectangle: Top Corners Rounded 7"/>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p:cNvGrpSpPr/>
            <p:nvPr/>
          </p:nvGrpSpPr>
          <p:grpSpPr>
            <a:xfrm rot="20419193">
              <a:off x="2468303" y="900102"/>
              <a:ext cx="952953" cy="880803"/>
              <a:chOff x="8974078" y="279854"/>
              <a:chExt cx="3397172" cy="3224225"/>
            </a:xfrm>
          </p:grpSpPr>
          <p:pic>
            <p:nvPicPr>
              <p:cNvPr id="21"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3379791" y="3530368"/>
            <a:ext cx="5190895" cy="2851157"/>
          </a:xfrm>
          <a:prstGeom prst="rect">
            <a:avLst/>
          </a:prstGeom>
        </p:spPr>
      </p:pic>
      <p:sp>
        <p:nvSpPr>
          <p:cNvPr id="19" name="Rectangle 18"/>
          <p:cNvSpPr/>
          <p:nvPr/>
        </p:nvSpPr>
        <p:spPr>
          <a:xfrm>
            <a:off x="8071923" y="4672022"/>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Bàn phím</a:t>
            </a:r>
            <a:endParaRPr lang="vi-VN" sz="2400" b="1">
              <a:solidFill>
                <a:srgbClr val="FFC000"/>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3" grpId="0"/>
      <p:bldP spid="14" grpId="0"/>
      <p:bldP spid="15"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Widescreen</PresentationFormat>
  <Paragraphs>103</Paragraphs>
  <Slides>17</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等线</vt:lpstr>
      <vt:lpstr>HP001 4 hàng</vt:lpstr>
      <vt:lpstr>SVN-Androgyne</vt:lpstr>
      <vt:lpstr>SVN-SAF</vt:lpstr>
      <vt:lpstr>UTM Avo</vt:lpstr>
      <vt:lpstr>UTM Bienvenue</vt:lpstr>
      <vt:lpstr>UTM HelvetIns</vt:lpstr>
      <vt:lpstr>方正黑体_GBK</vt:lpstr>
      <vt:lpstr>Arial</vt:lpstr>
      <vt:lpstr>Baskerville Old Face</vt:lpstr>
      <vt:lpstr>Calibri</vt:lpstr>
      <vt:lpstr>Segoe Print</vt:lpstr>
      <vt:lpstr>Times New Roman</vt:lpstr>
      <vt:lpstr>Wingdings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198</cp:revision>
  <dcterms:created xsi:type="dcterms:W3CDTF">2021-11-14T08:33:00Z</dcterms:created>
  <dcterms:modified xsi:type="dcterms:W3CDTF">2025-01-12T09:44:46Z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897418392A5348FF944E9D30C0A43087</vt:lpwstr>
  </property>
  <property fmtid="{D5CDD505-2E9C-101B-9397-08002B2CF9AE}" pid="3" name="KSOProductBuildVer">
    <vt:lpwstr>1033-11.2.0.11341</vt:lpwstr>
  </property>
</Properties>
</file>