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051" r:id="rId2"/>
    <p:sldId id="2954" r:id="rId3"/>
    <p:sldId id="3010" r:id="rId4"/>
    <p:sldId id="3011" r:id="rId5"/>
    <p:sldId id="3021" r:id="rId6"/>
    <p:sldId id="3018" r:id="rId7"/>
    <p:sldId id="3014" r:id="rId8"/>
    <p:sldId id="3042" r:id="rId9"/>
    <p:sldId id="3043" r:id="rId10"/>
    <p:sldId id="3017" r:id="rId11"/>
    <p:sldId id="3046" r:id="rId12"/>
    <p:sldId id="3045" r:id="rId13"/>
    <p:sldId id="3047" r:id="rId14"/>
    <p:sldId id="3022" r:id="rId15"/>
    <p:sldId id="3048" r:id="rId16"/>
    <p:sldId id="3049" r:id="rId17"/>
    <p:sldId id="3050" r:id="rId18"/>
    <p:sldId id="3019" r:id="rId19"/>
    <p:sldId id="30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8" d="100"/>
          <a:sy n="88"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24371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1059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p:cNvPicPr>
            <a:picLocks noChangeAspect="1"/>
          </p:cNvPicPr>
          <p:nvPr userDrawn="1"/>
        </p:nvPicPr>
        <p:blipFill>
          <a:blip r:embed="rId6"/>
          <a:stretch>
            <a:fillRect/>
          </a:stretch>
        </p:blipFill>
        <p:spPr>
          <a:xfrm>
            <a:off x="11345348" y="1328018"/>
            <a:ext cx="507402" cy="447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2.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5AA61C0C-97C0-49DC-BC12-62BCDF2F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90" y="-88899"/>
            <a:ext cx="9523810" cy="6982240"/>
          </a:xfrm>
          <a:prstGeom prst="rect">
            <a:avLst/>
          </a:prstGeom>
        </p:spPr>
      </p:pic>
      <p:sp>
        <p:nvSpPr>
          <p:cNvPr id="3" name="TextBox 2">
            <a:extLst>
              <a:ext uri="{FF2B5EF4-FFF2-40B4-BE49-F238E27FC236}">
                <a16:creationId xmlns="" xmlns:a16="http://schemas.microsoft.com/office/drawing/2014/main" id="{54BACA79-19BC-4DC4-9241-DE9907F53496}"/>
              </a:ext>
            </a:extLst>
          </p:cNvPr>
          <p:cNvSpPr txBox="1"/>
          <p:nvPr/>
        </p:nvSpPr>
        <p:spPr>
          <a:xfrm>
            <a:off x="2426998" y="228601"/>
            <a:ext cx="7720194" cy="508447"/>
          </a:xfrm>
          <a:prstGeom prst="rect">
            <a:avLst/>
          </a:prstGeom>
          <a:noFill/>
        </p:spPr>
        <p:txBody>
          <a:bodyPr wrap="square" lIns="76810" tIns="38405" rIns="76810" bIns="38405"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4" name="TextBox 3">
            <a:extLst>
              <a:ext uri="{FF2B5EF4-FFF2-40B4-BE49-F238E27FC236}">
                <a16:creationId xmlns="" xmlns:a16="http://schemas.microsoft.com/office/drawing/2014/main" id="{16022C36-0700-470C-8381-838A6FAC1CD2}"/>
              </a:ext>
            </a:extLst>
          </p:cNvPr>
          <p:cNvSpPr txBox="1"/>
          <p:nvPr/>
        </p:nvSpPr>
        <p:spPr>
          <a:xfrm>
            <a:off x="3619501" y="1193802"/>
            <a:ext cx="5168349" cy="2610679"/>
          </a:xfrm>
          <a:prstGeom prst="rect">
            <a:avLst/>
          </a:prstGeom>
          <a:noFill/>
        </p:spPr>
        <p:txBody>
          <a:bodyPr spcFirstLastPara="1" wrap="square" lIns="76810" tIns="38405" rIns="76810" bIns="38405" numCol="1" rtlCol="0">
            <a:prstTxWarp prst="textArchUp">
              <a:avLst/>
            </a:prstTxWarp>
            <a:spAutoFit/>
            <a:scene3d>
              <a:camera prst="orthographicFront"/>
              <a:lightRig rig="soft" dir="t">
                <a:rot lat="0" lon="0" rev="15600000"/>
              </a:lightRig>
            </a:scene3d>
            <a:sp3d extrusionH="57150" prstMaterial="softEdge">
              <a:bevelT w="25400" h="38100"/>
            </a:sp3d>
          </a:bodyPr>
          <a:lstStyle/>
          <a:p>
            <a:r>
              <a:rPr lang="en-US" sz="4500" b="1" dirty="0">
                <a:ln/>
                <a:solidFill>
                  <a:srgbClr val="FF3300"/>
                </a:solidFill>
                <a:latin typeface="Times New Roman" panose="02020603050405020304" pitchFamily="18" charset="0"/>
                <a:cs typeface="Times New Roman" panose="02020603050405020304" pitchFamily="18" charset="0"/>
              </a:rPr>
              <a:t>NHIỆT LIỆT CHÀO MỪNG</a:t>
            </a:r>
          </a:p>
        </p:txBody>
      </p:sp>
      <p:sp>
        <p:nvSpPr>
          <p:cNvPr id="5" name="TextBox 4">
            <a:extLst>
              <a:ext uri="{FF2B5EF4-FFF2-40B4-BE49-F238E27FC236}">
                <a16:creationId xmlns="" xmlns:a16="http://schemas.microsoft.com/office/drawing/2014/main" id="{34AC7D78-9853-4086-8730-B53BC179684B}"/>
              </a:ext>
            </a:extLst>
          </p:cNvPr>
          <p:cNvSpPr txBox="1"/>
          <p:nvPr/>
        </p:nvSpPr>
        <p:spPr>
          <a:xfrm>
            <a:off x="2553574" y="2459230"/>
            <a:ext cx="7807188" cy="939334"/>
          </a:xfrm>
          <a:prstGeom prst="rect">
            <a:avLst/>
          </a:prstGeom>
          <a:noFill/>
        </p:spPr>
        <p:txBody>
          <a:bodyPr wrap="square" lIns="76810" tIns="38405" rIns="76810" bIns="38405" rtlCol="0">
            <a:spAutoFit/>
          </a:bodyPr>
          <a:lstStyle/>
          <a:p>
            <a:pPr algn="ctr"/>
            <a:r>
              <a:rPr lang="en-US" sz="3200" b="1" dirty="0">
                <a:solidFill>
                  <a:srgbClr val="0070C0"/>
                </a:solidFill>
                <a:latin typeface="Baskerville Old Face" pitchFamily="18" charset="0"/>
              </a:rPr>
              <a:t>CÁC THẦY CÔ VỀ DỰ GIỜ</a:t>
            </a:r>
          </a:p>
          <a:p>
            <a:pPr algn="ctr"/>
            <a:r>
              <a:rPr lang="en-US" sz="2400" b="1" dirty="0">
                <a:solidFill>
                  <a:srgbClr val="0070C0"/>
                </a:solidFill>
                <a:latin typeface="Baskerville Old Face" pitchFamily="18" charset="0"/>
              </a:rPr>
              <a:t>MÔN TIN HỌC LỚP 3</a:t>
            </a:r>
          </a:p>
        </p:txBody>
      </p:sp>
      <p:sp>
        <p:nvSpPr>
          <p:cNvPr id="7" name="TextBox 6">
            <a:extLst>
              <a:ext uri="{FF2B5EF4-FFF2-40B4-BE49-F238E27FC236}">
                <a16:creationId xmlns="" xmlns:a16="http://schemas.microsoft.com/office/drawing/2014/main" id="{8395FB2F-AF93-4061-9757-6A6981ED98CB}"/>
              </a:ext>
            </a:extLst>
          </p:cNvPr>
          <p:cNvSpPr txBox="1"/>
          <p:nvPr/>
        </p:nvSpPr>
        <p:spPr>
          <a:xfrm>
            <a:off x="3368324" y="3534868"/>
            <a:ext cx="6778868" cy="539225"/>
          </a:xfrm>
          <a:prstGeom prst="rect">
            <a:avLst/>
          </a:prstGeom>
          <a:noFill/>
        </p:spPr>
        <p:txBody>
          <a:bodyPr wrap="square" lIns="76810" tIns="38405" rIns="76810" bIns="38405" rtlCol="0">
            <a:spAutoFit/>
          </a:bodyPr>
          <a:lstStyle/>
          <a:p>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Giáo</a:t>
            </a:r>
            <a:r>
              <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rPr>
              <a:t> </a:t>
            </a:r>
            <a:r>
              <a:rPr lang="en-US" sz="3000" b="1" err="1">
                <a:solidFill>
                  <a:srgbClr val="FF0000"/>
                </a:solidFill>
                <a:effectLst>
                  <a:outerShdw blurRad="38100" dist="38100" dir="2700000" algn="tl">
                    <a:srgbClr val="000000">
                      <a:alpha val="43137"/>
                    </a:srgbClr>
                  </a:outerShdw>
                </a:effectLst>
                <a:latin typeface="HP001 4 hàng" panose="020B0603050302020204" pitchFamily="34" charset="0"/>
              </a:rPr>
              <a:t>viên</a:t>
            </a:r>
            <a:r>
              <a:rPr lang="en-US" sz="3000" b="1" smtClean="0">
                <a:solidFill>
                  <a:srgbClr val="FF0000"/>
                </a:solidFill>
                <a:effectLst>
                  <a:outerShdw blurRad="38100" dist="38100" dir="2700000" algn="tl">
                    <a:srgbClr val="000000">
                      <a:alpha val="43137"/>
                    </a:srgbClr>
                  </a:outerShdw>
                </a:effectLst>
                <a:latin typeface="HP001 4 hàng" panose="020B0603050302020204" pitchFamily="34" charset="0"/>
              </a:rPr>
              <a:t>:</a:t>
            </a:r>
            <a:endPar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pic>
        <p:nvPicPr>
          <p:cNvPr id="8" name="Google Shape;299;p11"/>
          <p:cNvPicPr preferRelativeResize="0"/>
          <p:nvPr/>
        </p:nvPicPr>
        <p:blipFill rotWithShape="1">
          <a:blip r:embed="rId3">
            <a:alphaModFix/>
          </a:blip>
          <a:srcRect/>
          <a:stretch/>
        </p:blipFill>
        <p:spPr>
          <a:xfrm flipH="1">
            <a:off x="1638300" y="1555305"/>
            <a:ext cx="1002268" cy="1597829"/>
          </a:xfrm>
          <a:prstGeom prst="rect">
            <a:avLst/>
          </a:prstGeom>
          <a:noFill/>
          <a:ln>
            <a:noFill/>
          </a:ln>
        </p:spPr>
      </p:pic>
    </p:spTree>
    <p:extLst>
      <p:ext uri="{BB962C8B-B14F-4D97-AF65-F5344CB8AC3E}">
        <p14:creationId xmlns:p14="http://schemas.microsoft.com/office/powerpoint/2010/main" val="2385293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9755505"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sz="2800" b="1">
                <a:solidFill>
                  <a:srgbClr val="F03C69"/>
                </a:solidFill>
                <a:latin typeface="SVN-SAF" panose="02040603050506020204" pitchFamily="18" charset="0"/>
                <a:cs typeface="Times New Roman" panose="02020603050405020304" pitchFamily="18" charset="0"/>
              </a:rPr>
              <a:t>THỰC HÀNH LÀM VIỆC VỚI MÁY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22" name="Rectangle 21"/>
          <p:cNvSpPr/>
          <p:nvPr/>
        </p:nvSpPr>
        <p:spPr>
          <a:xfrm>
            <a:off x="762219" y="2182254"/>
            <a:ext cx="10602467" cy="141199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Em ngồi vào máy tính đúng tư thế như mô tả ở Hình 19. Chú ý giữ đúng khoảng cách giữa mắt với màn hình.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Em cầm chuột đúng như mô tả ở Hình 21. </a:t>
            </a:r>
          </a:p>
        </p:txBody>
      </p:sp>
      <p:sp>
        <p:nvSpPr>
          <p:cNvPr id="7" name="Rectangle 6"/>
          <p:cNvSpPr/>
          <p:nvPr/>
        </p:nvSpPr>
        <p:spPr>
          <a:xfrm>
            <a:off x="2135555" y="1529850"/>
            <a:ext cx="884133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Ngồi đúng tư thế khi sử dụng máy tính và cầm chuột đúng cách. </a:t>
            </a:r>
          </a:p>
        </p:txBody>
      </p:sp>
      <p:grpSp>
        <p:nvGrpSpPr>
          <p:cNvPr id="9" name="Group 8"/>
          <p:cNvGrpSpPr/>
          <p:nvPr/>
        </p:nvGrpSpPr>
        <p:grpSpPr>
          <a:xfrm>
            <a:off x="284110" y="1091471"/>
            <a:ext cx="3386455" cy="598805"/>
            <a:chOff x="284110" y="1091471"/>
            <a:chExt cx="3386455" cy="598805"/>
          </a:xfrm>
        </p:grpSpPr>
        <p:sp>
          <p:nvSpPr>
            <p:cNvPr id="8" name="Rectangle 7"/>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284110" y="1137191"/>
              <a:ext cx="3386455" cy="553085"/>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p:cNvSpPr/>
          <p:nvPr/>
        </p:nvSpPr>
        <p:spPr>
          <a:xfrm>
            <a:off x="2560320" y="812800"/>
            <a:ext cx="4480560" cy="553085"/>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2"/>
          <a:stretch>
            <a:fillRect/>
          </a:stretch>
        </p:blipFill>
        <p:spPr>
          <a:xfrm>
            <a:off x="7790578" y="2727685"/>
            <a:ext cx="3574108" cy="3092747"/>
          </a:xfrm>
          <a:prstGeom prst="rect">
            <a:avLst/>
          </a:prstGeom>
        </p:spPr>
      </p:pic>
      <p:sp>
        <p:nvSpPr>
          <p:cNvPr id="25" name="Rectangle 24"/>
          <p:cNvSpPr/>
          <p:nvPr/>
        </p:nvSpPr>
        <p:spPr>
          <a:xfrm>
            <a:off x="7516373" y="5880176"/>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19. </a:t>
            </a:r>
            <a:r>
              <a:rPr lang="vi-VN" sz="2000">
                <a:latin typeface="UTM Avo" panose="02040603050506020204" pitchFamily="18" charset="0"/>
                <a:cs typeface="Times New Roman" panose="02020603050405020304" pitchFamily="18" charset="0"/>
              </a:rPr>
              <a:t>Tư thế ngồi đúng</a:t>
            </a:r>
          </a:p>
        </p:txBody>
      </p:sp>
      <p:pic>
        <p:nvPicPr>
          <p:cNvPr id="26" name="Picture 25"/>
          <p:cNvPicPr>
            <a:picLocks noChangeAspect="1"/>
          </p:cNvPicPr>
          <p:nvPr/>
        </p:nvPicPr>
        <p:blipFill rotWithShape="1">
          <a:blip r:embed="rId3"/>
          <a:srcRect b="17253"/>
          <a:stretch>
            <a:fillRect/>
          </a:stretch>
        </p:blipFill>
        <p:spPr>
          <a:xfrm>
            <a:off x="2236329" y="3660610"/>
            <a:ext cx="3284505" cy="2301652"/>
          </a:xfrm>
          <a:prstGeom prst="rect">
            <a:avLst/>
          </a:prstGeom>
        </p:spPr>
      </p:pic>
      <p:sp>
        <p:nvSpPr>
          <p:cNvPr id="27" name="Rectangle 26"/>
          <p:cNvSpPr/>
          <p:nvPr/>
        </p:nvSpPr>
        <p:spPr>
          <a:xfrm>
            <a:off x="1940934" y="5880176"/>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a:t>
            </a:r>
            <a:r>
              <a:rPr lang="en-US" sz="2000" b="1">
                <a:latin typeface="UTM Avo" panose="02040603050506020204" pitchFamily="18" charset="0"/>
                <a:cs typeface="Times New Roman" panose="02020603050405020304" pitchFamily="18" charset="0"/>
              </a:rPr>
              <a:t>21</a:t>
            </a:r>
            <a:r>
              <a:rPr lang="vi-VN" sz="2000" b="1">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Cách cầm chuột</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1000"/>
                                        <p:tgtEl>
                                          <p:spTgt spid="22">
                                            <p:txEl>
                                              <p:pRg st="0" end="0"/>
                                            </p:txEl>
                                          </p:spTgt>
                                        </p:tgtEl>
                                      </p:cBhvr>
                                    </p:animEffect>
                                    <p:anim calcmode="lin" valueType="num">
                                      <p:cBhvr>
                                        <p:cTn id="30"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Effect transition="in" filter="fade">
                                      <p:cBhvr>
                                        <p:cTn id="47" dur="1000"/>
                                        <p:tgtEl>
                                          <p:spTgt spid="22">
                                            <p:txEl>
                                              <p:pRg st="1" end="1"/>
                                            </p:txEl>
                                          </p:spTgt>
                                        </p:tgtEl>
                                      </p:cBhvr>
                                    </p:animEffect>
                                    <p:anim calcmode="lin" valueType="num">
                                      <p:cBhvr>
                                        <p:cTn id="48"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1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62000" y="1426210"/>
            <a:ext cx="11356340" cy="101473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Quan sát để đảm bảo máy tính đã kết nối với nguồn điện, nhấn nút Công tắc trên thân máy và màn hình máy tính. Chờ để máy tính khởi động xong.</a:t>
            </a:r>
            <a:endParaRPr lang="en-US" sz="2000">
              <a:latin typeface="UTM Avo" panose="02040603050506020204" pitchFamily="18" charset="0"/>
              <a:cs typeface="Times New Roman" panose="02020603050405020304" pitchFamily="18" charset="0"/>
            </a:endParaRPr>
          </a:p>
        </p:txBody>
      </p:sp>
      <p:sp>
        <p:nvSpPr>
          <p:cNvPr id="7" name="Rectangle 6"/>
          <p:cNvSpPr/>
          <p:nvPr/>
        </p:nvSpPr>
        <p:spPr>
          <a:xfrm>
            <a:off x="2135555" y="339726"/>
            <a:ext cx="884133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Bật máy tính, quan sát sự thay đổi trên màn hình. </a:t>
            </a:r>
          </a:p>
        </p:txBody>
      </p:sp>
      <p:grpSp>
        <p:nvGrpSpPr>
          <p:cNvPr id="9" name="Group 8"/>
          <p:cNvGrpSpPr/>
          <p:nvPr/>
        </p:nvGrpSpPr>
        <p:grpSpPr>
          <a:xfrm>
            <a:off x="206005" y="335687"/>
            <a:ext cx="1901557" cy="553085"/>
            <a:chOff x="206005" y="1091471"/>
            <a:chExt cx="1901557" cy="553085"/>
          </a:xfrm>
        </p:grpSpPr>
        <p:sp>
          <p:nvSpPr>
            <p:cNvPr id="8" name="Rectangle 7"/>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206005" y="1091471"/>
              <a:ext cx="1847215" cy="553085"/>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p:cNvSpPr/>
          <p:nvPr/>
        </p:nvSpPr>
        <p:spPr>
          <a:xfrm>
            <a:off x="2091055" y="775970"/>
            <a:ext cx="3762375" cy="553085"/>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69616" y="387495"/>
            <a:ext cx="969000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2</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Sau khi khởi động xong, quan sát màn hình máy tính (màn hình nền). Màn hình nền có dạng tương tự như sau:</a:t>
            </a:r>
            <a:endParaRPr lang="en-US" sz="2000">
              <a:latin typeface="UTM Avo" panose="020406030505060202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3207722" y="1337820"/>
            <a:ext cx="7989013" cy="4950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62219" y="2480825"/>
            <a:ext cx="1071443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Di chuyển chuột máy tính trên bàn di chuột, quan sát sự di chuyển của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con trỏ chuột trên màn hình nền</a:t>
            </a:r>
            <a:r>
              <a:rPr lang="en-US">
                <a:latin typeface="UTM Avo" panose="02040603050506020204" pitchFamily="18" charset="0"/>
                <a:cs typeface="Times New Roman" panose="02020603050405020304" pitchFamily="18" charset="0"/>
              </a:rPr>
              <a:t>.</a:t>
            </a:r>
          </a:p>
        </p:txBody>
      </p:sp>
      <p:sp>
        <p:nvSpPr>
          <p:cNvPr id="7" name="Rectangle 6"/>
          <p:cNvSpPr/>
          <p:nvPr/>
        </p:nvSpPr>
        <p:spPr>
          <a:xfrm>
            <a:off x="581025" y="459740"/>
            <a:ext cx="11306810" cy="1938020"/>
          </a:xfrm>
          <a:prstGeom prst="rect">
            <a:avLst/>
          </a:prstGeom>
        </p:spPr>
        <p:txBody>
          <a:bodyPr wrap="square">
            <a:spAutoFit/>
          </a:bodyPr>
          <a:lstStyle/>
          <a:p>
            <a:pPr indent="1605280" algn="just" defTabSz="342900">
              <a:lnSpc>
                <a:spcPct val="150000"/>
              </a:lnSpc>
            </a:pPr>
            <a:r>
              <a:rPr lang="vi-VN" sz="2000">
                <a:latin typeface="UTM Avo" panose="02040603050506020204" pitchFamily="18" charset="0"/>
                <a:cs typeface="Times New Roman" panose="02020603050405020304" pitchFamily="18" charset="0"/>
              </a:rPr>
              <a:t>Thực hiện các thao tác với chuột trên màn hình nền: di chuyển chuột, nháy chuột để chọn biểu tượng, kéo thả chuột để di chuyển một biểu tượng đến vị trí khác, nháy đúp chuột để khởi động phần mềm, nhảy chuột để thoát khỏi phần mềm.</a:t>
            </a:r>
          </a:p>
        </p:txBody>
      </p:sp>
      <p:grpSp>
        <p:nvGrpSpPr>
          <p:cNvPr id="9" name="Group 8"/>
          <p:cNvGrpSpPr/>
          <p:nvPr/>
        </p:nvGrpSpPr>
        <p:grpSpPr>
          <a:xfrm>
            <a:off x="157110" y="512968"/>
            <a:ext cx="1950452" cy="553085"/>
            <a:chOff x="157110" y="1091471"/>
            <a:chExt cx="1950452" cy="553085"/>
          </a:xfrm>
        </p:grpSpPr>
        <p:sp>
          <p:nvSpPr>
            <p:cNvPr id="8" name="Rectangle 7"/>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157110" y="1091471"/>
              <a:ext cx="1690370" cy="553085"/>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p:cNvSpPr/>
          <p:nvPr/>
        </p:nvSpPr>
        <p:spPr>
          <a:xfrm>
            <a:off x="1083945" y="2148205"/>
            <a:ext cx="3561715" cy="553085"/>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24833" y="3189742"/>
            <a:ext cx="1667575" cy="3114573"/>
          </a:xfrm>
          <a:prstGeom prst="rect">
            <a:avLst/>
          </a:prstGeom>
        </p:spPr>
      </p:pic>
      <p:pic>
        <p:nvPicPr>
          <p:cNvPr id="12" name="Picture 11"/>
          <p:cNvPicPr>
            <a:picLocks noChangeAspect="1"/>
          </p:cNvPicPr>
          <p:nvPr/>
        </p:nvPicPr>
        <p:blipFill>
          <a:blip r:embed="rId3"/>
          <a:stretch>
            <a:fillRect/>
          </a:stretch>
        </p:blipFill>
        <p:spPr>
          <a:xfrm>
            <a:off x="7486879" y="3199402"/>
            <a:ext cx="4170703" cy="3224274"/>
          </a:xfrm>
          <a:prstGeom prst="rect">
            <a:avLst/>
          </a:prstGeom>
        </p:spPr>
      </p:pic>
      <p:sp>
        <p:nvSpPr>
          <p:cNvPr id="15" name="Rectangle 14"/>
          <p:cNvSpPr/>
          <p:nvPr/>
        </p:nvSpPr>
        <p:spPr>
          <a:xfrm>
            <a:off x="762219" y="3345357"/>
            <a:ext cx="2171481" cy="294202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a:t>
            </a:r>
            <a:r>
              <a:rPr lang="vi-VN">
                <a:solidFill>
                  <a:schemeClr val="accent6">
                    <a:lumMod val="75000"/>
                  </a:schemeClr>
                </a:solidFill>
                <a:latin typeface="UTM Avo" panose="02040603050506020204" pitchFamily="18" charset="0"/>
                <a:cs typeface="Times New Roman" panose="02020603050405020304" pitchFamily="18" charset="0"/>
              </a:rPr>
              <a:t>Nháy chuột </a:t>
            </a:r>
            <a:r>
              <a:rPr lang="vi-VN">
                <a:latin typeface="UTM Avo" panose="02040603050506020204" pitchFamily="18" charset="0"/>
                <a:cs typeface="Times New Roman" panose="02020603050405020304" pitchFamily="18" charset="0"/>
              </a:rPr>
              <a:t>vào một biểu tượng trên màn hình nền, quan sát sự thay đổi của tên biểu tượng trên màn hình nền</a:t>
            </a:r>
            <a:r>
              <a:rPr lang="en-US">
                <a:latin typeface="UTM Avo" panose="02040603050506020204" pitchFamily="18" charset="0"/>
                <a:cs typeface="Times New Roman" panose="02020603050405020304" pitchFamily="18" charset="0"/>
              </a:rPr>
              <a:t>.</a:t>
            </a:r>
          </a:p>
        </p:txBody>
      </p:sp>
      <p:sp>
        <p:nvSpPr>
          <p:cNvPr id="17" name="Rectangle 16"/>
          <p:cNvSpPr/>
          <p:nvPr/>
        </p:nvSpPr>
        <p:spPr>
          <a:xfrm>
            <a:off x="4802042" y="3345357"/>
            <a:ext cx="2634788" cy="2111027"/>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a:t>
            </a:r>
            <a:r>
              <a:rPr lang="vi-VN">
                <a:solidFill>
                  <a:schemeClr val="accent6">
                    <a:lumMod val="75000"/>
                  </a:schemeClr>
                </a:solidFill>
                <a:latin typeface="UTM Avo" panose="02040603050506020204" pitchFamily="18" charset="0"/>
                <a:cs typeface="Times New Roman" panose="02020603050405020304" pitchFamily="18" charset="0"/>
              </a:rPr>
              <a:t>Nháy nút phải chuột </a:t>
            </a:r>
            <a:r>
              <a:rPr lang="vi-VN">
                <a:latin typeface="UTM Avo" panose="02040603050506020204" pitchFamily="18" charset="0"/>
                <a:cs typeface="Times New Roman" panose="02020603050405020304" pitchFamily="18" charset="0"/>
              </a:rPr>
              <a:t>vào một biểu tượng trên màn hình nền, quan sát sự thay đổi của màn hìn</a:t>
            </a:r>
            <a:r>
              <a:rPr lang="en-US">
                <a:latin typeface="UTM Avo" panose="02040603050506020204" pitchFamily="18" charset="0"/>
                <a:cs typeface="Times New Roman" panose="02020603050405020304" pitchFamily="18" charset="0"/>
              </a:rPr>
              <a:t>h.</a:t>
            </a:r>
            <a:endParaRPr lang="vi-VN">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4938" y="540055"/>
            <a:ext cx="10714434" cy="92202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Nh</a:t>
            </a:r>
            <a:r>
              <a:rPr lang="en-US" altLang="vi-VN">
                <a:latin typeface="UTM Avo" panose="02040603050506020204" pitchFamily="18" charset="0"/>
                <a:cs typeface="Times New Roman" panose="02020603050405020304" pitchFamily="18" charset="0"/>
              </a:rPr>
              <a:t>á</a:t>
            </a:r>
            <a:r>
              <a:rPr lang="vi-VN">
                <a:latin typeface="UTM Avo" panose="02040603050506020204" pitchFamily="18" charset="0"/>
                <a:cs typeface="Times New Roman" panose="02020603050405020304" pitchFamily="18" charset="0"/>
              </a:rPr>
              <a:t>y chuột vào một biểu tượng trên màn hình nền, kéo thả chuột để di chuyển biểu tượng đó đến vị trí khác (Hình 27).</a:t>
            </a:r>
          </a:p>
        </p:txBody>
      </p:sp>
      <p:pic>
        <p:nvPicPr>
          <p:cNvPr id="4" name="Picture 3"/>
          <p:cNvPicPr>
            <a:picLocks noChangeAspect="1"/>
          </p:cNvPicPr>
          <p:nvPr/>
        </p:nvPicPr>
        <p:blipFill>
          <a:blip r:embed="rId2"/>
          <a:stretch>
            <a:fillRect/>
          </a:stretch>
        </p:blipFill>
        <p:spPr>
          <a:xfrm>
            <a:off x="7184572" y="1027859"/>
            <a:ext cx="4067928" cy="54513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954" y="323842"/>
            <a:ext cx="1071443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Nháy đúp chuột vào biểu tượng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trên màn hình nền. Cửa sổ phần mềm Microsoft Word được mở ra tương tự Hình 28.</a:t>
            </a:r>
          </a:p>
        </p:txBody>
      </p:sp>
      <p:pic>
        <p:nvPicPr>
          <p:cNvPr id="3" name="Picture 2"/>
          <p:cNvPicPr>
            <a:picLocks noChangeAspect="1"/>
          </p:cNvPicPr>
          <p:nvPr/>
        </p:nvPicPr>
        <p:blipFill>
          <a:blip r:embed="rId2"/>
          <a:stretch>
            <a:fillRect/>
          </a:stretch>
        </p:blipFill>
        <p:spPr>
          <a:xfrm>
            <a:off x="2204440" y="1261904"/>
            <a:ext cx="8266006" cy="4681695"/>
          </a:xfrm>
          <a:prstGeom prst="rect">
            <a:avLst/>
          </a:prstGeom>
        </p:spPr>
      </p:pic>
      <p:pic>
        <p:nvPicPr>
          <p:cNvPr id="4" name="Picture 3"/>
          <p:cNvPicPr>
            <a:picLocks noChangeAspect="1"/>
          </p:cNvPicPr>
          <p:nvPr/>
        </p:nvPicPr>
        <p:blipFill>
          <a:blip r:embed="rId3"/>
          <a:stretch>
            <a:fillRect/>
          </a:stretch>
        </p:blipFill>
        <p:spPr>
          <a:xfrm>
            <a:off x="4658880" y="274780"/>
            <a:ext cx="570029" cy="576896"/>
          </a:xfrm>
          <a:prstGeom prst="rect">
            <a:avLst/>
          </a:prstGeom>
        </p:spPr>
      </p:pic>
      <p:sp>
        <p:nvSpPr>
          <p:cNvPr id="5" name="Rectangle 4"/>
          <p:cNvSpPr/>
          <p:nvPr/>
        </p:nvSpPr>
        <p:spPr>
          <a:xfrm>
            <a:off x="762219" y="6017129"/>
            <a:ext cx="10714434" cy="456343"/>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Nháy chuột vào nút ở góc trên, bên phải cửa sổ để đóng phần mềm.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291" y="1426470"/>
            <a:ext cx="6304701" cy="864532"/>
          </a:xfrm>
          <a:prstGeom prst="rect">
            <a:avLst/>
          </a:prstGeom>
        </p:spPr>
        <p:txBody>
          <a:bodyPr wrap="square">
            <a:spAutoFit/>
          </a:bodyPr>
          <a:lstStyle/>
          <a:p>
            <a:pPr algn="just" defTabSz="342900">
              <a:lnSpc>
                <a:spcPct val="150000"/>
              </a:lnSpc>
            </a:pPr>
            <a:r>
              <a:rPr lang="vi-VN">
                <a:solidFill>
                  <a:srgbClr val="FF3399"/>
                </a:solidFill>
                <a:latin typeface="UTM Avo" panose="02040603050506020204" pitchFamily="18" charset="0"/>
                <a:cs typeface="Times New Roman" panose="02020603050405020304" pitchFamily="18" charset="0"/>
              </a:rPr>
              <a:t>Bước 1:</a:t>
            </a:r>
            <a:r>
              <a:rPr lang="vi-VN">
                <a:latin typeface="UTM Avo" panose="02040603050506020204" pitchFamily="18" charset="0"/>
                <a:cs typeface="Times New Roman" panose="02020603050405020304" pitchFamily="18" charset="0"/>
              </a:rPr>
              <a:t> Nháy chuột vào</a:t>
            </a:r>
            <a:r>
              <a:rPr lang="en-US">
                <a:latin typeface="UTM Avo" panose="02040603050506020204" pitchFamily="18" charset="0"/>
                <a:cs typeface="Times New Roman" panose="02020603050405020304" pitchFamily="18" charset="0"/>
              </a:rPr>
              <a:t> </a:t>
            </a:r>
            <a:r>
              <a:rPr lang="vi-VN">
                <a:solidFill>
                  <a:srgbClr val="3DC3EC"/>
                </a:solidFill>
                <a:latin typeface="UTM Avo" panose="02040603050506020204" pitchFamily="18" charset="0"/>
                <a:cs typeface="Times New Roman" panose="02020603050405020304" pitchFamily="18" charset="0"/>
              </a:rPr>
              <a:t>Start</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ở góc dưới, bên trái màn hình nền để mở bảng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như Hình 29. </a:t>
            </a:r>
          </a:p>
        </p:txBody>
      </p:sp>
      <p:sp>
        <p:nvSpPr>
          <p:cNvPr id="3" name="Rectangle 2"/>
          <p:cNvSpPr/>
          <p:nvPr/>
        </p:nvSpPr>
        <p:spPr>
          <a:xfrm>
            <a:off x="2135555" y="339726"/>
            <a:ext cx="9555702" cy="44903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Tắt máy tính đúng cách và một số thao tác cần lưu ý khi làm việc với máy tính.</a:t>
            </a:r>
          </a:p>
        </p:txBody>
      </p:sp>
      <p:grpSp>
        <p:nvGrpSpPr>
          <p:cNvPr id="4" name="Group 3"/>
          <p:cNvGrpSpPr/>
          <p:nvPr/>
        </p:nvGrpSpPr>
        <p:grpSpPr>
          <a:xfrm>
            <a:off x="195845" y="301397"/>
            <a:ext cx="1960245" cy="553085"/>
            <a:chOff x="195845" y="1057181"/>
            <a:chExt cx="1960245" cy="553085"/>
          </a:xfrm>
        </p:grpSpPr>
        <p:sp>
          <p:nvSpPr>
            <p:cNvPr id="5" name="Rectangle 4"/>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195845" y="1057181"/>
              <a:ext cx="1960245" cy="553085"/>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7" name="Rectangle 6"/>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4</a:t>
              </a:r>
              <a:endParaRPr lang="vi-VN" sz="2000">
                <a:solidFill>
                  <a:schemeClr val="bg1"/>
                </a:solidFill>
                <a:latin typeface="SVN-SAF" panose="02040603050506020204" pitchFamily="18" charset="0"/>
                <a:cs typeface="Times New Roman" panose="02020603050405020304" pitchFamily="18" charset="0"/>
              </a:endParaRPr>
            </a:p>
          </p:txBody>
        </p:sp>
      </p:grpSp>
      <p:sp>
        <p:nvSpPr>
          <p:cNvPr id="8" name="Rectangle 7"/>
          <p:cNvSpPr/>
          <p:nvPr/>
        </p:nvSpPr>
        <p:spPr>
          <a:xfrm>
            <a:off x="581025" y="934085"/>
            <a:ext cx="2961005" cy="553085"/>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969574" y="933771"/>
            <a:ext cx="4696670" cy="4259949"/>
          </a:xfrm>
          <a:prstGeom prst="rect">
            <a:avLst/>
          </a:prstGeom>
        </p:spPr>
      </p:pic>
      <p:sp>
        <p:nvSpPr>
          <p:cNvPr id="11" name="Rectangle 10"/>
          <p:cNvSpPr/>
          <p:nvPr/>
        </p:nvSpPr>
        <p:spPr>
          <a:xfrm>
            <a:off x="581290" y="2348551"/>
            <a:ext cx="6304701" cy="449034"/>
          </a:xfrm>
          <a:prstGeom prst="rect">
            <a:avLst/>
          </a:prstGeom>
        </p:spPr>
        <p:txBody>
          <a:bodyPr wrap="square">
            <a:spAutoFit/>
          </a:bodyPr>
          <a:lstStyle/>
          <a:p>
            <a:pPr algn="just" defTabSz="342900">
              <a:lnSpc>
                <a:spcPct val="150000"/>
              </a:lnSpc>
            </a:pPr>
            <a:r>
              <a:rPr lang="vi-VN">
                <a:solidFill>
                  <a:srgbClr val="FF3399"/>
                </a:solidFill>
                <a:latin typeface="UTM Avo" panose="02040603050506020204" pitchFamily="18" charset="0"/>
                <a:cs typeface="Times New Roman" panose="02020603050405020304" pitchFamily="18" charset="0"/>
              </a:rPr>
              <a:t>Bước </a:t>
            </a:r>
            <a:r>
              <a:rPr lang="en-US">
                <a:solidFill>
                  <a:srgbClr val="FF3399"/>
                </a:solidFill>
                <a:latin typeface="UTM Avo" panose="02040603050506020204" pitchFamily="18" charset="0"/>
                <a:cs typeface="Times New Roman" panose="02020603050405020304" pitchFamily="18" charset="0"/>
              </a:rPr>
              <a:t>2</a:t>
            </a:r>
            <a:r>
              <a:rPr lang="vi-VN">
                <a:solidFill>
                  <a:srgbClr val="FF3399"/>
                </a:solidFill>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Nháy chuột vào </a:t>
            </a:r>
            <a:r>
              <a:rPr lang="vi-VN">
                <a:solidFill>
                  <a:srgbClr val="3DC3EC"/>
                </a:solidFill>
                <a:latin typeface="UTM Avo" panose="02040603050506020204" pitchFamily="18" charset="0"/>
                <a:cs typeface="Times New Roman" panose="02020603050405020304" pitchFamily="18" charset="0"/>
              </a:rPr>
              <a:t>Power</a:t>
            </a:r>
            <a:r>
              <a:rPr lang="vi-VN">
                <a:latin typeface="UTM Avo" panose="02040603050506020204" pitchFamily="18" charset="0"/>
                <a:cs typeface="Times New Roman" panose="02020603050405020304" pitchFamily="18" charset="0"/>
              </a:rPr>
              <a:t>. </a:t>
            </a:r>
          </a:p>
        </p:txBody>
      </p:sp>
      <p:sp>
        <p:nvSpPr>
          <p:cNvPr id="12" name="Rectangle 11"/>
          <p:cNvSpPr/>
          <p:nvPr/>
        </p:nvSpPr>
        <p:spPr>
          <a:xfrm>
            <a:off x="581289" y="2852837"/>
            <a:ext cx="6304701" cy="449034"/>
          </a:xfrm>
          <a:prstGeom prst="rect">
            <a:avLst/>
          </a:prstGeom>
        </p:spPr>
        <p:txBody>
          <a:bodyPr wrap="square">
            <a:spAutoFit/>
          </a:bodyPr>
          <a:lstStyle/>
          <a:p>
            <a:pPr algn="just" defTabSz="342900">
              <a:lnSpc>
                <a:spcPct val="150000"/>
              </a:lnSpc>
            </a:pPr>
            <a:r>
              <a:rPr lang="vi-VN">
                <a:solidFill>
                  <a:srgbClr val="FF3399"/>
                </a:solidFill>
                <a:latin typeface="UTM Avo" panose="02040603050506020204" pitchFamily="18" charset="0"/>
                <a:cs typeface="Times New Roman" panose="02020603050405020304" pitchFamily="18" charset="0"/>
              </a:rPr>
              <a:t>Bước </a:t>
            </a:r>
            <a:r>
              <a:rPr lang="en-US">
                <a:solidFill>
                  <a:srgbClr val="FF3399"/>
                </a:solidFill>
                <a:latin typeface="UTM Avo" panose="02040603050506020204" pitchFamily="18" charset="0"/>
                <a:cs typeface="Times New Roman" panose="02020603050405020304" pitchFamily="18" charset="0"/>
              </a:rPr>
              <a:t>3</a:t>
            </a:r>
            <a:r>
              <a:rPr lang="vi-VN">
                <a:solidFill>
                  <a:srgbClr val="FF3399"/>
                </a:solidFill>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Nháy chuột vào </a:t>
            </a:r>
            <a:r>
              <a:rPr lang="en-US">
                <a:solidFill>
                  <a:srgbClr val="3DC3EC"/>
                </a:solidFill>
                <a:latin typeface="UTM Avo" panose="02040603050506020204" pitchFamily="18" charset="0"/>
                <a:cs typeface="Times New Roman" panose="02020603050405020304" pitchFamily="18" charset="0"/>
              </a:rPr>
              <a:t>Shut down </a:t>
            </a:r>
            <a:r>
              <a:rPr lang="en-US">
                <a:latin typeface="UTM Avo" panose="02040603050506020204" pitchFamily="18" charset="0"/>
                <a:cs typeface="Times New Roman" panose="02020603050405020304" pitchFamily="18" charset="0"/>
              </a:rPr>
              <a:t>để tắt máy</a:t>
            </a:r>
            <a:r>
              <a:rPr lang="vi-VN">
                <a:latin typeface="UTM Avo" panose="02040603050506020204" pitchFamily="18" charset="0"/>
                <a:cs typeface="Times New Roman" panose="02020603050405020304" pitchFamily="18" charset="0"/>
              </a:rPr>
              <a:t>. </a:t>
            </a:r>
          </a:p>
        </p:txBody>
      </p:sp>
      <p:sp>
        <p:nvSpPr>
          <p:cNvPr id="13" name="Rectangle 12"/>
          <p:cNvSpPr/>
          <p:nvPr/>
        </p:nvSpPr>
        <p:spPr>
          <a:xfrm>
            <a:off x="608704" y="3357123"/>
            <a:ext cx="6304701" cy="449034"/>
          </a:xfrm>
          <a:prstGeom prst="rect">
            <a:avLst/>
          </a:prstGeom>
        </p:spPr>
        <p:txBody>
          <a:bodyPr wrap="square">
            <a:spAutoFit/>
          </a:bodyPr>
          <a:lstStyle/>
          <a:p>
            <a:pPr algn="just" defTabSz="342900">
              <a:lnSpc>
                <a:spcPct val="150000"/>
              </a:lnSpc>
            </a:pPr>
            <a:r>
              <a:rPr lang="vi-VN">
                <a:solidFill>
                  <a:srgbClr val="FF3399"/>
                </a:solidFill>
                <a:latin typeface="UTM Avo" panose="02040603050506020204" pitchFamily="18" charset="0"/>
                <a:cs typeface="Times New Roman" panose="02020603050405020304" pitchFamily="18" charset="0"/>
              </a:rPr>
              <a:t>Bước </a:t>
            </a:r>
            <a:r>
              <a:rPr lang="en-US">
                <a:solidFill>
                  <a:srgbClr val="FF3399"/>
                </a:solidFill>
                <a:latin typeface="UTM Avo" panose="02040603050506020204" pitchFamily="18" charset="0"/>
                <a:cs typeface="Times New Roman" panose="02020603050405020304" pitchFamily="18" charset="0"/>
              </a:rPr>
              <a:t>4</a:t>
            </a:r>
            <a:r>
              <a:rPr lang="vi-VN">
                <a:solidFill>
                  <a:srgbClr val="FF3399"/>
                </a:solidFill>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Nhấn nút công tắc để tắt màn hình.</a:t>
            </a:r>
          </a:p>
        </p:txBody>
      </p:sp>
      <p:pic>
        <p:nvPicPr>
          <p:cNvPr id="15" name="Picture 14"/>
          <p:cNvPicPr>
            <a:picLocks noChangeAspect="1"/>
          </p:cNvPicPr>
          <p:nvPr/>
        </p:nvPicPr>
        <p:blipFill>
          <a:blip r:embed="rId3"/>
          <a:stretch>
            <a:fillRect/>
          </a:stretch>
        </p:blipFill>
        <p:spPr>
          <a:xfrm>
            <a:off x="4056312" y="1497489"/>
            <a:ext cx="422382" cy="369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8328" y="439460"/>
            <a:ext cx="10386527" cy="5979077"/>
          </a:xfrm>
          <a:prstGeom prst="rect">
            <a:avLst/>
          </a:prstGeom>
          <a:solidFill>
            <a:srgbClr val="F3E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059813" y="3428999"/>
            <a:ext cx="4210358" cy="2909455"/>
          </a:xfrm>
          <a:prstGeom prst="rect">
            <a:avLst/>
          </a:prstGeom>
        </p:spPr>
      </p:pic>
      <p:sp>
        <p:nvSpPr>
          <p:cNvPr id="9" name="Rectangle 8"/>
          <p:cNvSpPr/>
          <p:nvPr/>
        </p:nvSpPr>
        <p:spPr>
          <a:xfrm>
            <a:off x="849086" y="561342"/>
            <a:ext cx="10245012"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MỘT SỐ LƯU Ý KHI LÀM VIỆC VỚI MÁY TÍNH</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Không nhận công tắc trên thân máy để</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tắt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Không ngắt điện khi máy tính đang hoạt động.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Trước khi tắt máy tính cần đóng các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phần mềm đang mở.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Không tự ý xoá các biểu tượng trên màn hình nền.</a:t>
            </a: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Không di chuyển màn hình, thân máy khi máy tính để bàn đang hoạt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đúng khi tắt máy tính?</a:t>
            </a:r>
          </a:p>
        </p:txBody>
      </p:sp>
      <p:sp>
        <p:nvSpPr>
          <p:cNvPr id="9" name="Rectangle 8"/>
          <p:cNvSpPr/>
          <p:nvPr/>
        </p:nvSpPr>
        <p:spPr>
          <a:xfrm>
            <a:off x="2029833" y="1918207"/>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Rút phích cắm điện.</a:t>
            </a:r>
          </a:p>
        </p:txBody>
      </p:sp>
      <p:sp>
        <p:nvSpPr>
          <p:cNvPr id="10" name="Rectangle 9"/>
          <p:cNvSpPr/>
          <p:nvPr/>
        </p:nvSpPr>
        <p:spPr>
          <a:xfrm>
            <a:off x="2029833" y="2400274"/>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Nhấn công tắc trên thân máy tính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p:cNvSpPr/>
          <p:nvPr/>
        </p:nvSpPr>
        <p:spPr>
          <a:xfrm>
            <a:off x="1652195" y="3631277"/>
            <a:ext cx="986353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sử dụng thao tác nào để di chuyển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từ vị trí này</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sang vị trí khác trên màn hình?</a:t>
            </a:r>
          </a:p>
        </p:txBody>
      </p:sp>
      <p:pic>
        <p:nvPicPr>
          <p:cNvPr id="17" name="Picture 16"/>
          <p:cNvPicPr>
            <a:picLocks noChangeAspect="1"/>
          </p:cNvPicPr>
          <p:nvPr/>
        </p:nvPicPr>
        <p:blipFill>
          <a:blip r:embed="rId3"/>
          <a:stretch>
            <a:fillRect/>
          </a:stretch>
        </p:blipFill>
        <p:spPr>
          <a:xfrm>
            <a:off x="8825926" y="3460896"/>
            <a:ext cx="960203" cy="876376"/>
          </a:xfrm>
          <a:prstGeom prst="rect">
            <a:avLst/>
          </a:prstGeom>
        </p:spPr>
      </p:pic>
      <p:sp>
        <p:nvSpPr>
          <p:cNvPr id="18" name="Rectangle 17"/>
          <p:cNvSpPr/>
          <p:nvPr/>
        </p:nvSpPr>
        <p:spPr>
          <a:xfrm>
            <a:off x="2029833" y="2891555"/>
            <a:ext cx="9619242"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Đóng các phần mềm đang mở và chọn </a:t>
            </a:r>
            <a:r>
              <a:rPr lang="vi-VN" sz="2000">
                <a:solidFill>
                  <a:srgbClr val="3DC3EC"/>
                </a:solidFill>
                <a:latin typeface="UTM Avo" panose="02040603050506020204" pitchFamily="18" charset="0"/>
                <a:cs typeface="Times New Roman" panose="02020603050405020304" pitchFamily="18" charset="0"/>
              </a:rPr>
              <a:t>Start</a:t>
            </a:r>
            <a:r>
              <a:rPr lang="en-US" sz="2000">
                <a:latin typeface="UTM Avo" panose="02040603050506020204" pitchFamily="18" charset="0"/>
                <a:cs typeface="Times New Roman" panose="02020603050405020304" pitchFamily="18" charset="0"/>
              </a:rPr>
              <a:t>\ </a:t>
            </a:r>
            <a:r>
              <a:rPr lang="vi-VN" sz="2000">
                <a:solidFill>
                  <a:srgbClr val="3DC3EC"/>
                </a:solidFill>
                <a:latin typeface="UTM Avo" panose="02040603050506020204" pitchFamily="18" charset="0"/>
                <a:cs typeface="Times New Roman" panose="02020603050405020304" pitchFamily="18" charset="0"/>
              </a:rPr>
              <a:t>Power</a:t>
            </a:r>
            <a:r>
              <a:rPr lang="en-US" sz="2000">
                <a:latin typeface="UTM Avo" panose="02040603050506020204" pitchFamily="18" charset="0"/>
                <a:cs typeface="Times New Roman" panose="02020603050405020304" pitchFamily="18" charset="0"/>
              </a:rPr>
              <a:t>\ </a:t>
            </a:r>
            <a:r>
              <a:rPr lang="vi-VN" sz="2000">
                <a:solidFill>
                  <a:srgbClr val="3DC3EC"/>
                </a:solidFill>
                <a:latin typeface="UTM Avo" panose="02040603050506020204" pitchFamily="18" charset="0"/>
                <a:cs typeface="Times New Roman" panose="02020603050405020304" pitchFamily="18" charset="0"/>
              </a:rPr>
              <a:t>Shut down</a:t>
            </a:r>
            <a:r>
              <a:rPr lang="vi-VN" sz="2000">
                <a:latin typeface="UTM Avo" panose="02040603050506020204" pitchFamily="18" charset="0"/>
                <a:cs typeface="Times New Roman" panose="02020603050405020304" pitchFamily="18" charset="0"/>
              </a:rPr>
              <a:t>.</a:t>
            </a:r>
          </a:p>
        </p:txBody>
      </p:sp>
      <p:sp>
        <p:nvSpPr>
          <p:cNvPr id="19" name="Rectangle 18"/>
          <p:cNvSpPr/>
          <p:nvPr/>
        </p:nvSpPr>
        <p:spPr>
          <a:xfrm>
            <a:off x="2029832" y="4606155"/>
            <a:ext cx="252311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Nháy chuột</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8516357" y="4606155"/>
            <a:ext cx="252311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Kéo thả chuột</a:t>
            </a:r>
            <a:endParaRPr lang="vi-VN" sz="2000">
              <a:latin typeface="UTM Avo" panose="02040603050506020204" pitchFamily="18" charset="0"/>
              <a:cs typeface="Times New Roman" panose="02020603050405020304" pitchFamily="18" charset="0"/>
            </a:endParaRPr>
          </a:p>
        </p:txBody>
      </p:sp>
      <p:sp>
        <p:nvSpPr>
          <p:cNvPr id="21" name="Rectangle 20"/>
          <p:cNvSpPr/>
          <p:nvPr/>
        </p:nvSpPr>
        <p:spPr>
          <a:xfrm>
            <a:off x="5273040" y="4606290"/>
            <a:ext cx="313563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Nháy đúp chuột</a:t>
            </a:r>
            <a:endParaRPr lang="vi-VN" sz="2000">
              <a:latin typeface="UTM Avo" panose="02040603050506020204" pitchFamily="18" charset="0"/>
              <a:cs typeface="Times New Roman" panose="02020603050405020304" pitchFamily="18" charset="0"/>
            </a:endParaRPr>
          </a:p>
        </p:txBody>
      </p:sp>
      <p:sp>
        <p:nvSpPr>
          <p:cNvPr id="22" name="Rectangle 21"/>
          <p:cNvSpPr/>
          <p:nvPr/>
        </p:nvSpPr>
        <p:spPr>
          <a:xfrm>
            <a:off x="1652194" y="5315302"/>
            <a:ext cx="10101655"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Em </a:t>
            </a:r>
            <a:r>
              <a:rPr lang="en-US" sz="2000">
                <a:latin typeface="UTM Avo" panose="02040603050506020204" pitchFamily="18" charset="0"/>
                <a:cs typeface="Times New Roman" panose="02020603050405020304" pitchFamily="18" charset="0"/>
              </a:rPr>
              <a:t>hãy </a:t>
            </a:r>
            <a:r>
              <a:rPr lang="vi-VN" sz="2000">
                <a:latin typeface="UTM Avo" panose="02040603050506020204" pitchFamily="18" charset="0"/>
                <a:cs typeface="Times New Roman" panose="02020603050405020304" pitchFamily="18" charset="0"/>
              </a:rPr>
              <a:t>di chuyển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sang </a:t>
            </a:r>
            <a:r>
              <a:rPr lang="en-US" sz="2000">
                <a:latin typeface="UTM Avo" panose="02040603050506020204" pitchFamily="18" charset="0"/>
                <a:cs typeface="Times New Roman" panose="02020603050405020304" pitchFamily="18" charset="0"/>
              </a:rPr>
              <a:t>một </a:t>
            </a:r>
            <a:r>
              <a:rPr lang="vi-VN" sz="2000">
                <a:latin typeface="UTM Avo" panose="02040603050506020204" pitchFamily="18" charset="0"/>
                <a:cs typeface="Times New Roman" panose="02020603050405020304" pitchFamily="18" charset="0"/>
              </a:rPr>
              <a:t>vị trí khác trên màn hình</a:t>
            </a:r>
            <a:r>
              <a:rPr lang="en-US" sz="2000">
                <a:latin typeface="UTM Avo" panose="02040603050506020204" pitchFamily="18" charset="0"/>
                <a:cs typeface="Times New Roman" panose="02020603050405020304" pitchFamily="18" charset="0"/>
              </a:rPr>
              <a:t> nền.</a:t>
            </a:r>
            <a:endParaRPr lang="vi-VN" sz="2000">
              <a:latin typeface="UTM Avo" panose="02040603050506020204" pitchFamily="18" charset="0"/>
              <a:cs typeface="Times New Roman" panose="02020603050405020304" pitchFamily="18" charset="0"/>
            </a:endParaRPr>
          </a:p>
        </p:txBody>
      </p:sp>
      <p:pic>
        <p:nvPicPr>
          <p:cNvPr id="23" name="Picture 22"/>
          <p:cNvPicPr>
            <a:picLocks noChangeAspect="1"/>
          </p:cNvPicPr>
          <p:nvPr/>
        </p:nvPicPr>
        <p:blipFill>
          <a:blip r:embed="rId3"/>
          <a:stretch>
            <a:fillRect/>
          </a:stretch>
        </p:blipFill>
        <p:spPr>
          <a:xfrm>
            <a:off x="6280410" y="5182498"/>
            <a:ext cx="960203" cy="876376"/>
          </a:xfrm>
          <a:prstGeom prst="rect">
            <a:avLst/>
          </a:prstGeom>
        </p:spPr>
      </p:pic>
      <p:sp>
        <p:nvSpPr>
          <p:cNvPr id="24" name="Oval 23"/>
          <p:cNvSpPr/>
          <p:nvPr/>
        </p:nvSpPr>
        <p:spPr>
          <a:xfrm>
            <a:off x="2019026" y="2973965"/>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Oval 24"/>
          <p:cNvSpPr/>
          <p:nvPr/>
        </p:nvSpPr>
        <p:spPr>
          <a:xfrm>
            <a:off x="8495574" y="468649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22" grpId="0"/>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270" y="1424940"/>
            <a:ext cx="10304145" cy="101473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nháy nút phải chuột vào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xem bảng chọn được mở ra, nháy chuột ra màn hình nền để đóng bảng chọn.</a:t>
            </a:r>
          </a:p>
        </p:txBody>
      </p:sp>
      <p:sp>
        <p:nvSpPr>
          <p:cNvPr id="7" name="Rectangle 6"/>
          <p:cNvSpPr/>
          <p:nvPr/>
        </p:nvSpPr>
        <p:spPr>
          <a:xfrm>
            <a:off x="1652194" y="2504136"/>
            <a:ext cx="9987355"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luyện tập tư thế ngồi và cầm chuột đúng cách khi sử dụng máy tính.</a:t>
            </a:r>
          </a:p>
        </p:txBody>
      </p:sp>
      <p:pic>
        <p:nvPicPr>
          <p:cNvPr id="10" name="Picture 9"/>
          <p:cNvPicPr>
            <a:picLocks noChangeAspect="1"/>
          </p:cNvPicPr>
          <p:nvPr/>
        </p:nvPicPr>
        <p:blipFill>
          <a:blip r:embed="rId3"/>
          <a:stretch>
            <a:fillRect/>
          </a:stretch>
        </p:blipFill>
        <p:spPr>
          <a:xfrm>
            <a:off x="7555545" y="1119094"/>
            <a:ext cx="876376" cy="883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4" name="Picture 3" descr="Logo&#10;&#10;Description automatically generated with low confide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992" y="740863"/>
            <a:ext cx="7559695" cy="2091109"/>
          </a:xfrm>
          <a:prstGeom prst="rect">
            <a:avLst/>
          </a:prstGeom>
        </p:spPr>
      </p:pic>
      <p:pic>
        <p:nvPicPr>
          <p:cNvPr id="5" name="Picture 4"/>
          <p:cNvPicPr>
            <a:picLocks noChangeAspect="1"/>
          </p:cNvPicPr>
          <p:nvPr/>
        </p:nvPicPr>
        <p:blipFill>
          <a:blip r:embed="rId8"/>
          <a:stretch>
            <a:fillRect/>
          </a:stretch>
        </p:blipFill>
        <p:spPr>
          <a:xfrm>
            <a:off x="0" y="90658"/>
            <a:ext cx="1735904" cy="548770"/>
          </a:xfrm>
          <a:prstGeom prst="rect">
            <a:avLst/>
          </a:prstGeom>
        </p:spPr>
      </p:pic>
      <p:pic>
        <p:nvPicPr>
          <p:cNvPr id="8" name="Picture 7"/>
          <p:cNvPicPr>
            <a:picLocks noChangeAspect="1"/>
          </p:cNvPicPr>
          <p:nvPr/>
        </p:nvPicPr>
        <p:blipFill>
          <a:blip r:embed="rId9"/>
          <a:stretch>
            <a:fillRect/>
          </a:stretch>
        </p:blipFill>
        <p:spPr>
          <a:xfrm>
            <a:off x="132402" y="2491800"/>
            <a:ext cx="589731" cy="52062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6260" y="344170"/>
            <a:ext cx="8268970" cy="2508250"/>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857250" y="2958207"/>
            <a:ext cx="8905008" cy="2938052"/>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165511" y="3199128"/>
            <a:ext cx="8395855" cy="2335319"/>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Hôm nay, Khoa và các bạn có buổi học đầu tiên với máy tính. Cả lớp rất háo hức vì được sử dụng máy tính. Khoa có một thắc mắc muốn hỏi thầy giáo về cách cầm chuột, cách gõ phím và tư thế ngồi trước máy tính thế nào là đúng và khoa học? Chúng ta cùng tìm hiểu cùng bạn Khoa nhé.</a:t>
            </a:r>
          </a:p>
        </p:txBody>
      </p:sp>
      <p:sp>
        <p:nvSpPr>
          <p:cNvPr id="20" name="Rectangle 19"/>
          <p:cNvSpPr/>
          <p:nvPr/>
        </p:nvSpPr>
        <p:spPr>
          <a:xfrm>
            <a:off x="2500630" y="1143000"/>
            <a:ext cx="888873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10223866" y="3567770"/>
            <a:ext cx="1605245" cy="3156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TƯ THẾ NGỒI KHI SỬ DỤNG MÁY TÍNH</a:t>
            </a:r>
            <a:endParaRPr lang="vi-VN" sz="2800" b="1">
              <a:solidFill>
                <a:srgbClr val="F03C69"/>
              </a:solidFill>
              <a:cs typeface="Times New Roman" panose="02020603050405020304" pitchFamily="18" charset="0"/>
            </a:endParaRPr>
          </a:p>
        </p:txBody>
      </p:sp>
      <p:grpSp>
        <p:nvGrpSpPr>
          <p:cNvPr id="3" name="Group 2"/>
          <p:cNvGrpSpPr/>
          <p:nvPr/>
        </p:nvGrpSpPr>
        <p:grpSpPr>
          <a:xfrm>
            <a:off x="604133" y="968721"/>
            <a:ext cx="12169775" cy="5364629"/>
            <a:chOff x="512219" y="900102"/>
            <a:chExt cx="12169775" cy="5364629"/>
          </a:xfrm>
        </p:grpSpPr>
        <p:sp>
          <p:nvSpPr>
            <p:cNvPr id="13" name="Rectangle 12"/>
            <p:cNvSpPr/>
            <p:nvPr/>
          </p:nvSpPr>
          <p:spPr>
            <a:xfrm>
              <a:off x="3094129" y="983922"/>
              <a:ext cx="9587865" cy="737235"/>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tư thế ngồi khi sử dụng máy tính</a:t>
              </a:r>
            </a:p>
          </p:txBody>
        </p:sp>
        <p:sp>
          <p:nvSpPr>
            <p:cNvPr id="2" name="Rectangle: Rounded Corners 1"/>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0194" y="1807237"/>
              <a:ext cx="1030778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Tư thế ngồi khi sử dụng máy tính của bạn nào sau đây chưa đúng? Vì sao?</a:t>
              </a: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5" name="Picture 4"/>
          <p:cNvPicPr>
            <a:picLocks noChangeAspect="1"/>
          </p:cNvPicPr>
          <p:nvPr/>
        </p:nvPicPr>
        <p:blipFill>
          <a:blip r:embed="rId8"/>
          <a:stretch>
            <a:fillRect/>
          </a:stretch>
        </p:blipFill>
        <p:spPr>
          <a:xfrm>
            <a:off x="1237595" y="2986898"/>
            <a:ext cx="9716807" cy="2585807"/>
          </a:xfrm>
          <a:prstGeom prst="rect">
            <a:avLst/>
          </a:prstGeom>
        </p:spPr>
      </p:pic>
      <p:sp>
        <p:nvSpPr>
          <p:cNvPr id="25" name="Rectangle 24"/>
          <p:cNvSpPr/>
          <p:nvPr/>
        </p:nvSpPr>
        <p:spPr>
          <a:xfrm>
            <a:off x="2249146"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6" name="Rectangle 25"/>
          <p:cNvSpPr/>
          <p:nvPr/>
        </p:nvSpPr>
        <p:spPr>
          <a:xfrm>
            <a:off x="5854619"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28" name="Rectangle 27"/>
          <p:cNvSpPr/>
          <p:nvPr/>
        </p:nvSpPr>
        <p:spPr>
          <a:xfrm>
            <a:off x="9439482"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pic>
        <p:nvPicPr>
          <p:cNvPr id="29" name="Picture 4" descr="Káº¿t quáº£ hÃ¬nh áº£nh cho righ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06680" y="501358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Káº¿t quáº£ hÃ¬nh áº£nh cho wrong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8382" y="501358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Káº¿t quáº£ hÃ¬nh áº£nh cho wrong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9266" y="5013584"/>
            <a:ext cx="686912" cy="68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26148" y="776534"/>
            <a:ext cx="4244881" cy="3673180"/>
          </a:xfrm>
          <a:prstGeom prst="rect">
            <a:avLst/>
          </a:prstGeom>
        </p:spPr>
      </p:pic>
      <p:sp>
        <p:nvSpPr>
          <p:cNvPr id="4" name="Rectangle 3"/>
          <p:cNvSpPr/>
          <p:nvPr/>
        </p:nvSpPr>
        <p:spPr>
          <a:xfrm>
            <a:off x="318894" y="371784"/>
            <a:ext cx="6836951" cy="4492625"/>
          </a:xfrm>
          <a:prstGeom prst="rect">
            <a:avLst/>
          </a:prstGeom>
        </p:spPr>
        <p:txBody>
          <a:bodyPr wrap="square">
            <a:spAutoFit/>
          </a:bodyPr>
          <a:lstStyle/>
          <a:p>
            <a:pPr indent="342900" algn="just" defTabSz="342900">
              <a:lnSpc>
                <a:spcPct val="130000"/>
              </a:lnSpc>
            </a:pPr>
            <a:r>
              <a:rPr lang="vi-VN" sz="2000">
                <a:latin typeface="Times New Roman" panose="02020603050405020304" pitchFamily="18" charset="0"/>
                <a:cs typeface="Times New Roman" panose="02020603050405020304" pitchFamily="18" charset="0"/>
              </a:rPr>
              <a:t>Khi sử dụng máy tính, em ngồi</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thẳng lưng, tư thế thoải mái. Mắt hướng ngang tầm màn hình và cách xa màn hình khoảng 50 – 80 cm. Tay đặt ngang tầm với bàn phím. Hai chân để trên mặt sàn.</a:t>
            </a:r>
          </a:p>
          <a:p>
            <a:pPr indent="342900" algn="just" defTabSz="342900">
              <a:lnSpc>
                <a:spcPct val="130000"/>
              </a:lnSpc>
            </a:pPr>
            <a:r>
              <a:rPr lang="vi-VN" sz="2000">
                <a:latin typeface="Times New Roman" panose="02020603050405020304" pitchFamily="18" charset="0"/>
                <a:cs typeface="Times New Roman" panose="02020603050405020304" pitchFamily="18" charset="0"/>
              </a:rPr>
              <a:t>Ngồi đúng tư thể giúp em tránh được</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các bệnh về cột sống và mắt.</a:t>
            </a:r>
          </a:p>
          <a:p>
            <a:pPr indent="342900" algn="just" defTabSz="342900">
              <a:lnSpc>
                <a:spcPct val="130000"/>
              </a:lnSpc>
            </a:pPr>
            <a:r>
              <a:rPr lang="vi-VN" sz="2000">
                <a:latin typeface="Times New Roman" panose="02020603050405020304" pitchFamily="18" charset="0"/>
                <a:cs typeface="Times New Roman" panose="02020603050405020304" pitchFamily="18" charset="0"/>
              </a:rPr>
              <a:t>Em không nên sử dụng máy tính trong thời gian dài, nên dừng lại, nghỉ ngơi và</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thư giãn sau khoảng 30 phút sử dụng máy tính. </a:t>
            </a:r>
            <a:endParaRPr lang="en-US" sz="2000">
              <a:latin typeface="Times New Roman" panose="02020603050405020304" pitchFamily="18" charset="0"/>
              <a:cs typeface="Times New Roman" panose="02020603050405020304" pitchFamily="18" charset="0"/>
            </a:endParaRPr>
          </a:p>
          <a:p>
            <a:pPr indent="342900" algn="just" defTabSz="342900">
              <a:lnSpc>
                <a:spcPct val="130000"/>
              </a:lnSpc>
            </a:pPr>
            <a:r>
              <a:rPr lang="vi-VN" sz="2000">
                <a:latin typeface="Times New Roman" panose="02020603050405020304" pitchFamily="18" charset="0"/>
                <a:cs typeface="Times New Roman" panose="02020603050405020304" pitchFamily="18" charset="0"/>
              </a:rPr>
              <a:t>Đặt máy tính ở vị trí sao cho ánh sáng không trực tiếp chiếu vào màn hình hoặc mắt</a:t>
            </a:r>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7" name="Rectangle 6"/>
          <p:cNvSpPr/>
          <p:nvPr/>
        </p:nvSpPr>
        <p:spPr>
          <a:xfrm>
            <a:off x="7548511" y="4531237"/>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19. </a:t>
            </a:r>
            <a:r>
              <a:rPr lang="vi-VN" sz="2000">
                <a:latin typeface="UTM Avo" panose="02040603050506020204" pitchFamily="18" charset="0"/>
                <a:cs typeface="Times New Roman" panose="02020603050405020304" pitchFamily="18" charset="0"/>
              </a:rPr>
              <a:t>Tư thế ngồi đúng</a:t>
            </a:r>
          </a:p>
        </p:txBody>
      </p:sp>
      <p:grpSp>
        <p:nvGrpSpPr>
          <p:cNvPr id="5" name="Group 4"/>
          <p:cNvGrpSpPr/>
          <p:nvPr/>
        </p:nvGrpSpPr>
        <p:grpSpPr>
          <a:xfrm>
            <a:off x="1481251" y="4800089"/>
            <a:ext cx="8119723" cy="1722647"/>
            <a:chOff x="1329714" y="458216"/>
            <a:chExt cx="8119723" cy="1722647"/>
          </a:xfrm>
        </p:grpSpPr>
        <p:grpSp>
          <p:nvGrpSpPr>
            <p:cNvPr id="6" name="Group 5"/>
            <p:cNvGrpSpPr/>
            <p:nvPr/>
          </p:nvGrpSpPr>
          <p:grpSpPr>
            <a:xfrm>
              <a:off x="1329714" y="458216"/>
              <a:ext cx="8119723" cy="1722647"/>
              <a:chOff x="1329714" y="458216"/>
              <a:chExt cx="8119723" cy="1722647"/>
            </a:xfrm>
          </p:grpSpPr>
          <p:grpSp>
            <p:nvGrpSpPr>
              <p:cNvPr id="9" name="Group 8"/>
              <p:cNvGrpSpPr/>
              <p:nvPr/>
            </p:nvGrpSpPr>
            <p:grpSpPr>
              <a:xfrm>
                <a:off x="1925021" y="911578"/>
                <a:ext cx="7524416" cy="1269285"/>
                <a:chOff x="2572721" y="934090"/>
                <a:chExt cx="6769292" cy="1872544"/>
              </a:xfrm>
            </p:grpSpPr>
            <p:sp>
              <p:nvSpPr>
                <p:cNvPr id="11" name="Rectangle: Rounded Corners 10"/>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p:cNvSpPr/>
                <p:nvPr/>
              </p:nvSpPr>
              <p:spPr>
                <a:xfrm>
                  <a:off x="2572721" y="934090"/>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8" name="Rectangle 7"/>
            <p:cNvSpPr/>
            <p:nvPr/>
          </p:nvSpPr>
          <p:spPr>
            <a:xfrm>
              <a:off x="2185418" y="977172"/>
              <a:ext cx="6971926"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sử dụng máy tính cần ngồi đúng tư thế và giữ đúng</a:t>
              </a:r>
              <a:r>
                <a:rPr lang="en-US" sz="2200" b="1">
                  <a:solidFill>
                    <a:srgbClr val="F03C69"/>
                  </a:solidFill>
                  <a:latin typeface="UTM Avo" panose="02040603050506020204" pitchFamily="18" charset="0"/>
                  <a:cs typeface="Times New Roman" panose="02020603050405020304" pitchFamily="18" charset="0"/>
                </a:rPr>
                <a:t> </a:t>
              </a:r>
              <a:r>
                <a:rPr lang="vi-VN" sz="2200" b="1">
                  <a:solidFill>
                    <a:srgbClr val="F03C69"/>
                  </a:solidFill>
                  <a:latin typeface="UTM Avo" panose="02040603050506020204" pitchFamily="18" charset="0"/>
                  <a:cs typeface="Times New Roman" panose="02020603050405020304" pitchFamily="18" charset="0"/>
                </a:rPr>
                <a:t>khoảng cách để bảo vệ sức khoẻ.</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4474" y="580893"/>
            <a:ext cx="983065" cy="967824"/>
          </a:xfrm>
          <a:prstGeom prst="rect">
            <a:avLst/>
          </a:prstGeom>
        </p:spPr>
      </p:pic>
      <p:sp>
        <p:nvSpPr>
          <p:cNvPr id="19" name="Rectangle 18"/>
          <p:cNvSpPr/>
          <p:nvPr/>
        </p:nvSpPr>
        <p:spPr>
          <a:xfrm>
            <a:off x="1480371" y="813468"/>
            <a:ext cx="9770221" cy="1042080"/>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Tư thế ngồi khi sử dụng máy tính đúng sẽ giúp em tránh nguy cơ</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mắc những bệnh nào sau đây?</a:t>
            </a:r>
          </a:p>
        </p:txBody>
      </p:sp>
      <p:sp>
        <p:nvSpPr>
          <p:cNvPr id="20" name="Rectangle 19"/>
          <p:cNvSpPr/>
          <p:nvPr/>
        </p:nvSpPr>
        <p:spPr>
          <a:xfrm>
            <a:off x="1830658" y="1943045"/>
            <a:ext cx="261845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Vẹo cột sống.</a:t>
            </a:r>
            <a:endParaRPr lang="vi-VN" sz="2200">
              <a:latin typeface="UTM Avo" panose="02040603050506020204" pitchFamily="18" charset="0"/>
              <a:cs typeface="Times New Roman" panose="02020603050405020304" pitchFamily="18" charset="0"/>
            </a:endParaRPr>
          </a:p>
        </p:txBody>
      </p:sp>
      <p:sp>
        <p:nvSpPr>
          <p:cNvPr id="22" name="Rectangle 21"/>
          <p:cNvSpPr/>
          <p:nvPr/>
        </p:nvSpPr>
        <p:spPr>
          <a:xfrm>
            <a:off x="6785007" y="1943045"/>
            <a:ext cx="2073702" cy="533223"/>
          </a:xfrm>
          <a:prstGeom prst="rect">
            <a:avLst/>
          </a:prstGeom>
        </p:spPr>
        <p:txBody>
          <a:bodyPr wrap="square">
            <a:spAutoFit/>
          </a:bodyPr>
          <a:lstStyle/>
          <a:p>
            <a:pPr defTabSz="342900">
              <a:lnSpc>
                <a:spcPct val="150000"/>
              </a:lnSpc>
            </a:pPr>
            <a:r>
              <a:rPr lang="en-US" sz="2200" b="1">
                <a:solidFill>
                  <a:schemeClr val="tx1"/>
                </a:solidFill>
                <a:latin typeface="UTM Avo" panose="02040603050506020204" pitchFamily="18" charset="0"/>
                <a:cs typeface="Times New Roman" panose="02020603050405020304" pitchFamily="18" charset="0"/>
              </a:rPr>
              <a:t>C</a:t>
            </a:r>
            <a:r>
              <a:rPr lang="en-US" sz="2200" b="1">
                <a:solidFill>
                  <a:srgbClr val="7FC354"/>
                </a:solidFill>
                <a:latin typeface="UTM Avo" panose="02040603050506020204" pitchFamily="18" charset="0"/>
                <a:cs typeface="Times New Roman" panose="02020603050405020304" pitchFamily="18" charset="0"/>
              </a:rPr>
              <a:t>. </a:t>
            </a:r>
            <a:r>
              <a:rPr lang="en-US" sz="2200">
                <a:latin typeface="UTM Avo" panose="02040603050506020204" pitchFamily="18" charset="0"/>
                <a:cs typeface="Times New Roman" panose="02020603050405020304" pitchFamily="18" charset="0"/>
              </a:rPr>
              <a:t>Cận thị</a:t>
            </a:r>
            <a:r>
              <a:rPr lang="vi-VN" sz="2200">
                <a:latin typeface="UTM Avo" panose="02040603050506020204" pitchFamily="18" charset="0"/>
                <a:cs typeface="Times New Roman" panose="02020603050405020304" pitchFamily="18" charset="0"/>
              </a:rPr>
              <a:t>.</a:t>
            </a:r>
          </a:p>
        </p:txBody>
      </p:sp>
      <p:sp>
        <p:nvSpPr>
          <p:cNvPr id="23" name="Rectangle 22"/>
          <p:cNvSpPr/>
          <p:nvPr/>
        </p:nvSpPr>
        <p:spPr>
          <a:xfrm>
            <a:off x="4580208" y="1943047"/>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Đau tai.</a:t>
            </a:r>
            <a:endParaRPr lang="vi-VN" sz="2200">
              <a:latin typeface="UTM Avo" panose="02040603050506020204" pitchFamily="18" charset="0"/>
              <a:cs typeface="Times New Roman" panose="02020603050405020304" pitchFamily="18" charset="0"/>
            </a:endParaRPr>
          </a:p>
        </p:txBody>
      </p:sp>
      <p:sp>
        <p:nvSpPr>
          <p:cNvPr id="24" name="Oval 23"/>
          <p:cNvSpPr/>
          <p:nvPr/>
        </p:nvSpPr>
        <p:spPr>
          <a:xfrm>
            <a:off x="1807180" y="2039767"/>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p:cNvSpPr/>
          <p:nvPr/>
        </p:nvSpPr>
        <p:spPr>
          <a:xfrm>
            <a:off x="8989807" y="1943046"/>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Đau chân</a:t>
            </a:r>
            <a:r>
              <a:rPr lang="vi-VN" sz="2200">
                <a:latin typeface="UTM Avo" panose="02040603050506020204" pitchFamily="18" charset="0"/>
                <a:cs typeface="Times New Roman" panose="02020603050405020304" pitchFamily="18" charset="0"/>
              </a:rPr>
              <a:t>.</a:t>
            </a:r>
          </a:p>
        </p:txBody>
      </p:sp>
      <p:sp>
        <p:nvSpPr>
          <p:cNvPr id="26" name="Rectangle 25"/>
          <p:cNvSpPr/>
          <p:nvPr/>
        </p:nvSpPr>
        <p:spPr>
          <a:xfrm>
            <a:off x="1486819" y="2699042"/>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Tư thế nào sau đây là đúng khi sử dụng máy tính?</a:t>
            </a:r>
          </a:p>
        </p:txBody>
      </p:sp>
      <p:pic>
        <p:nvPicPr>
          <p:cNvPr id="27" name="Picture 26"/>
          <p:cNvPicPr>
            <a:picLocks noChangeAspect="1"/>
          </p:cNvPicPr>
          <p:nvPr/>
        </p:nvPicPr>
        <p:blipFill>
          <a:blip r:embed="rId3"/>
          <a:stretch>
            <a:fillRect/>
          </a:stretch>
        </p:blipFill>
        <p:spPr>
          <a:xfrm>
            <a:off x="2197695" y="3428338"/>
            <a:ext cx="8354868" cy="1664808"/>
          </a:xfrm>
          <a:prstGeom prst="rect">
            <a:avLst/>
          </a:prstGeom>
        </p:spPr>
      </p:pic>
      <p:sp>
        <p:nvSpPr>
          <p:cNvPr id="28" name="Rectangle 27"/>
          <p:cNvSpPr/>
          <p:nvPr/>
        </p:nvSpPr>
        <p:spPr>
          <a:xfrm>
            <a:off x="3139884" y="5022922"/>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endParaRPr lang="vi-VN" sz="2200">
              <a:latin typeface="UTM Avo" panose="02040603050506020204" pitchFamily="18" charset="0"/>
              <a:cs typeface="Times New Roman" panose="02020603050405020304" pitchFamily="18" charset="0"/>
            </a:endParaRPr>
          </a:p>
        </p:txBody>
      </p:sp>
      <p:sp>
        <p:nvSpPr>
          <p:cNvPr id="29" name="Rectangle 28"/>
          <p:cNvSpPr/>
          <p:nvPr/>
        </p:nvSpPr>
        <p:spPr>
          <a:xfrm>
            <a:off x="7670065" y="5022923"/>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endParaRPr lang="vi-VN" sz="2200">
              <a:latin typeface="UTM Avo" panose="02040603050506020204" pitchFamily="18" charset="0"/>
              <a:cs typeface="Times New Roman" panose="02020603050405020304" pitchFamily="18" charset="0"/>
            </a:endParaRPr>
          </a:p>
        </p:txBody>
      </p:sp>
      <p:sp>
        <p:nvSpPr>
          <p:cNvPr id="30" name="Rectangle 29"/>
          <p:cNvSpPr/>
          <p:nvPr/>
        </p:nvSpPr>
        <p:spPr>
          <a:xfrm>
            <a:off x="5404974" y="5017745"/>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endParaRPr lang="vi-VN" sz="2200">
              <a:latin typeface="UTM Avo" panose="02040603050506020204" pitchFamily="18" charset="0"/>
              <a:cs typeface="Times New Roman" panose="02020603050405020304" pitchFamily="18" charset="0"/>
            </a:endParaRPr>
          </a:p>
        </p:txBody>
      </p:sp>
      <p:sp>
        <p:nvSpPr>
          <p:cNvPr id="31" name="Rectangle 30"/>
          <p:cNvSpPr/>
          <p:nvPr/>
        </p:nvSpPr>
        <p:spPr>
          <a:xfrm>
            <a:off x="9935155" y="5017744"/>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endParaRPr lang="vi-VN" sz="2200">
              <a:latin typeface="UTM Avo" panose="02040603050506020204" pitchFamily="18" charset="0"/>
              <a:cs typeface="Times New Roman" panose="02020603050405020304" pitchFamily="18" charset="0"/>
            </a:endParaRPr>
          </a:p>
        </p:txBody>
      </p:sp>
      <p:sp>
        <p:nvSpPr>
          <p:cNvPr id="32" name="Oval 31"/>
          <p:cNvSpPr/>
          <p:nvPr/>
        </p:nvSpPr>
        <p:spPr>
          <a:xfrm>
            <a:off x="7674754" y="510735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Oval 1"/>
          <p:cNvSpPr/>
          <p:nvPr/>
        </p:nvSpPr>
        <p:spPr>
          <a:xfrm>
            <a:off x="6785580" y="2058817"/>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animBg="1"/>
      <p:bldP spid="25" grpId="0"/>
      <p:bldP spid="26" grpId="0"/>
      <p:bldP spid="28" grpId="0"/>
      <p:bldP spid="29" grpId="0"/>
      <p:bldP spid="30" grpId="0"/>
      <p:bldP spid="31" grpId="0"/>
      <p:bldP spid="32" grpId="0" animBg="1"/>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CHUỘT MÁY TÍNH</a:t>
            </a:r>
            <a:endParaRPr lang="vi-VN" sz="2800" b="1">
              <a:solidFill>
                <a:srgbClr val="F03C69"/>
              </a:solidFill>
              <a:cs typeface="Times New Roman" panose="02020603050405020304" pitchFamily="18" charset="0"/>
            </a:endParaRPr>
          </a:p>
        </p:txBody>
      </p:sp>
      <p:grpSp>
        <p:nvGrpSpPr>
          <p:cNvPr id="3" name="Group 2"/>
          <p:cNvGrpSpPr/>
          <p:nvPr/>
        </p:nvGrpSpPr>
        <p:grpSpPr>
          <a:xfrm>
            <a:off x="614526" y="968721"/>
            <a:ext cx="10962947" cy="4532759"/>
            <a:chOff x="522612" y="900102"/>
            <a:chExt cx="10962947" cy="4532759"/>
          </a:xfrm>
        </p:grpSpPr>
        <p:sp>
          <p:nvSpPr>
            <p:cNvPr id="4" name="Rectangle 3"/>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về chuột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43959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595" y="1829045"/>
              <a:ext cx="10471256"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quan sát Hình 20 và ghép các cụm từ </a:t>
              </a:r>
              <a:r>
                <a:rPr lang="vi-VN" sz="2200" b="1">
                  <a:latin typeface="UTM Avo" panose="02040603050506020204" pitchFamily="18" charset="0"/>
                  <a:cs typeface="Times New Roman" panose="02020603050405020304" pitchFamily="18" charset="0"/>
                </a:rPr>
                <a:t>nút trái</a:t>
              </a:r>
              <a:r>
                <a:rPr lang="vi-VN" sz="2200">
                  <a:latin typeface="UTM Avo" panose="02040603050506020204" pitchFamily="18" charset="0"/>
                  <a:cs typeface="Times New Roman" panose="02020603050405020304" pitchFamily="18" charset="0"/>
                </a:rPr>
                <a:t>, </a:t>
              </a:r>
              <a:r>
                <a:rPr lang="vi-VN" sz="2200" b="1">
                  <a:latin typeface="UTM Avo" panose="02040603050506020204" pitchFamily="18" charset="0"/>
                  <a:cs typeface="Times New Roman" panose="02020603050405020304" pitchFamily="18" charset="0"/>
                </a:rPr>
                <a:t>nút phải</a:t>
              </a:r>
              <a:r>
                <a:rPr lang="vi-VN" sz="2200">
                  <a:latin typeface="UTM Avo" panose="02040603050506020204" pitchFamily="18" charset="0"/>
                  <a:cs typeface="Times New Roman" panose="02020603050405020304" pitchFamily="18" charset="0"/>
                </a:rPr>
                <a:t>, </a:t>
              </a:r>
              <a:r>
                <a:rPr lang="vi-VN" sz="2200" b="1">
                  <a:latin typeface="UTM Avo" panose="02040603050506020204" pitchFamily="18" charset="0"/>
                  <a:cs typeface="Times New Roman" panose="02020603050405020304" pitchFamily="18" charset="0"/>
                </a:rPr>
                <a:t>nút cuộn </a:t>
              </a:r>
              <a:r>
                <a:rPr lang="vi-VN" sz="2200">
                  <a:latin typeface="UTM Avo" panose="02040603050506020204" pitchFamily="18" charset="0"/>
                  <a:cs typeface="Times New Roman" panose="02020603050405020304" pitchFamily="18" charset="0"/>
                </a:rPr>
                <a:t>tương ứng với các bộ phận được đánh số của chuột máy tính.</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p:cNvSpPr/>
          <p:nvPr/>
        </p:nvSpPr>
        <p:spPr>
          <a:xfrm>
            <a:off x="1135954" y="5815489"/>
            <a:ext cx="7791314"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Chuột thường có nút trái, nút phải và nút cuộn</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17" name="Picture 16"/>
          <p:cNvPicPr>
            <a:picLocks noChangeAspect="1"/>
          </p:cNvPicPr>
          <p:nvPr/>
        </p:nvPicPr>
        <p:blipFill>
          <a:blip r:embed="rId6"/>
          <a:stretch>
            <a:fillRect/>
          </a:stretch>
        </p:blipFill>
        <p:spPr>
          <a:xfrm>
            <a:off x="1103831" y="5760212"/>
            <a:ext cx="734513" cy="653278"/>
          </a:xfrm>
          <a:prstGeom prst="rect">
            <a:avLst/>
          </a:prstGeom>
        </p:spPr>
      </p:pic>
      <p:pic>
        <p:nvPicPr>
          <p:cNvPr id="18" name="Picture 17"/>
          <p:cNvPicPr>
            <a:picLocks noChangeAspect="1"/>
          </p:cNvPicPr>
          <p:nvPr/>
        </p:nvPicPr>
        <p:blipFill>
          <a:blip r:embed="rId7"/>
          <a:stretch>
            <a:fillRect/>
          </a:stretch>
        </p:blipFill>
        <p:spPr>
          <a:xfrm>
            <a:off x="4422960" y="2891052"/>
            <a:ext cx="3346077" cy="2504066"/>
          </a:xfrm>
          <a:prstGeom prst="rect">
            <a:avLst/>
          </a:prstGeom>
        </p:spPr>
      </p:pic>
      <p:sp>
        <p:nvSpPr>
          <p:cNvPr id="21" name="Rectangle 20"/>
          <p:cNvSpPr/>
          <p:nvPr/>
        </p:nvSpPr>
        <p:spPr>
          <a:xfrm>
            <a:off x="3191514" y="3278375"/>
            <a:ext cx="1502838"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trái</a:t>
            </a:r>
            <a:endParaRPr lang="vi-VN" sz="2200">
              <a:solidFill>
                <a:srgbClr val="0000FF"/>
              </a:solidFill>
              <a:latin typeface="UTM Avo" panose="02040603050506020204" pitchFamily="18" charset="0"/>
              <a:cs typeface="Times New Roman" panose="02020603050405020304" pitchFamily="18" charset="0"/>
            </a:endParaRPr>
          </a:p>
        </p:txBody>
      </p:sp>
      <p:sp>
        <p:nvSpPr>
          <p:cNvPr id="23" name="Rectangle 22"/>
          <p:cNvSpPr/>
          <p:nvPr/>
        </p:nvSpPr>
        <p:spPr>
          <a:xfrm>
            <a:off x="7699587" y="3278375"/>
            <a:ext cx="1754624"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a:t>
            </a:r>
            <a:r>
              <a:rPr lang="en-US" sz="2200" b="1">
                <a:solidFill>
                  <a:srgbClr val="0000FF"/>
                </a:solidFill>
                <a:latin typeface="UTM Avo" panose="02040603050506020204" pitchFamily="18" charset="0"/>
                <a:cs typeface="Times New Roman" panose="02020603050405020304" pitchFamily="18" charset="0"/>
              </a:rPr>
              <a:t>phải</a:t>
            </a:r>
            <a:endParaRPr lang="vi-VN" sz="2200">
              <a:solidFill>
                <a:srgbClr val="0000FF"/>
              </a:solidFill>
              <a:latin typeface="UTM Avo" panose="02040603050506020204" pitchFamily="18" charset="0"/>
              <a:cs typeface="Times New Roman" panose="02020603050405020304" pitchFamily="18" charset="0"/>
            </a:endParaRPr>
          </a:p>
        </p:txBody>
      </p:sp>
      <p:sp>
        <p:nvSpPr>
          <p:cNvPr id="24" name="Rectangle 23"/>
          <p:cNvSpPr/>
          <p:nvPr/>
        </p:nvSpPr>
        <p:spPr>
          <a:xfrm>
            <a:off x="2950616" y="4085210"/>
            <a:ext cx="1725166"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a:t>
            </a:r>
            <a:r>
              <a:rPr lang="en-US" sz="2200" b="1">
                <a:solidFill>
                  <a:srgbClr val="0000FF"/>
                </a:solidFill>
                <a:latin typeface="UTM Avo" panose="02040603050506020204" pitchFamily="18" charset="0"/>
                <a:cs typeface="Times New Roman" panose="02020603050405020304" pitchFamily="18" charset="0"/>
              </a:rPr>
              <a:t>cuộn</a:t>
            </a:r>
            <a:endParaRPr lang="vi-VN" sz="2200">
              <a:solidFill>
                <a:srgbClr val="0000FF"/>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21"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274" y="456828"/>
            <a:ext cx="10563451" cy="3232488"/>
          </a:xfrm>
          <a:prstGeom prst="rect">
            <a:avLst/>
          </a:prstGeom>
        </p:spPr>
        <p:txBody>
          <a:bodyPr wrap="square">
            <a:spAutoFit/>
          </a:bodyPr>
          <a:lstStyle/>
          <a:p>
            <a:pPr algn="just" defTabSz="342900">
              <a:lnSpc>
                <a:spcPct val="135000"/>
              </a:lnSpc>
            </a:pPr>
            <a:r>
              <a:rPr lang="en-US" sz="2200">
                <a:latin typeface="UTM Avo" panose="02040603050506020204" pitchFamily="18" charset="0"/>
                <a:cs typeface="Times New Roman" panose="02020603050405020304" pitchFamily="18" charset="0"/>
              </a:rPr>
              <a:t>Các thao tác với chuột gồm có: </a:t>
            </a:r>
          </a:p>
          <a:p>
            <a:pPr algn="just" defTabSz="342900">
              <a:lnSpc>
                <a:spcPct val="135000"/>
              </a:lnSpc>
            </a:pPr>
            <a:r>
              <a:rPr lang="vi-VN"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Di chuyển chuột</a:t>
            </a:r>
            <a:r>
              <a:rPr lang="vi-VN" sz="2200">
                <a:latin typeface="UTM Avo" panose="02040603050506020204" pitchFamily="18" charset="0"/>
                <a:cs typeface="Times New Roman" panose="02020603050405020304" pitchFamily="18" charset="0"/>
              </a:rPr>
              <a:t>: Thay đổi vị trí của chuột đến vị</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trí khác.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Nháy chuột</a:t>
            </a:r>
            <a:r>
              <a:rPr lang="vi-VN" sz="2200">
                <a:latin typeface="UTM Avo" panose="02040603050506020204" pitchFamily="18" charset="0"/>
                <a:cs typeface="Times New Roman" panose="02020603050405020304" pitchFamily="18" charset="0"/>
              </a:rPr>
              <a:t>: Dùng ngón trỏ nhấn nút trái chuột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một lần.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en-US"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Nháy nút phải chuột</a:t>
            </a:r>
            <a:r>
              <a:rPr lang="vi-VN" sz="2200">
                <a:latin typeface="UTM Avo" panose="02040603050506020204" pitchFamily="18" charset="0"/>
                <a:cs typeface="Times New Roman" panose="02020603050405020304" pitchFamily="18" charset="0"/>
              </a:rPr>
              <a:t>: Dùng ngón giữa nhấn nút phải chuột một lần.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en-US"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Nháy đúp chuột</a:t>
            </a:r>
            <a:r>
              <a:rPr lang="vi-VN" sz="2200">
                <a:latin typeface="UTM Avo" panose="02040603050506020204" pitchFamily="18" charset="0"/>
                <a:cs typeface="Times New Roman" panose="02020603050405020304" pitchFamily="18" charset="0"/>
              </a:rPr>
              <a:t>: Dùng ngón trỏ nhấn nút trải chuột nhanh hai lần liên tiếp.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en-US"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Kéo thả chuột</a:t>
            </a:r>
            <a:r>
              <a:rPr lang="vi-VN" sz="2200">
                <a:latin typeface="UTM Avo" panose="02040603050506020204" pitchFamily="18" charset="0"/>
                <a:cs typeface="Times New Roman" panose="02020603050405020304" pitchFamily="18" charset="0"/>
              </a:rPr>
              <a:t>: Nhấn giữ nút trái chuột, di chuyển Con trỏ chuột đến vị trí mới thì thả ngón tay.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1251" y="524965"/>
            <a:ext cx="10842645" cy="2184012"/>
            <a:chOff x="149795" y="535173"/>
            <a:chExt cx="10842645" cy="2184012"/>
          </a:xfrm>
        </p:grpSpPr>
        <p:grpSp>
          <p:nvGrpSpPr>
            <p:cNvPr id="3" name="Group 2"/>
            <p:cNvGrpSpPr/>
            <p:nvPr/>
          </p:nvGrpSpPr>
          <p:grpSpPr>
            <a:xfrm>
              <a:off x="149795" y="535173"/>
              <a:ext cx="10842645" cy="2184012"/>
              <a:chOff x="149795" y="535173"/>
              <a:chExt cx="10842645" cy="2184012"/>
            </a:xfrm>
          </p:grpSpPr>
          <p:grpSp>
            <p:nvGrpSpPr>
              <p:cNvPr id="5" name="Group 4"/>
              <p:cNvGrpSpPr/>
              <p:nvPr/>
            </p:nvGrpSpPr>
            <p:grpSpPr>
              <a:xfrm>
                <a:off x="552796" y="917810"/>
                <a:ext cx="10439644" cy="1801375"/>
                <a:chOff x="1338208" y="943284"/>
                <a:chExt cx="9391958" cy="2657524"/>
              </a:xfrm>
            </p:grpSpPr>
            <p:sp>
              <p:nvSpPr>
                <p:cNvPr id="7" name="Rectangle: Rounded Corners 6"/>
                <p:cNvSpPr/>
                <p:nvPr/>
              </p:nvSpPr>
              <p:spPr>
                <a:xfrm>
                  <a:off x="1424711" y="1063553"/>
                  <a:ext cx="9305455" cy="253725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338208" y="943284"/>
                  <a:ext cx="9305459" cy="253725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9795" y="535173"/>
                <a:ext cx="998307" cy="883997"/>
              </a:xfrm>
              <a:prstGeom prst="rect">
                <a:avLst/>
              </a:prstGeom>
            </p:spPr>
          </p:pic>
        </p:grpSp>
        <p:sp>
          <p:nvSpPr>
            <p:cNvPr id="4" name="Rectangle 3"/>
            <p:cNvSpPr/>
            <p:nvPr/>
          </p:nvSpPr>
          <p:spPr>
            <a:xfrm>
              <a:off x="1017200" y="999333"/>
              <a:ext cx="9606987" cy="1549911"/>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Chuột máy tính thường có: nút trái, nút phải, nút cuốn.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Các thao tác với chuột gồm: Di chuyển chuột, nháy chuột,</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nháy nút phải chuột, nháy đúp chuột, kéo thả chuột.</a:t>
              </a:r>
            </a:p>
          </p:txBody>
        </p:sp>
      </p:grpSp>
      <p:pic>
        <p:nvPicPr>
          <p:cNvPr id="9" name="Picture 8"/>
          <p:cNvPicPr>
            <a:picLocks noChangeAspect="1"/>
          </p:cNvPicPr>
          <p:nvPr/>
        </p:nvPicPr>
        <p:blipFill>
          <a:blip r:embed="rId3"/>
          <a:stretch>
            <a:fillRect/>
          </a:stretch>
        </p:blipFill>
        <p:spPr>
          <a:xfrm>
            <a:off x="587779" y="3010090"/>
            <a:ext cx="897918" cy="883997"/>
          </a:xfrm>
          <a:prstGeom prst="rect">
            <a:avLst/>
          </a:prstGeom>
        </p:spPr>
      </p:pic>
      <p:sp>
        <p:nvSpPr>
          <p:cNvPr id="10" name="Rectangle 9"/>
          <p:cNvSpPr/>
          <p:nvPr/>
        </p:nvSpPr>
        <p:spPr>
          <a:xfrm>
            <a:off x="1593675" y="3242665"/>
            <a:ext cx="10010546"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Khi điều khiển chuột cũng là điều khiển con trỏ chuột trên màn hình?</a:t>
            </a:r>
          </a:p>
        </p:txBody>
      </p:sp>
      <p:sp>
        <p:nvSpPr>
          <p:cNvPr id="11" name="Rectangle 10"/>
          <p:cNvSpPr/>
          <p:nvPr/>
        </p:nvSpPr>
        <p:spPr>
          <a:xfrm>
            <a:off x="6227097" y="3775886"/>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Sai</a:t>
            </a:r>
            <a:endParaRPr lang="vi-VN" sz="2200">
              <a:latin typeface="UTM Avo" panose="02040603050506020204" pitchFamily="18" charset="0"/>
              <a:cs typeface="Times New Roman" panose="02020603050405020304" pitchFamily="18" charset="0"/>
            </a:endParaRPr>
          </a:p>
        </p:txBody>
      </p:sp>
      <p:sp>
        <p:nvSpPr>
          <p:cNvPr id="12" name="Rectangle 11"/>
          <p:cNvSpPr/>
          <p:nvPr/>
        </p:nvSpPr>
        <p:spPr>
          <a:xfrm>
            <a:off x="4022298" y="3775888"/>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Đúng.</a:t>
            </a:r>
            <a:endParaRPr lang="vi-VN" sz="22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1279</Words>
  <Application>Microsoft Office PowerPoint</Application>
  <PresentationFormat>Widescreen</PresentationFormat>
  <Paragraphs>105</Paragraphs>
  <Slides>19</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等线</vt:lpstr>
      <vt:lpstr>HP001 4 hàng</vt:lpstr>
      <vt:lpstr>SVN-Androgyne</vt:lpstr>
      <vt:lpstr>SVN-SAF</vt:lpstr>
      <vt:lpstr>UTM Avo</vt:lpstr>
      <vt:lpstr>UTM Bienvenue</vt:lpstr>
      <vt:lpstr>UTM HelvetIns</vt:lpstr>
      <vt:lpstr>方正黑体_GBK</vt:lpstr>
      <vt:lpstr>Arial</vt:lpstr>
      <vt:lpstr>Baskerville Old Face</vt:lpstr>
      <vt:lpstr>Calibri</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197</cp:revision>
  <dcterms:created xsi:type="dcterms:W3CDTF">2021-11-14T08:33:00Z</dcterms:created>
  <dcterms:modified xsi:type="dcterms:W3CDTF">2025-01-12T09:47:37Z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FBF9B46FBC0D4403A5617BA6DE89B7D3</vt:lpwstr>
  </property>
  <property fmtid="{D5CDD505-2E9C-101B-9397-08002B2CF9AE}" pid="3" name="KSOProductBuildVer">
    <vt:lpwstr>1033-11.2.0.11341</vt:lpwstr>
  </property>
</Properties>
</file>