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6" r:id="rId3"/>
    <p:sldId id="259" r:id="rId4"/>
    <p:sldId id="260" r:id="rId5"/>
    <p:sldId id="262" r:id="rId6"/>
    <p:sldId id="261" r:id="rId7"/>
    <p:sldId id="265" r:id="rId8"/>
    <p:sldId id="266" r:id="rId9"/>
    <p:sldId id="264" r:id="rId10"/>
  </p:sldIdLst>
  <p:sldSz cx="12192000" cy="6858000"/>
  <p:notesSz cx="6858000" cy="9144000"/>
  <p:embeddedFontLst>
    <p:embeddedFont>
      <p:font typeface="Calibri" panose="020F0502020204030204" pitchFamily="34" charset="0"/>
      <p:regular r:id="rId11"/>
      <p:bold r:id="rId12"/>
      <p:italic r:id="rId13"/>
      <p:boldItalic r:id="rId1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pPr/>
              <a:t>13/01/2025</a:t>
            </a:fld>
            <a:endParaRPr lang="vi-VN"/>
          </a:p>
        </p:txBody>
      </p:sp>
      <p:sp>
        <p:nvSpPr>
          <p:cNvPr id="5" name="Footer Placeholder 4">
            <a:extLst>
              <a:ext uri="{FF2B5EF4-FFF2-40B4-BE49-F238E27FC236}">
                <a16:creationId xmlns=""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pPr/>
              <a:t>‹#›</a:t>
            </a:fld>
            <a:endParaRPr lang="vi-VN"/>
          </a:p>
        </p:txBody>
      </p:sp>
    </p:spTree>
    <p:extLst>
      <p:ext uri="{BB962C8B-B14F-4D97-AF65-F5344CB8AC3E}">
        <p14:creationId xmlns:p14="http://schemas.microsoft.com/office/powerpoint/2010/main" val="28039492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pPr/>
              <a:t>13/01/2025</a:t>
            </a:fld>
            <a:endParaRPr lang="vi-VN"/>
          </a:p>
        </p:txBody>
      </p:sp>
      <p:sp>
        <p:nvSpPr>
          <p:cNvPr id="5" name="Footer Placeholder 4">
            <a:extLst>
              <a:ext uri="{FF2B5EF4-FFF2-40B4-BE49-F238E27FC236}">
                <a16:creationId xmlns=""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pPr/>
              <a:t>‹#›</a:t>
            </a:fld>
            <a:endParaRPr lang="vi-VN"/>
          </a:p>
        </p:txBody>
      </p:sp>
    </p:spTree>
    <p:extLst>
      <p:ext uri="{BB962C8B-B14F-4D97-AF65-F5344CB8AC3E}">
        <p14:creationId xmlns:p14="http://schemas.microsoft.com/office/powerpoint/2010/main" val="341854258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pPr/>
              <a:t>13/01/2025</a:t>
            </a:fld>
            <a:endParaRPr lang="vi-VN"/>
          </a:p>
        </p:txBody>
      </p:sp>
      <p:sp>
        <p:nvSpPr>
          <p:cNvPr id="5" name="Footer Placeholder 4">
            <a:extLst>
              <a:ext uri="{FF2B5EF4-FFF2-40B4-BE49-F238E27FC236}">
                <a16:creationId xmlns=""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pPr/>
              <a:t>‹#›</a:t>
            </a:fld>
            <a:endParaRPr lang="vi-VN"/>
          </a:p>
        </p:txBody>
      </p:sp>
    </p:spTree>
    <p:extLst>
      <p:ext uri="{BB962C8B-B14F-4D97-AF65-F5344CB8AC3E}">
        <p14:creationId xmlns:p14="http://schemas.microsoft.com/office/powerpoint/2010/main" val="18473091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pPr/>
              <a:t>13/01/2025</a:t>
            </a:fld>
            <a:endParaRPr lang="vi-VN"/>
          </a:p>
        </p:txBody>
      </p:sp>
      <p:sp>
        <p:nvSpPr>
          <p:cNvPr id="5" name="Footer Placeholder 4">
            <a:extLst>
              <a:ext uri="{FF2B5EF4-FFF2-40B4-BE49-F238E27FC236}">
                <a16:creationId xmlns=""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pPr/>
              <a:t>‹#›</a:t>
            </a:fld>
            <a:endParaRPr lang="vi-VN"/>
          </a:p>
        </p:txBody>
      </p:sp>
    </p:spTree>
    <p:extLst>
      <p:ext uri="{BB962C8B-B14F-4D97-AF65-F5344CB8AC3E}">
        <p14:creationId xmlns:p14="http://schemas.microsoft.com/office/powerpoint/2010/main" val="116869650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pPr/>
              <a:t>13/01/2025</a:t>
            </a:fld>
            <a:endParaRPr lang="vi-VN"/>
          </a:p>
        </p:txBody>
      </p:sp>
      <p:sp>
        <p:nvSpPr>
          <p:cNvPr id="5" name="Footer Placeholder 4">
            <a:extLst>
              <a:ext uri="{FF2B5EF4-FFF2-40B4-BE49-F238E27FC236}">
                <a16:creationId xmlns=""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pPr/>
              <a:t>‹#›</a:t>
            </a:fld>
            <a:endParaRPr lang="vi-VN"/>
          </a:p>
        </p:txBody>
      </p:sp>
    </p:spTree>
    <p:extLst>
      <p:ext uri="{BB962C8B-B14F-4D97-AF65-F5344CB8AC3E}">
        <p14:creationId xmlns:p14="http://schemas.microsoft.com/office/powerpoint/2010/main" val="73190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pPr/>
              <a:t>13/01/2025</a:t>
            </a:fld>
            <a:endParaRPr lang="vi-VN"/>
          </a:p>
        </p:txBody>
      </p:sp>
      <p:sp>
        <p:nvSpPr>
          <p:cNvPr id="6" name="Footer Placeholder 5">
            <a:extLst>
              <a:ext uri="{FF2B5EF4-FFF2-40B4-BE49-F238E27FC236}">
                <a16:creationId xmlns=""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pPr/>
              <a:t>‹#›</a:t>
            </a:fld>
            <a:endParaRPr lang="vi-VN"/>
          </a:p>
        </p:txBody>
      </p:sp>
    </p:spTree>
    <p:extLst>
      <p:ext uri="{BB962C8B-B14F-4D97-AF65-F5344CB8AC3E}">
        <p14:creationId xmlns:p14="http://schemas.microsoft.com/office/powerpoint/2010/main" val="334861908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pPr/>
              <a:t>13/01/2025</a:t>
            </a:fld>
            <a:endParaRPr lang="vi-VN"/>
          </a:p>
        </p:txBody>
      </p:sp>
      <p:sp>
        <p:nvSpPr>
          <p:cNvPr id="8" name="Footer Placeholder 7">
            <a:extLst>
              <a:ext uri="{FF2B5EF4-FFF2-40B4-BE49-F238E27FC236}">
                <a16:creationId xmlns=""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pPr/>
              <a:t>‹#›</a:t>
            </a:fld>
            <a:endParaRPr lang="vi-VN"/>
          </a:p>
        </p:txBody>
      </p:sp>
    </p:spTree>
    <p:extLst>
      <p:ext uri="{BB962C8B-B14F-4D97-AF65-F5344CB8AC3E}">
        <p14:creationId xmlns:p14="http://schemas.microsoft.com/office/powerpoint/2010/main" val="225230878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pPr/>
              <a:t>13/01/2025</a:t>
            </a:fld>
            <a:endParaRPr lang="vi-VN"/>
          </a:p>
        </p:txBody>
      </p:sp>
      <p:sp>
        <p:nvSpPr>
          <p:cNvPr id="4" name="Footer Placeholder 3">
            <a:extLst>
              <a:ext uri="{FF2B5EF4-FFF2-40B4-BE49-F238E27FC236}">
                <a16:creationId xmlns=""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pPr/>
              <a:t>‹#›</a:t>
            </a:fld>
            <a:endParaRPr lang="vi-VN"/>
          </a:p>
        </p:txBody>
      </p:sp>
    </p:spTree>
    <p:extLst>
      <p:ext uri="{BB962C8B-B14F-4D97-AF65-F5344CB8AC3E}">
        <p14:creationId xmlns:p14="http://schemas.microsoft.com/office/powerpoint/2010/main" val="160426835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pPr/>
              <a:t>13/01/2025</a:t>
            </a:fld>
            <a:endParaRPr lang="vi-VN"/>
          </a:p>
        </p:txBody>
      </p:sp>
      <p:sp>
        <p:nvSpPr>
          <p:cNvPr id="3" name="Footer Placeholder 2">
            <a:extLst>
              <a:ext uri="{FF2B5EF4-FFF2-40B4-BE49-F238E27FC236}">
                <a16:creationId xmlns=""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pPr/>
              <a:t>‹#›</a:t>
            </a:fld>
            <a:endParaRPr lang="vi-VN"/>
          </a:p>
        </p:txBody>
      </p:sp>
    </p:spTree>
    <p:extLst>
      <p:ext uri="{BB962C8B-B14F-4D97-AF65-F5344CB8AC3E}">
        <p14:creationId xmlns:p14="http://schemas.microsoft.com/office/powerpoint/2010/main" val="29460379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pPr/>
              <a:t>13/01/2025</a:t>
            </a:fld>
            <a:endParaRPr lang="vi-VN"/>
          </a:p>
        </p:txBody>
      </p:sp>
      <p:sp>
        <p:nvSpPr>
          <p:cNvPr id="6" name="Footer Placeholder 5">
            <a:extLst>
              <a:ext uri="{FF2B5EF4-FFF2-40B4-BE49-F238E27FC236}">
                <a16:creationId xmlns=""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pPr/>
              <a:t>‹#›</a:t>
            </a:fld>
            <a:endParaRPr lang="vi-VN"/>
          </a:p>
        </p:txBody>
      </p:sp>
    </p:spTree>
    <p:extLst>
      <p:ext uri="{BB962C8B-B14F-4D97-AF65-F5344CB8AC3E}">
        <p14:creationId xmlns:p14="http://schemas.microsoft.com/office/powerpoint/2010/main" val="204737428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pPr/>
              <a:t>13/01/2025</a:t>
            </a:fld>
            <a:endParaRPr lang="vi-VN"/>
          </a:p>
        </p:txBody>
      </p:sp>
      <p:sp>
        <p:nvSpPr>
          <p:cNvPr id="6" name="Footer Placeholder 5">
            <a:extLst>
              <a:ext uri="{FF2B5EF4-FFF2-40B4-BE49-F238E27FC236}">
                <a16:creationId xmlns=""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pPr/>
              <a:t>‹#›</a:t>
            </a:fld>
            <a:endParaRPr lang="vi-VN"/>
          </a:p>
        </p:txBody>
      </p:sp>
    </p:spTree>
    <p:extLst>
      <p:ext uri="{BB962C8B-B14F-4D97-AF65-F5344CB8AC3E}">
        <p14:creationId xmlns:p14="http://schemas.microsoft.com/office/powerpoint/2010/main" val="8892919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pPr/>
              <a:t>13/01/2025</a:t>
            </a:fld>
            <a:endParaRPr lang="vi-VN"/>
          </a:p>
        </p:txBody>
      </p:sp>
      <p:sp>
        <p:nvSpPr>
          <p:cNvPr id="5" name="Footer Placeholder 4">
            <a:extLst>
              <a:ext uri="{FF2B5EF4-FFF2-40B4-BE49-F238E27FC236}">
                <a16:creationId xmlns=""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pPr/>
              <a:t>‹#›</a:t>
            </a:fld>
            <a:endParaRPr lang="vi-VN"/>
          </a:p>
        </p:txBody>
      </p:sp>
    </p:spTree>
    <p:extLst>
      <p:ext uri="{BB962C8B-B14F-4D97-AF65-F5344CB8AC3E}">
        <p14:creationId xmlns:p14="http://schemas.microsoft.com/office/powerpoint/2010/main" val="2174223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 xmlns:a16="http://schemas.microsoft.com/office/drawing/2014/main" id="{C2A835E4-84DE-4350-2C98-D8877D356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pic>
        <p:nvPicPr>
          <p:cNvPr id="7" name="Picture 6">
            <a:extLst>
              <a:ext uri="{FF2B5EF4-FFF2-40B4-BE49-F238E27FC236}">
                <a16:creationId xmlns="" xmlns:a16="http://schemas.microsoft.com/office/drawing/2014/main" id="{D215FAEE-1B21-536C-D38D-451A919DFA4F}"/>
              </a:ext>
            </a:extLst>
          </p:cNvPr>
          <p:cNvPicPr>
            <a:picLocks noChangeAspect="1"/>
          </p:cNvPicPr>
          <p:nvPr/>
        </p:nvPicPr>
        <p:blipFill>
          <a:blip r:embed="rId3"/>
          <a:stretch>
            <a:fillRect/>
          </a:stretch>
        </p:blipFill>
        <p:spPr>
          <a:xfrm>
            <a:off x="2140643" y="1282862"/>
            <a:ext cx="7736509" cy="2045554"/>
          </a:xfrm>
          <a:prstGeom prst="rect">
            <a:avLst/>
          </a:prstGeom>
        </p:spPr>
      </p:pic>
    </p:spTree>
    <p:extLst>
      <p:ext uri="{BB962C8B-B14F-4D97-AF65-F5344CB8AC3E}">
        <p14:creationId xmlns:p14="http://schemas.microsoft.com/office/powerpoint/2010/main" val="120044935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 xmlns:a16="http://schemas.microsoft.com/office/drawing/2014/main" id="{0CA49C2A-E4CD-6B33-8601-B949B5CB59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A8E01CF2-8A22-4B18-6C5F-8ECDF8834363}"/>
              </a:ext>
            </a:extLst>
          </p:cNvPr>
          <p:cNvPicPr>
            <a:picLocks noChangeAspect="1"/>
          </p:cNvPicPr>
          <p:nvPr/>
        </p:nvPicPr>
        <p:blipFill>
          <a:blip r:embed="rId3"/>
          <a:stretch>
            <a:fillRect/>
          </a:stretch>
        </p:blipFill>
        <p:spPr>
          <a:xfrm rot="2057928">
            <a:off x="10163512" y="465878"/>
            <a:ext cx="1008975" cy="908382"/>
          </a:xfrm>
          <a:prstGeom prst="rect">
            <a:avLst/>
          </a:prstGeom>
        </p:spPr>
      </p:pic>
      <p:sp>
        <p:nvSpPr>
          <p:cNvPr id="9" name="Freeform 5">
            <a:extLst>
              <a:ext uri="{FF2B5EF4-FFF2-40B4-BE49-F238E27FC236}">
                <a16:creationId xmlns="" xmlns:a16="http://schemas.microsoft.com/office/drawing/2014/main" id="{A1B6C0ED-3C74-ABBE-A029-2916EAFB5108}"/>
              </a:ext>
            </a:extLst>
          </p:cNvPr>
          <p:cNvSpPr/>
          <p:nvPr/>
        </p:nvSpPr>
        <p:spPr>
          <a:xfrm>
            <a:off x="8860536" y="5125275"/>
            <a:ext cx="1668486" cy="1220724"/>
          </a:xfrm>
          <a:custGeom>
            <a:avLst/>
            <a:gdLst/>
            <a:ahLst/>
            <a:cxnLst/>
            <a:rect l="l" t="t" r="r" b="b"/>
            <a:pathLst>
              <a:path w="2837764" h="2666316">
                <a:moveTo>
                  <a:pt x="0" y="0"/>
                </a:moveTo>
                <a:lnTo>
                  <a:pt x="2837764" y="0"/>
                </a:lnTo>
                <a:lnTo>
                  <a:pt x="2837764" y="2666316"/>
                </a:lnTo>
                <a:lnTo>
                  <a:pt x="0" y="2666316"/>
                </a:lnTo>
                <a:lnTo>
                  <a:pt x="0" y="0"/>
                </a:lnTo>
                <a:close/>
              </a:path>
            </a:pathLst>
          </a:custGeom>
          <a:blipFill>
            <a:blip r:embed="rId4" cstate="print">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 xmlns:a16="http://schemas.microsoft.com/office/drawing/2014/main" id="{90B92D05-1455-380E-40F9-BA8A7F5984EF}"/>
              </a:ext>
            </a:extLst>
          </p:cNvPr>
          <p:cNvPicPr>
            <a:picLocks noChangeAspect="1"/>
          </p:cNvPicPr>
          <p:nvPr/>
        </p:nvPicPr>
        <p:blipFill>
          <a:blip r:embed="rId7"/>
          <a:stretch>
            <a:fillRect/>
          </a:stretch>
        </p:blipFill>
        <p:spPr>
          <a:xfrm>
            <a:off x="4581006" y="694011"/>
            <a:ext cx="3182388" cy="1420491"/>
          </a:xfrm>
          <a:prstGeom prst="rect">
            <a:avLst/>
          </a:prstGeom>
        </p:spPr>
      </p:pic>
      <p:pic>
        <p:nvPicPr>
          <p:cNvPr id="6" name="Picture 5">
            <a:extLst>
              <a:ext uri="{FF2B5EF4-FFF2-40B4-BE49-F238E27FC236}">
                <a16:creationId xmlns="" xmlns:a16="http://schemas.microsoft.com/office/drawing/2014/main" id="{08C099EE-32A7-A222-C3FD-EF833D684870}"/>
              </a:ext>
            </a:extLst>
          </p:cNvPr>
          <p:cNvPicPr>
            <a:picLocks noChangeAspect="1"/>
          </p:cNvPicPr>
          <p:nvPr/>
        </p:nvPicPr>
        <p:blipFill>
          <a:blip r:embed="rId8"/>
          <a:stretch>
            <a:fillRect/>
          </a:stretch>
        </p:blipFill>
        <p:spPr>
          <a:xfrm>
            <a:off x="2970662" y="1536895"/>
            <a:ext cx="6163590" cy="3871296"/>
          </a:xfrm>
          <a:prstGeom prst="rect">
            <a:avLst/>
          </a:prstGeom>
        </p:spPr>
      </p:pic>
      <p:pic>
        <p:nvPicPr>
          <p:cNvPr id="18" name="Picture 17">
            <a:extLst>
              <a:ext uri="{FF2B5EF4-FFF2-40B4-BE49-F238E27FC236}">
                <a16:creationId xmlns="" xmlns:a16="http://schemas.microsoft.com/office/drawing/2014/main" id="{7808B182-340B-B5D9-D3C2-9879AFA4EFE9}"/>
              </a:ext>
            </a:extLst>
          </p:cNvPr>
          <p:cNvPicPr>
            <a:picLocks noChangeAspect="1"/>
          </p:cNvPicPr>
          <p:nvPr/>
        </p:nvPicPr>
        <p:blipFill>
          <a:blip r:embed="rId9"/>
          <a:stretch>
            <a:fillRect/>
          </a:stretch>
        </p:blipFill>
        <p:spPr>
          <a:xfrm>
            <a:off x="4758086" y="4549302"/>
            <a:ext cx="6376969" cy="1286367"/>
          </a:xfrm>
          <a:prstGeom prst="rect">
            <a:avLst/>
          </a:prstGeom>
        </p:spPr>
      </p:pic>
      <p:pic>
        <p:nvPicPr>
          <p:cNvPr id="10" name="Picture 9">
            <a:extLst>
              <a:ext uri="{FF2B5EF4-FFF2-40B4-BE49-F238E27FC236}">
                <a16:creationId xmlns="" xmlns:a16="http://schemas.microsoft.com/office/drawing/2014/main" id="{97092C4C-6F18-C794-6DDF-137AE6C15449}"/>
              </a:ext>
            </a:extLst>
          </p:cNvPr>
          <p:cNvPicPr>
            <a:picLocks noChangeAspect="1"/>
          </p:cNvPicPr>
          <p:nvPr/>
        </p:nvPicPr>
        <p:blipFill>
          <a:blip r:embed="rId10"/>
          <a:stretch>
            <a:fillRect/>
          </a:stretch>
        </p:blipFill>
        <p:spPr>
          <a:xfrm>
            <a:off x="154441" y="-46037"/>
            <a:ext cx="2385699" cy="2698315"/>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 xmlns:a16="http://schemas.microsoft.com/office/drawing/2014/main" id="{C2A835E4-84DE-4350-2C98-D8877D356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pic>
        <p:nvPicPr>
          <p:cNvPr id="4" name="Picture 3">
            <a:extLst>
              <a:ext uri="{FF2B5EF4-FFF2-40B4-BE49-F238E27FC236}">
                <a16:creationId xmlns="" xmlns:a16="http://schemas.microsoft.com/office/drawing/2014/main" id="{F1D511F9-D28F-AFD2-71E3-0C0C549DA4B7}"/>
              </a:ext>
            </a:extLst>
          </p:cNvPr>
          <p:cNvPicPr>
            <a:picLocks noChangeAspect="1"/>
          </p:cNvPicPr>
          <p:nvPr/>
        </p:nvPicPr>
        <p:blipFill>
          <a:blip r:embed="rId3" cstate="print"/>
          <a:stretch>
            <a:fillRect/>
          </a:stretch>
        </p:blipFill>
        <p:spPr>
          <a:xfrm>
            <a:off x="2937781" y="2292899"/>
            <a:ext cx="5961507" cy="1565949"/>
          </a:xfrm>
          <a:prstGeom prst="rect">
            <a:avLst/>
          </a:prstGeom>
        </p:spPr>
      </p:pic>
    </p:spTree>
    <p:extLst>
      <p:ext uri="{BB962C8B-B14F-4D97-AF65-F5344CB8AC3E}">
        <p14:creationId xmlns:p14="http://schemas.microsoft.com/office/powerpoint/2010/main" val="3010553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 xmlns:a16="http://schemas.microsoft.com/office/drawing/2014/main" id="{299181C5-90B5-B6BC-D6D9-1EF693CB0A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 xmlns:ask="http://schemas.microsoft.com/office/drawing/2018/sketchyshape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1.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Trao đổi với bạn về nội dung của cuốn sách viết về một tấm gương học tập.</a:t>
            </a:r>
          </a:p>
        </p:txBody>
      </p:sp>
      <p:pic>
        <p:nvPicPr>
          <p:cNvPr id="5" name="Picture 4">
            <a:extLst>
              <a:ext uri="{FF2B5EF4-FFF2-40B4-BE49-F238E27FC236}">
                <a16:creationId xmlns="" xmlns:a16="http://schemas.microsoft.com/office/drawing/2014/main" id="{249B8B77-B12A-A337-ADD2-82E3296ED481}"/>
              </a:ext>
            </a:extLst>
          </p:cNvPr>
          <p:cNvPicPr>
            <a:picLocks noChangeAspect="1"/>
          </p:cNvPicPr>
          <p:nvPr/>
        </p:nvPicPr>
        <p:blipFill>
          <a:blip r:embed="rId3"/>
          <a:stretch>
            <a:fillRect/>
          </a:stretch>
        </p:blipFill>
        <p:spPr>
          <a:xfrm>
            <a:off x="1127375" y="2539734"/>
            <a:ext cx="10346169" cy="3242511"/>
          </a:xfrm>
          <a:prstGeom prst="rect">
            <a:avLst/>
          </a:prstGeom>
        </p:spPr>
      </p:pic>
    </p:spTree>
    <p:extLst>
      <p:ext uri="{BB962C8B-B14F-4D97-AF65-F5344CB8AC3E}">
        <p14:creationId xmlns:p14="http://schemas.microsoft.com/office/powerpoint/2010/main" val="2016409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 xmlns:a16="http://schemas.microsoft.com/office/drawing/2014/main" id="{299181C5-90B5-B6BC-D6D9-1EF693CB0A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cstate="prin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 xmlns:a16="http://schemas.microsoft.com/office/drawing/2014/main" id="{740D3653-FD18-2788-1931-7DA7D239E29C}"/>
              </a:ext>
            </a:extLst>
          </p:cNvPr>
          <p:cNvSpPr txBox="1"/>
          <p:nvPr/>
        </p:nvSpPr>
        <p:spPr>
          <a:xfrm>
            <a:off x="3015343" y="1635034"/>
            <a:ext cx="8556171" cy="3970318"/>
          </a:xfrm>
          <a:prstGeom prst="rect">
            <a:avLst/>
          </a:prstGeom>
          <a:noFill/>
        </p:spPr>
        <p:txBody>
          <a:bodyPr wrap="square">
            <a:spAutoFit/>
          </a:bodyPr>
          <a:lstStyle/>
          <a:p>
            <a:pPr algn="just"/>
            <a:r>
              <a:rPr lang="vi-VN" sz="2800" b="1" dirty="0">
                <a:solidFill>
                  <a:schemeClr val="bg1"/>
                </a:solidFill>
                <a:latin typeface="Calibri" panose="020F0502020204030204" pitchFamily="34" charset="0"/>
                <a:cs typeface="Calibri" panose="020F0502020204030204" pitchFamily="34" charset="0"/>
              </a:rPr>
              <a:t>– Tên cuốn sách: </a:t>
            </a:r>
            <a:r>
              <a:rPr lang="vi-VN" sz="2800" dirty="0">
                <a:solidFill>
                  <a:schemeClr val="bg1"/>
                </a:solidFill>
                <a:latin typeface="Calibri" panose="020F0502020204030204" pitchFamily="34" charset="0"/>
                <a:cs typeface="Calibri" panose="020F0502020204030204" pitchFamily="34" charset="0"/>
              </a:rPr>
              <a:t>Học tấm gương làm việc và học tập suốt đời của chủ tịch Hồ Chí Minh.</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Nội dung cuốn sách: </a:t>
            </a:r>
            <a:r>
              <a:rPr lang="vi-VN" sz="2800" dirty="0">
                <a:solidFill>
                  <a:schemeClr val="bg1"/>
                </a:solidFill>
                <a:latin typeface="Calibri" panose="020F0502020204030204" pitchFamily="34" charset="0"/>
                <a:cs typeface="Calibri" panose="020F0502020204030204" pitchFamily="34" charset="0"/>
              </a:rPr>
              <a:t>Viết về chủ tịch Hồ Chí Minh</a:t>
            </a:r>
            <a:r>
              <a:rPr lang="en-US" sz="2800" dirty="0">
                <a:solidFill>
                  <a:schemeClr val="bg1"/>
                </a:solidFill>
                <a:latin typeface="Calibri" panose="020F0502020204030204" pitchFamily="34" charset="0"/>
                <a:cs typeface="Calibri" panose="020F0502020204030204" pitchFamily="34" charset="0"/>
              </a:rPr>
              <a:t> - </a:t>
            </a:r>
            <a:r>
              <a:rPr lang="vi-VN" sz="2800" dirty="0">
                <a:solidFill>
                  <a:schemeClr val="bg1"/>
                </a:solidFill>
                <a:latin typeface="Calibri" panose="020F0502020204030204" pitchFamily="34" charset="0"/>
                <a:cs typeface="Calibri" panose="020F0502020204030204" pitchFamily="34" charset="0"/>
              </a:rPr>
              <a:t>những việc làm, những điều bác dặn, nhân cách và năng lực của Bác qua những hiểu biết, tự học, tự sáng tạo khắp năm châu.</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Cảm nghĩ của em: </a:t>
            </a:r>
            <a:r>
              <a:rPr lang="vi-VN" sz="2800" dirty="0">
                <a:solidFill>
                  <a:schemeClr val="bg1"/>
                </a:solidFill>
                <a:latin typeface="Calibri" panose="020F0502020204030204" pitchFamily="34" charset="0"/>
                <a:cs typeface="Calibri" panose="020F0502020204030204" pitchFamily="34" charset="0"/>
              </a:rPr>
              <a:t>Em ngưỡng mộ và khâm phục Bác. Em ý thức được mình cần phải cố gắng hơn nữa để có được vốn kiến thức sâu rộng, học tập tấm gương của Bác.</a:t>
            </a:r>
          </a:p>
        </p:txBody>
      </p:sp>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 xmlns:a16="http://schemas.microsoft.com/office/drawing/2014/main" id="{299181C5-90B5-B6BC-D6D9-1EF693CB0A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 xmlns:ask="http://schemas.microsoft.com/office/drawing/2018/sketchyshape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2.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Viết đoạn văn giới thiệu về một nhân vật tài năng trong cuốn sách em đã đọc.</a:t>
            </a:r>
          </a:p>
        </p:txBody>
      </p:sp>
    </p:spTree>
    <p:extLst>
      <p:ext uri="{BB962C8B-B14F-4D97-AF65-F5344CB8AC3E}">
        <p14:creationId xmlns:p14="http://schemas.microsoft.com/office/powerpoint/2010/main" val="377470843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 xmlns:a16="http://schemas.microsoft.com/office/drawing/2014/main" id="{299181C5-90B5-B6BC-D6D9-1EF693CB0A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cstate="prin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 xmlns:a16="http://schemas.microsoft.com/office/drawing/2014/main" id="{740D3653-FD18-2788-1931-7DA7D239E29C}"/>
              </a:ext>
            </a:extLst>
          </p:cNvPr>
          <p:cNvSpPr txBox="1"/>
          <p:nvPr/>
        </p:nvSpPr>
        <p:spPr>
          <a:xfrm>
            <a:off x="3026229" y="1515291"/>
            <a:ext cx="8556171" cy="4524315"/>
          </a:xfrm>
          <a:prstGeom prst="rect">
            <a:avLst/>
          </a:prstGeom>
          <a:noFill/>
        </p:spPr>
        <p:txBody>
          <a:bodyPr wrap="square">
            <a:spAutoFit/>
          </a:bodyPr>
          <a:lstStyle/>
          <a:p>
            <a:pPr lvl="0" algn="just"/>
            <a:r>
              <a:rPr lang="en-US" sz="2400" b="1" dirty="0">
                <a:solidFill>
                  <a:prstClr val="white"/>
                </a:solidFill>
                <a:latin typeface="Calibri" panose="020F0502020204030204" pitchFamily="34" charset="0"/>
                <a:cs typeface="Calibri" panose="020F0502020204030204" pitchFamily="34" charset="0"/>
              </a:rPr>
              <a:t>   </a:t>
            </a:r>
            <a:r>
              <a:rPr lang="vi-VN" sz="2400" b="1" dirty="0">
                <a:solidFill>
                  <a:prstClr val="white"/>
                </a:solidFill>
                <a:latin typeface="Calibri" panose="020F0502020204030204" pitchFamily="34" charset="0"/>
                <a:cs typeface="Calibri" panose="020F0502020204030204" pitchFamily="34" charset="0"/>
              </a:rPr>
              <a:t>Em đã có dịp được đọc cuốn sách Học tấm gương làm việc và học tập suốt đời của chủ tịch Hồ Chí Minh. Cuốn sách viết về chủ tịch Hồ Chí Minh – những việc làm, những điều bác dặn, nhân cách và năng lực của Bác qua những hiểu biết, tự học, tự sáng tạo khắp năm châu. Cuốn sách mang lại cho em rất nhiều biểu biết về Bác. Học tập suốt đời là phẩm chất cao đẹp, xuyên suốt trong tư tưởng của Bác. Bằng tấm gương học tập suốt đời, Bác đã để lại nhiều bài học và những chỉ dẫn quý báu, trong đó có những nội dung rất cơ bản mà chúng ta cần học tập và noi theo. Qua cuốn sách, em càng thêm ngưỡng mộ và khâm phục Bác. Từ đó, em ý thức được mình cần phải cố gắng hơn nữa để có được vốn kiến thức sâu rộng, học tập tấm gương của Bác.</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8252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 xmlns:a16="http://schemas.microsoft.com/office/drawing/2014/main" id="{299181C5-90B5-B6BC-D6D9-1EF693CB0A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 xmlns:a16="http://schemas.microsoft.com/office/drawing/2014/main" id="{0EF8BF2B-781F-BEFD-1129-522749D75997}"/>
              </a:ext>
            </a:extLst>
          </p:cNvPr>
          <p:cNvSpPr/>
          <p:nvPr/>
        </p:nvSpPr>
        <p:spPr>
          <a:xfrm>
            <a:off x="502920" y="365760"/>
            <a:ext cx="11569246" cy="951411"/>
          </a:xfrm>
          <a:custGeom>
            <a:avLst/>
            <a:gdLst>
              <a:gd name="connsiteX0" fmla="*/ 158572 w 11569246"/>
              <a:gd name="connsiteY0" fmla="*/ 0 h 951411"/>
              <a:gd name="connsiteX1" fmla="*/ 11569246 w 11569246"/>
              <a:gd name="connsiteY1" fmla="*/ 0 h 951411"/>
              <a:gd name="connsiteX2" fmla="*/ 11569246 w 11569246"/>
              <a:gd name="connsiteY2" fmla="*/ 0 h 951411"/>
              <a:gd name="connsiteX3" fmla="*/ 11569246 w 11569246"/>
              <a:gd name="connsiteY3" fmla="*/ 792839 h 951411"/>
              <a:gd name="connsiteX4" fmla="*/ 11410674 w 11569246"/>
              <a:gd name="connsiteY4" fmla="*/ 951411 h 951411"/>
              <a:gd name="connsiteX5" fmla="*/ 0 w 11569246"/>
              <a:gd name="connsiteY5" fmla="*/ 951411 h 951411"/>
              <a:gd name="connsiteX6" fmla="*/ 0 w 11569246"/>
              <a:gd name="connsiteY6" fmla="*/ 951411 h 951411"/>
              <a:gd name="connsiteX7" fmla="*/ 0 w 11569246"/>
              <a:gd name="connsiteY7" fmla="*/ 158572 h 951411"/>
              <a:gd name="connsiteX8" fmla="*/ 158572 w 11569246"/>
              <a:gd name="connsiteY8" fmla="*/ 0 h 951411"/>
              <a:gd name="connsiteX0" fmla="*/ 158572 w 11569246"/>
              <a:gd name="connsiteY0" fmla="*/ 0 h 951411"/>
              <a:gd name="connsiteX1" fmla="*/ 11569246 w 11569246"/>
              <a:gd name="connsiteY1" fmla="*/ 0 h 951411"/>
              <a:gd name="connsiteX2" fmla="*/ 11569246 w 11569246"/>
              <a:gd name="connsiteY2" fmla="*/ 0 h 951411"/>
              <a:gd name="connsiteX3" fmla="*/ 11569246 w 11569246"/>
              <a:gd name="connsiteY3" fmla="*/ 792839 h 951411"/>
              <a:gd name="connsiteX4" fmla="*/ 11410674 w 11569246"/>
              <a:gd name="connsiteY4" fmla="*/ 951411 h 951411"/>
              <a:gd name="connsiteX5" fmla="*/ 0 w 11569246"/>
              <a:gd name="connsiteY5" fmla="*/ 951411 h 951411"/>
              <a:gd name="connsiteX6" fmla="*/ 0 w 11569246"/>
              <a:gd name="connsiteY6" fmla="*/ 951411 h 951411"/>
              <a:gd name="connsiteX7" fmla="*/ 0 w 11569246"/>
              <a:gd name="connsiteY7" fmla="*/ 158572 h 951411"/>
              <a:gd name="connsiteX8" fmla="*/ 158572 w 11569246"/>
              <a:gd name="connsiteY8" fmla="*/ 0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951411" fill="none" extrusionOk="0">
                <a:moveTo>
                  <a:pt x="158572" y="0"/>
                </a:moveTo>
                <a:cubicBezTo>
                  <a:pt x="5306610" y="146662"/>
                  <a:pt x="10099864" y="-152759"/>
                  <a:pt x="11569246" y="0"/>
                </a:cubicBezTo>
                <a:lnTo>
                  <a:pt x="11569246" y="0"/>
                </a:lnTo>
                <a:cubicBezTo>
                  <a:pt x="11612445" y="255522"/>
                  <a:pt x="11640685" y="660576"/>
                  <a:pt x="11569246" y="792839"/>
                </a:cubicBezTo>
                <a:cubicBezTo>
                  <a:pt x="11580800" y="866042"/>
                  <a:pt x="11480186" y="950057"/>
                  <a:pt x="11410674" y="951411"/>
                </a:cubicBezTo>
                <a:cubicBezTo>
                  <a:pt x="6977230" y="600432"/>
                  <a:pt x="2471953" y="916363"/>
                  <a:pt x="0" y="951411"/>
                </a:cubicBezTo>
                <a:lnTo>
                  <a:pt x="0" y="951411"/>
                </a:lnTo>
                <a:cubicBezTo>
                  <a:pt x="-544" y="613920"/>
                  <a:pt x="-13150" y="264764"/>
                  <a:pt x="0" y="158572"/>
                </a:cubicBezTo>
                <a:cubicBezTo>
                  <a:pt x="17902" y="73281"/>
                  <a:pt x="73019" y="24506"/>
                  <a:pt x="158572" y="0"/>
                </a:cubicBezTo>
                <a:close/>
              </a:path>
              <a:path w="11569246" h="951411" stroke="0" extrusionOk="0">
                <a:moveTo>
                  <a:pt x="158572" y="0"/>
                </a:moveTo>
                <a:cubicBezTo>
                  <a:pt x="5359245" y="-96959"/>
                  <a:pt x="10306098" y="-232454"/>
                  <a:pt x="11569246" y="0"/>
                </a:cubicBezTo>
                <a:lnTo>
                  <a:pt x="11569246" y="0"/>
                </a:lnTo>
                <a:cubicBezTo>
                  <a:pt x="11639982" y="238576"/>
                  <a:pt x="11611009" y="576490"/>
                  <a:pt x="11569246" y="792839"/>
                </a:cubicBezTo>
                <a:cubicBezTo>
                  <a:pt x="11565864" y="896970"/>
                  <a:pt x="11510325" y="962992"/>
                  <a:pt x="11410674" y="951411"/>
                </a:cubicBezTo>
                <a:cubicBezTo>
                  <a:pt x="9848527" y="1213804"/>
                  <a:pt x="5425231" y="988798"/>
                  <a:pt x="0" y="951411"/>
                </a:cubicBezTo>
                <a:lnTo>
                  <a:pt x="0" y="951411"/>
                </a:lnTo>
                <a:cubicBezTo>
                  <a:pt x="-42521" y="593312"/>
                  <a:pt x="-45646" y="289960"/>
                  <a:pt x="0" y="158572"/>
                </a:cubicBezTo>
                <a:cubicBezTo>
                  <a:pt x="-43" y="68164"/>
                  <a:pt x="80077" y="-392"/>
                  <a:pt x="158572" y="0"/>
                </a:cubicBezTo>
                <a:close/>
              </a:path>
              <a:path w="11569246" h="951411" fill="none" stroke="0" extrusionOk="0">
                <a:moveTo>
                  <a:pt x="158572" y="0"/>
                </a:moveTo>
                <a:cubicBezTo>
                  <a:pt x="5348376" y="91664"/>
                  <a:pt x="10158646" y="-129594"/>
                  <a:pt x="11569246" y="0"/>
                </a:cubicBezTo>
                <a:lnTo>
                  <a:pt x="11569246" y="0"/>
                </a:lnTo>
                <a:cubicBezTo>
                  <a:pt x="11614901" y="274949"/>
                  <a:pt x="11623319" y="675546"/>
                  <a:pt x="11569246" y="792839"/>
                </a:cubicBezTo>
                <a:cubicBezTo>
                  <a:pt x="11574555" y="876157"/>
                  <a:pt x="11491704" y="957039"/>
                  <a:pt x="11410674" y="951411"/>
                </a:cubicBezTo>
                <a:cubicBezTo>
                  <a:pt x="6959492" y="901689"/>
                  <a:pt x="2187234" y="1071224"/>
                  <a:pt x="0" y="951411"/>
                </a:cubicBezTo>
                <a:lnTo>
                  <a:pt x="0" y="951411"/>
                </a:lnTo>
                <a:cubicBezTo>
                  <a:pt x="-273" y="614621"/>
                  <a:pt x="5822" y="270721"/>
                  <a:pt x="0" y="158572"/>
                </a:cubicBezTo>
                <a:cubicBezTo>
                  <a:pt x="9361" y="69847"/>
                  <a:pt x="80636" y="12329"/>
                  <a:pt x="158572" y="0"/>
                </a:cubicBezTo>
                <a:close/>
              </a:path>
            </a:pathLst>
          </a:custGeom>
          <a:solidFill>
            <a:schemeClr val="bg1"/>
          </a:solidFill>
          <a:ln w="38100">
            <a:solidFill>
              <a:srgbClr val="4BCAF9"/>
            </a:solidFill>
            <a:prstDash val="dash"/>
            <a:extLst>
              <a:ext uri="{C807C97D-BFC1-408E-A445-0C87EB9F89A2}">
                <ask:lineSketchStyleProps xmlns="" xmlns:ask="http://schemas.microsoft.com/office/drawing/2018/sketchyshapes" sd="2214188587">
                  <a:custGeom>
                    <a:avLst/>
                    <a:gdLst>
                      <a:gd name="connsiteX0" fmla="*/ 158572 w 11569246"/>
                      <a:gd name="connsiteY0" fmla="*/ 0 h 951411"/>
                      <a:gd name="connsiteX1" fmla="*/ 11569246 w 11569246"/>
                      <a:gd name="connsiteY1" fmla="*/ 0 h 951411"/>
                      <a:gd name="connsiteX2" fmla="*/ 11569246 w 11569246"/>
                      <a:gd name="connsiteY2" fmla="*/ 0 h 951411"/>
                      <a:gd name="connsiteX3" fmla="*/ 11569246 w 11569246"/>
                      <a:gd name="connsiteY3" fmla="*/ 792839 h 951411"/>
                      <a:gd name="connsiteX4" fmla="*/ 11410674 w 11569246"/>
                      <a:gd name="connsiteY4" fmla="*/ 951411 h 951411"/>
                      <a:gd name="connsiteX5" fmla="*/ 0 w 11569246"/>
                      <a:gd name="connsiteY5" fmla="*/ 951411 h 951411"/>
                      <a:gd name="connsiteX6" fmla="*/ 0 w 11569246"/>
                      <a:gd name="connsiteY6" fmla="*/ 951411 h 951411"/>
                      <a:gd name="connsiteX7" fmla="*/ 0 w 11569246"/>
                      <a:gd name="connsiteY7" fmla="*/ 158572 h 951411"/>
                      <a:gd name="connsiteX8" fmla="*/ 158572 w 11569246"/>
                      <a:gd name="connsiteY8" fmla="*/ 0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951411" fill="none" extrusionOk="0">
                        <a:moveTo>
                          <a:pt x="158572" y="0"/>
                        </a:moveTo>
                        <a:cubicBezTo>
                          <a:pt x="5233401" y="78011"/>
                          <a:pt x="10271273" y="21937"/>
                          <a:pt x="11569246" y="0"/>
                        </a:cubicBezTo>
                        <a:lnTo>
                          <a:pt x="11569246" y="0"/>
                        </a:lnTo>
                        <a:cubicBezTo>
                          <a:pt x="11630541" y="273304"/>
                          <a:pt x="11630470" y="648776"/>
                          <a:pt x="11569246" y="792839"/>
                        </a:cubicBezTo>
                        <a:cubicBezTo>
                          <a:pt x="11575972" y="872049"/>
                          <a:pt x="11481578" y="950161"/>
                          <a:pt x="11410674" y="951411"/>
                        </a:cubicBezTo>
                        <a:cubicBezTo>
                          <a:pt x="6980807" y="806327"/>
                          <a:pt x="2695524" y="986490"/>
                          <a:pt x="0" y="951411"/>
                        </a:cubicBezTo>
                        <a:lnTo>
                          <a:pt x="0" y="951411"/>
                        </a:lnTo>
                        <a:cubicBezTo>
                          <a:pt x="3927" y="616311"/>
                          <a:pt x="-15200" y="265918"/>
                          <a:pt x="0" y="158572"/>
                        </a:cubicBezTo>
                        <a:cubicBezTo>
                          <a:pt x="7598" y="71965"/>
                          <a:pt x="71946" y="11515"/>
                          <a:pt x="158572" y="0"/>
                        </a:cubicBezTo>
                        <a:close/>
                      </a:path>
                      <a:path w="11569246" h="951411" stroke="0" extrusionOk="0">
                        <a:moveTo>
                          <a:pt x="158572" y="0"/>
                        </a:moveTo>
                        <a:cubicBezTo>
                          <a:pt x="5547819" y="-16420"/>
                          <a:pt x="10183863" y="-157111"/>
                          <a:pt x="11569246" y="0"/>
                        </a:cubicBezTo>
                        <a:lnTo>
                          <a:pt x="11569246" y="0"/>
                        </a:lnTo>
                        <a:cubicBezTo>
                          <a:pt x="11632721" y="231906"/>
                          <a:pt x="11576750" y="589766"/>
                          <a:pt x="11569246" y="792839"/>
                        </a:cubicBezTo>
                        <a:cubicBezTo>
                          <a:pt x="11565971" y="889908"/>
                          <a:pt x="11501161" y="953388"/>
                          <a:pt x="11410674" y="951411"/>
                        </a:cubicBezTo>
                        <a:cubicBezTo>
                          <a:pt x="10227412" y="833916"/>
                          <a:pt x="5265674" y="1033033"/>
                          <a:pt x="0" y="951411"/>
                        </a:cubicBezTo>
                        <a:lnTo>
                          <a:pt x="0" y="951411"/>
                        </a:lnTo>
                        <a:cubicBezTo>
                          <a:pt x="-42821" y="594840"/>
                          <a:pt x="-54917" y="269443"/>
                          <a:pt x="0" y="158572"/>
                        </a:cubicBezTo>
                        <a:cubicBezTo>
                          <a:pt x="1167" y="69594"/>
                          <a:pt x="80798" y="918"/>
                          <a:pt x="158572"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3. Trao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đổi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với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để</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góp</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ý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cho</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nhau</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rồi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chỉnh</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sửa</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bài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viết</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Freeform 7">
            <a:extLst>
              <a:ext uri="{FF2B5EF4-FFF2-40B4-BE49-F238E27FC236}">
                <a16:creationId xmlns="" xmlns:a16="http://schemas.microsoft.com/office/drawing/2014/main" id="{008239EE-1EB3-540A-E7E0-B5A7AB1562E7}"/>
              </a:ext>
            </a:extLst>
          </p:cNvPr>
          <p:cNvSpPr/>
          <p:nvPr/>
        </p:nvSpPr>
        <p:spPr>
          <a:xfrm>
            <a:off x="3400255" y="2559449"/>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cstate="prin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8658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 xmlns:a16="http://schemas.microsoft.com/office/drawing/2014/main" id="{C2A835E4-84DE-4350-2C98-D8877D356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cstate="prin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 xmlns:a16="http://schemas.microsoft.com/office/drawing/2014/main" id="{9F8E3293-852B-7299-DBF8-6849CED00806}"/>
              </a:ext>
            </a:extLst>
          </p:cNvPr>
          <p:cNvPicPr>
            <a:picLocks noChangeAspect="1"/>
          </p:cNvPicPr>
          <p:nvPr/>
        </p:nvPicPr>
        <p:blipFill>
          <a:blip r:embed="rId4"/>
          <a:stretch>
            <a:fillRect/>
          </a:stretch>
        </p:blipFill>
        <p:spPr>
          <a:xfrm>
            <a:off x="2734929" y="2029968"/>
            <a:ext cx="6313664" cy="2569464"/>
          </a:xfrm>
          <a:prstGeom prst="rect">
            <a:avLst/>
          </a:prstGeom>
        </p:spPr>
      </p:pic>
    </p:spTree>
    <p:extLst>
      <p:ext uri="{BB962C8B-B14F-4D97-AF65-F5344CB8AC3E}">
        <p14:creationId xmlns:p14="http://schemas.microsoft.com/office/powerpoint/2010/main" val="3190929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TotalTime>
  <Words>348</Words>
  <Application>Microsoft Office PowerPoint</Application>
  <PresentationFormat>Widescreen</PresentationFormat>
  <Paragraphs>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Times New Roman</vt:lpstr>
      <vt:lpstr>Aptos Display</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12</cp:revision>
  <dcterms:created xsi:type="dcterms:W3CDTF">2024-08-14T16:28:06Z</dcterms:created>
  <dcterms:modified xsi:type="dcterms:W3CDTF">2025-01-12T19:11:07Z</dcterms:modified>
</cp:coreProperties>
</file>