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007577140" r:id="rId2"/>
    <p:sldId id="310" r:id="rId3"/>
    <p:sldId id="289" r:id="rId4"/>
    <p:sldId id="461" r:id="rId5"/>
    <p:sldId id="264" r:id="rId6"/>
    <p:sldId id="260" r:id="rId7"/>
    <p:sldId id="261" r:id="rId8"/>
    <p:sldId id="453" r:id="rId9"/>
    <p:sldId id="463" r:id="rId10"/>
    <p:sldId id="469" r:id="rId11"/>
    <p:sldId id="468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E0EC-ECE6-4D82-A252-562F4FDED15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B34E-8B76-464E-9D3B-B66C0DA8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xmlns="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xmlns="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xmlns="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xmlns="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xmlns="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xmlns="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xmlns="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xmlns="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xmlns="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xmlns="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xmlns="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xmlns="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xmlns="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xmlns="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xmlns="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xmlns="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xmlns="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xmlns="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xmlns="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xmlns="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xmlns="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xmlns="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xmlns="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xmlns="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xmlns="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xmlns="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xmlns="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xmlns="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xmlns="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xmlns="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xmlns="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xmlns="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xmlns="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xmlns="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xmlns="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xmlns="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xmlns="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xmlns="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xmlns="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xmlns="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xmlns="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xmlns="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0AD82E5A-B3EF-479D-8BC0-3B1FF036AF84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06816" y="34294"/>
            <a:ext cx="527901" cy="527901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xmlns="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xmlns="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xmlns="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xmlns="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xmlns="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xmlns="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xmlns="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xmlns="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xmlns="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xmlns="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xmlns="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xmlns="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xmlns="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3A98DED-B243-476C-83A2-150E066E341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5" y="256954"/>
            <a:ext cx="1416933" cy="14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media1.wav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gif"/><Relationship Id="rId1" Type="http://schemas.openxmlformats.org/officeDocument/2006/relationships/tags" Target="../tags/tag8.xml"/><Relationship Id="rId6" Type="http://schemas.openxmlformats.org/officeDocument/2006/relationships/image" Target="../media/image18.jpg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21.gif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31.gif"/><Relationship Id="rId1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9.xml"/><Relationship Id="rId6" Type="http://schemas.openxmlformats.org/officeDocument/2006/relationships/image" Target="../media/image18.jpg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5" Type="http://schemas.openxmlformats.org/officeDocument/2006/relationships/image" Target="../media/image24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8.gif"/><Relationship Id="rId1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gif"/><Relationship Id="rId18" Type="http://schemas.openxmlformats.org/officeDocument/2006/relationships/image" Target="../media/image33.gif"/><Relationship Id="rId3" Type="http://schemas.openxmlformats.org/officeDocument/2006/relationships/audio" Target="../media/audio1.wav"/><Relationship Id="rId7" Type="http://schemas.openxmlformats.org/officeDocument/2006/relationships/image" Target="../media/image18.jpg"/><Relationship Id="rId12" Type="http://schemas.openxmlformats.org/officeDocument/2006/relationships/image" Target="../media/image31.gi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1" Type="http://schemas.openxmlformats.org/officeDocument/2006/relationships/tags" Target="../tags/tag10.xml"/><Relationship Id="rId6" Type="http://schemas.openxmlformats.org/officeDocument/2006/relationships/audio" Target="../media/audio3.wav"/><Relationship Id="rId11" Type="http://schemas.openxmlformats.org/officeDocument/2006/relationships/image" Target="../media/image20.gif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26.gif"/><Relationship Id="rId1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032"/>
            <a:ext cx="12192000" cy="4181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1368275" y="846818"/>
            <a:ext cx="9455449" cy="5163728"/>
            <a:chOff x="1227083" y="675833"/>
            <a:chExt cx="10162697" cy="589832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28" y="4767016"/>
            <a:ext cx="5048343" cy="2103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90C4EAB-EAF3-4984-AEFC-B1EAD7BA9B50}"/>
              </a:ext>
            </a:extLst>
          </p:cNvPr>
          <p:cNvSpPr txBox="1"/>
          <p:nvPr/>
        </p:nvSpPr>
        <p:spPr>
          <a:xfrm>
            <a:off x="3526663" y="1022725"/>
            <a:ext cx="504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53BD03-FD1F-9587-7F2E-D3EC5DEBAE3A}"/>
              </a:ext>
            </a:extLst>
          </p:cNvPr>
          <p:cNvSpPr txBox="1"/>
          <p:nvPr/>
        </p:nvSpPr>
        <p:spPr>
          <a:xfrm>
            <a:off x="2656708" y="1976155"/>
            <a:ext cx="6975621" cy="299252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 </a:t>
            </a:r>
            <a:r>
              <a:rPr lang="en-US" sz="80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CHÀO MỪNG CÁC THẦY CÔ GIÁO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18A5B5-7725-A22D-68E7-9DF7A35BD5B0}"/>
              </a:ext>
            </a:extLst>
          </p:cNvPr>
          <p:cNvSpPr txBox="1"/>
          <p:nvPr/>
        </p:nvSpPr>
        <p:spPr>
          <a:xfrm>
            <a:off x="3406972" y="2663896"/>
            <a:ext cx="537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ĐẾN DỰ GIỜ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noProof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LỚP </a:t>
            </a:r>
            <a:r>
              <a:rPr lang="vi-VN" sz="3600" b="1" noProof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66E6AC-DC18-730F-6B94-465A7A377BA7}"/>
              </a:ext>
            </a:extLst>
          </p:cNvPr>
          <p:cNvSpPr txBox="1"/>
          <p:nvPr/>
        </p:nvSpPr>
        <p:spPr>
          <a:xfrm>
            <a:off x="949209" y="3408277"/>
            <a:ext cx="10293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Môn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oán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1FE272-1BEE-F4C0-A551-7868857F8E61}"/>
              </a:ext>
            </a:extLst>
          </p:cNvPr>
          <p:cNvSpPr txBox="1"/>
          <p:nvPr/>
        </p:nvSpPr>
        <p:spPr>
          <a:xfrm>
            <a:off x="865936" y="4410730"/>
            <a:ext cx="1055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Giáo viên: </a:t>
            </a:r>
            <a:r>
              <a:rPr lang="en-US" sz="2400" b="1" i="1" dirty="0" smtClean="0">
                <a:solidFill>
                  <a:srgbClr val="002060"/>
                </a:solidFill>
                <a:latin typeface="HP001 4 hàng" panose="020B0603050302020204" pitchFamily="34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Nguyễn Thị Huệ</a:t>
            </a:r>
            <a:endParaRPr lang="en-US" sz="2400" b="1" i="1" dirty="0">
              <a:solidFill>
                <a:srgbClr val="002060"/>
              </a:solidFill>
              <a:latin typeface="HP001 4 hàng" panose="020B0603050302020204" pitchFamily="34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72E781-CDD9-49B0-8432-BD67EA481B74}"/>
              </a:ext>
            </a:extLst>
          </p:cNvPr>
          <p:cNvGrpSpPr/>
          <p:nvPr/>
        </p:nvGrpSpPr>
        <p:grpSpPr>
          <a:xfrm>
            <a:off x="4284922" y="-248594"/>
            <a:ext cx="3168502" cy="1577664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xmlns="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xmlns="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xmlns="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8EC0FF-C095-433C-9581-7CB22BF675DF}"/>
              </a:ext>
            </a:extLst>
          </p:cNvPr>
          <p:cNvSpPr txBox="1"/>
          <p:nvPr/>
        </p:nvSpPr>
        <p:spPr>
          <a:xfrm>
            <a:off x="1148316" y="405145"/>
            <a:ext cx="932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5E2E8F-DE9F-482E-81B4-4967DA0EC91D}"/>
              </a:ext>
            </a:extLst>
          </p:cNvPr>
          <p:cNvSpPr txBox="1"/>
          <p:nvPr/>
        </p:nvSpPr>
        <p:spPr>
          <a:xfrm>
            <a:off x="786810" y="2211572"/>
            <a:ext cx="530919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480 mm + 120 mm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600 mm </a:t>
            </a:r>
          </a:p>
          <a:p>
            <a:pPr algn="l"/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545 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mm – 45 mm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 mm</a:t>
            </a:r>
          </a:p>
          <a:p>
            <a:pPr algn="l"/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840 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mm : 3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280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E1D39B-B696-4D54-97F6-01249BF553EC}"/>
              </a:ext>
            </a:extLst>
          </p:cNvPr>
          <p:cNvSpPr txBox="1"/>
          <p:nvPr/>
        </p:nvSpPr>
        <p:spPr>
          <a:xfrm>
            <a:off x="6931359" y="2178488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465 g + 340 </a:t>
            </a:r>
            <a:r>
              <a:rPr lang="pt-BR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805 </a:t>
            </a:r>
            <a:r>
              <a:rPr lang="pt-BR" sz="32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200 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pt-BR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pt-BR" sz="32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pt-BR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900 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 : 6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150 </a:t>
            </a:r>
            <a:r>
              <a:rPr lang="pt-BR" sz="32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pt-BR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64D379-2F6D-4AD8-9BBE-EBDDF3FAF77A}"/>
              </a:ext>
            </a:extLst>
          </p:cNvPr>
          <p:cNvSpPr txBox="1"/>
          <p:nvPr/>
        </p:nvSpPr>
        <p:spPr>
          <a:xfrm>
            <a:off x="3936429" y="4379147"/>
            <a:ext cx="519741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500 ml + 156 ml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656 ml </a:t>
            </a:r>
          </a:p>
          <a:p>
            <a:pPr algn="l"/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1 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000 ml – 500 ml =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500 ml</a:t>
            </a:r>
          </a:p>
          <a:p>
            <a:pPr algn="l"/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250 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 </a:t>
            </a:r>
            <a:r>
              <a:rPr lang="pt-BR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pt-BR" sz="32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t-BR" sz="3200" b="1" i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750 </a:t>
            </a:r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31017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72E781-CDD9-49B0-8432-BD67EA481B74}"/>
              </a:ext>
            </a:extLst>
          </p:cNvPr>
          <p:cNvGrpSpPr/>
          <p:nvPr/>
        </p:nvGrpSpPr>
        <p:grpSpPr>
          <a:xfrm>
            <a:off x="596349" y="-248594"/>
            <a:ext cx="11161642" cy="1886008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xmlns="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xmlns="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xmlns="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8EC0FF-C095-433C-9581-7CB22BF675DF}"/>
              </a:ext>
            </a:extLst>
          </p:cNvPr>
          <p:cNvSpPr txBox="1"/>
          <p:nvPr/>
        </p:nvSpPr>
        <p:spPr>
          <a:xfrm>
            <a:off x="964097" y="447675"/>
            <a:ext cx="107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gói mì tôm cân nặng 80 g, một hộp sữa cân nặng 455 g. Hỏi 3 gói mì tôm và 1 hộp sữa cân nặng bao nhiêu gam?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CB18B2-A74E-403F-A955-0AAF87A75639}"/>
              </a:ext>
            </a:extLst>
          </p:cNvPr>
          <p:cNvSpPr txBox="1"/>
          <p:nvPr/>
        </p:nvSpPr>
        <p:spPr>
          <a:xfrm>
            <a:off x="2515015" y="2285584"/>
            <a:ext cx="76026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x 3 = 240 (g)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+ 455 = 695 (g)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695 g</a:t>
            </a:r>
          </a:p>
        </p:txBody>
      </p:sp>
    </p:spTree>
    <p:extLst>
      <p:ext uri="{BB962C8B-B14F-4D97-AF65-F5344CB8AC3E}">
        <p14:creationId xmlns:p14="http://schemas.microsoft.com/office/powerpoint/2010/main" val="25562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3B850A-DAA3-4A67-9C12-D62C4DC5FB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245" y="-462285"/>
            <a:ext cx="3556000" cy="3556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049F42DC-7ED6-493F-8F91-51452AEB84E1}"/>
              </a:ext>
            </a:extLst>
          </p:cNvPr>
          <p:cNvSpPr/>
          <p:nvPr/>
        </p:nvSpPr>
        <p:spPr>
          <a:xfrm>
            <a:off x="2228726" y="1562100"/>
            <a:ext cx="8093409" cy="3733800"/>
          </a:xfrm>
          <a:prstGeom prst="cloud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131BE9B-B9B5-4A7E-94F9-8CD2D85D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-534613"/>
            <a:ext cx="3556000" cy="355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AB7F79-2748-4A2B-8B43-729F27AE630A}"/>
              </a:ext>
            </a:extLst>
          </p:cNvPr>
          <p:cNvSpPr txBox="1"/>
          <p:nvPr/>
        </p:nvSpPr>
        <p:spPr>
          <a:xfrm>
            <a:off x="1432475" y="3030814"/>
            <a:ext cx="9327049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theo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890EEAD-B135-4896-AD11-1575BC7368AB}"/>
              </a:ext>
            </a:extLst>
          </p:cNvPr>
          <p:cNvGrpSpPr/>
          <p:nvPr/>
        </p:nvGrpSpPr>
        <p:grpSpPr>
          <a:xfrm>
            <a:off x="1791252" y="62820"/>
            <a:ext cx="8609496" cy="2505791"/>
            <a:chOff x="2908118" y="1494253"/>
            <a:chExt cx="5714999" cy="156528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A9694F-F147-478D-BB4D-C8239FDD7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908118" y="1494253"/>
              <a:ext cx="5714999" cy="156528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FAAFF66-8563-452C-AA6D-2FFA7942BD32}"/>
                </a:ext>
              </a:extLst>
            </p:cNvPr>
            <p:cNvSpPr txBox="1"/>
            <p:nvPr/>
          </p:nvSpPr>
          <p:spPr>
            <a:xfrm>
              <a:off x="4517909" y="2392082"/>
              <a:ext cx="2781301" cy="51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DẶN DÒ</a:t>
              </a:r>
            </a:p>
          </p:txBody>
        </p:sp>
      </p:grpSp>
      <p:sp>
        <p:nvSpPr>
          <p:cNvPr id="26" name="Cloud 25">
            <a:extLst>
              <a:ext uri="{FF2B5EF4-FFF2-40B4-BE49-F238E27FC236}">
                <a16:creationId xmlns:a16="http://schemas.microsoft.com/office/drawing/2014/main" xmlns="" id="{C27F4A6A-3664-43D9-BEB3-E24D55A25B08}"/>
              </a:ext>
            </a:extLst>
          </p:cNvPr>
          <p:cNvSpPr/>
          <p:nvPr/>
        </p:nvSpPr>
        <p:spPr>
          <a:xfrm rot="20263963" flipH="1">
            <a:off x="-1195375" y="5173070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xmlns="" id="{CEB5D32E-C0FA-47BE-8C5C-E2A3BCE25FBB}"/>
              </a:ext>
            </a:extLst>
          </p:cNvPr>
          <p:cNvSpPr/>
          <p:nvPr/>
        </p:nvSpPr>
        <p:spPr>
          <a:xfrm rot="1336037">
            <a:off x="10921111" y="5173070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xmlns="" id="{E6578CF7-7920-4A33-A938-954F433A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370" y="2875002"/>
            <a:ext cx="79252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alt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54136454-A69C-43E0-BD8C-B2547B0CBF19}"/>
              </a:ext>
            </a:extLst>
          </p:cNvPr>
          <p:cNvSpPr/>
          <p:nvPr/>
        </p:nvSpPr>
        <p:spPr>
          <a:xfrm rot="10800000">
            <a:off x="-9104060" y="-198319"/>
            <a:ext cx="8961399" cy="7411148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B5EA7F06-8F5A-42CA-AE35-FD4BDE7B3786}"/>
              </a:ext>
            </a:extLst>
          </p:cNvPr>
          <p:cNvSpPr/>
          <p:nvPr/>
        </p:nvSpPr>
        <p:spPr>
          <a:xfrm rot="10800000">
            <a:off x="-8686800" y="189691"/>
            <a:ext cx="8063174" cy="6668309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72E781-CDD9-49B0-8432-BD67EA481B74}"/>
              </a:ext>
            </a:extLst>
          </p:cNvPr>
          <p:cNvGrpSpPr/>
          <p:nvPr/>
        </p:nvGrpSpPr>
        <p:grpSpPr>
          <a:xfrm>
            <a:off x="1442247" y="-248594"/>
            <a:ext cx="9286875" cy="1886008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xmlns="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xmlns="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xmlns="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8EC0FF-C095-433C-9581-7CB22BF675DF}"/>
              </a:ext>
            </a:extLst>
          </p:cNvPr>
          <p:cNvSpPr txBox="1"/>
          <p:nvPr/>
        </p:nvSpPr>
        <p:spPr>
          <a:xfrm>
            <a:off x="1562986" y="447675"/>
            <a:ext cx="932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 1</a:t>
            </a:r>
          </a:p>
          <a:p>
            <a:pPr algn="just" latinLnBrk="0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Tính độ dài đường gấp khúc ABCD.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9782CEB-5612-4A0F-8A2D-C55853EA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43" y="1668981"/>
            <a:ext cx="5353398" cy="21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4EE88-F8A8-456F-BE44-E241C91AEA33}"/>
              </a:ext>
            </a:extLst>
          </p:cNvPr>
          <p:cNvSpPr txBox="1"/>
          <p:nvPr/>
        </p:nvSpPr>
        <p:spPr>
          <a:xfrm>
            <a:off x="1212112" y="4061637"/>
            <a:ext cx="1048370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đường gấp khúc ABCD bằng tổng độ dài đoạn thẳng AB, BC, CD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46A543-B474-492F-8B06-6F5FEA78DBDF}"/>
              </a:ext>
            </a:extLst>
          </p:cNvPr>
          <p:cNvSpPr txBox="1"/>
          <p:nvPr/>
        </p:nvSpPr>
        <p:spPr>
          <a:xfrm>
            <a:off x="1180214" y="4710223"/>
            <a:ext cx="1048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đường gấp khúc ABCD là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320EDD-8CBA-453C-AD6A-68DC8949D224}"/>
              </a:ext>
            </a:extLst>
          </p:cNvPr>
          <p:cNvSpPr txBox="1"/>
          <p:nvPr/>
        </p:nvSpPr>
        <p:spPr>
          <a:xfrm>
            <a:off x="1169581" y="5326912"/>
            <a:ext cx="1048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= 84 (mm)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D12084C-EBC9-4D9F-8F40-F81E2CDA2324}"/>
              </a:ext>
            </a:extLst>
          </p:cNvPr>
          <p:cNvSpPr txBox="1"/>
          <p:nvPr/>
        </p:nvSpPr>
        <p:spPr>
          <a:xfrm>
            <a:off x="1860698" y="5911702"/>
            <a:ext cx="1048370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84 mm.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72E781-CDD9-49B0-8432-BD67EA481B74}"/>
              </a:ext>
            </a:extLst>
          </p:cNvPr>
          <p:cNvGrpSpPr/>
          <p:nvPr/>
        </p:nvGrpSpPr>
        <p:grpSpPr>
          <a:xfrm>
            <a:off x="1442247" y="-248594"/>
            <a:ext cx="9286875" cy="1577664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xmlns="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xmlns="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xmlns="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8EC0FF-C095-433C-9581-7CB22BF675DF}"/>
              </a:ext>
            </a:extLst>
          </p:cNvPr>
          <p:cNvSpPr txBox="1"/>
          <p:nvPr/>
        </p:nvSpPr>
        <p:spPr>
          <a:xfrm>
            <a:off x="1562986" y="447675"/>
            <a:ext cx="932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Quả bưởi cân nặng bao nhiêu gam?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DD13716-B4CD-461B-91F6-F325F78C5BE8}"/>
              </a:ext>
            </a:extLst>
          </p:cNvPr>
          <p:cNvGrpSpPr/>
          <p:nvPr/>
        </p:nvGrpSpPr>
        <p:grpSpPr>
          <a:xfrm>
            <a:off x="3253562" y="1392866"/>
            <a:ext cx="6858000" cy="2977116"/>
            <a:chOff x="4136065" y="2360428"/>
            <a:chExt cx="6411433" cy="2647507"/>
          </a:xfrm>
        </p:grpSpPr>
        <p:pic>
          <p:nvPicPr>
            <p:cNvPr id="6" name="Picture 5" descr="A picture containing indoor&#10;&#10;Description automatically generated">
              <a:extLst>
                <a:ext uri="{FF2B5EF4-FFF2-40B4-BE49-F238E27FC236}">
                  <a16:creationId xmlns:a16="http://schemas.microsoft.com/office/drawing/2014/main" xmlns="" id="{31BEF517-127F-4DC8-B8C4-BB65029F9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637" y="2624137"/>
              <a:ext cx="5204861" cy="23837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AC5E197-6FDE-4BCA-9CF5-9D79E5A10D0C}"/>
                </a:ext>
              </a:extLst>
            </p:cNvPr>
            <p:cNvSpPr txBox="1"/>
            <p:nvPr/>
          </p:nvSpPr>
          <p:spPr>
            <a:xfrm>
              <a:off x="4136065" y="2360428"/>
              <a:ext cx="18394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500 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8E09EFB-BCB0-4810-AD0A-5F2F502C1D35}"/>
                </a:ext>
              </a:extLst>
            </p:cNvPr>
            <p:cNvSpPr txBox="1"/>
            <p:nvPr/>
          </p:nvSpPr>
          <p:spPr>
            <a:xfrm>
              <a:off x="5688419" y="2509284"/>
              <a:ext cx="18394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500 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0E8E740-630D-471B-A5FB-70B360D4E852}"/>
                </a:ext>
              </a:extLst>
            </p:cNvPr>
            <p:cNvSpPr txBox="1"/>
            <p:nvPr/>
          </p:nvSpPr>
          <p:spPr>
            <a:xfrm>
              <a:off x="8708065" y="2456121"/>
              <a:ext cx="183943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 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2C766CD-B4D8-4715-B910-B0CD576D6949}"/>
              </a:ext>
            </a:extLst>
          </p:cNvPr>
          <p:cNvGrpSpPr/>
          <p:nvPr/>
        </p:nvGrpSpPr>
        <p:grpSpPr>
          <a:xfrm>
            <a:off x="733646" y="4724557"/>
            <a:ext cx="10940903" cy="1079713"/>
            <a:chOff x="143086" y="260772"/>
            <a:chExt cx="11687829" cy="1079713"/>
          </a:xfrm>
        </p:grpSpPr>
        <p:sp>
          <p:nvSpPr>
            <p:cNvPr id="31" name="Round Single Corner Rectangle 15">
              <a:extLst>
                <a:ext uri="{FF2B5EF4-FFF2-40B4-BE49-F238E27FC236}">
                  <a16:creationId xmlns:a16="http://schemas.microsoft.com/office/drawing/2014/main" xmlns="" id="{F8441D59-119E-4FB6-B6D8-DD15C959BFA2}"/>
                </a:ext>
              </a:extLst>
            </p:cNvPr>
            <p:cNvSpPr/>
            <p:nvPr/>
          </p:nvSpPr>
          <p:spPr>
            <a:xfrm>
              <a:off x="143086" y="260773"/>
              <a:ext cx="11687829" cy="1079712"/>
            </a:xfrm>
            <a:prstGeom prst="round1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xmlns="" id="{BE79F640-22F1-4A1D-AA27-CFEBC501BF6C}"/>
                </a:ext>
              </a:extLst>
            </p:cNvPr>
            <p:cNvSpPr txBox="1"/>
            <p:nvPr/>
          </p:nvSpPr>
          <p:spPr>
            <a:xfrm>
              <a:off x="143086" y="260772"/>
              <a:ext cx="114796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sz="2700" b="1" dirty="0">
                  <a:latin typeface="Calibri" panose="020F0502020204030204" pitchFamily="34" charset="0"/>
                  <a:cs typeface="Calibri" panose="020F0502020204030204" pitchFamily="34" charset="0"/>
                </a:rPr>
                <a:t>Đ</a:t>
              </a:r>
              <a:r>
                <a:rPr lang="vi-VN" sz="2700" b="1" dirty="0">
                  <a:latin typeface="Calibri" panose="020F0502020204030204" pitchFamily="34" charset="0"/>
                  <a:cs typeface="Calibri" panose="020F0502020204030204" pitchFamily="34" charset="0"/>
                </a:rPr>
                <a:t>ĩa cân bên phải gồm quả bưởi và quả cân 100 g nặng bằng đĩa cân bên trái gồm hai quả cân 500 g. </a:t>
              </a:r>
              <a:endParaRPr lang="en-US" sz="2700" b="1" kern="0" dirty="0">
                <a:solidFill>
                  <a:srgbClr val="F4A26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BDA024-C39E-4389-A81B-142327DEDEA0}"/>
              </a:ext>
            </a:extLst>
          </p:cNvPr>
          <p:cNvSpPr txBox="1"/>
          <p:nvPr/>
        </p:nvSpPr>
        <p:spPr>
          <a:xfrm>
            <a:off x="2668773" y="4401878"/>
            <a:ext cx="7485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quả bưởi cân nặng là: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13D760A-84A4-4F60-8D75-B23A3CE1CE3F}"/>
              </a:ext>
            </a:extLst>
          </p:cNvPr>
          <p:cNvSpPr txBox="1"/>
          <p:nvPr/>
        </p:nvSpPr>
        <p:spPr>
          <a:xfrm>
            <a:off x="3062177" y="5188688"/>
            <a:ext cx="7485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g + 500 g - 100 g = 900 g.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2BAD74-70C2-486F-8342-BA03BD3554B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26" name="Picture 2" descr="Download Cartoon Wood Transprent Png Free - Gambar Kartun Papan Kayu ,  Transparent Cartoon, Free Cliparts &amp;amp; Silhouettes - NetClipart">
            <a:extLst>
              <a:ext uri="{FF2B5EF4-FFF2-40B4-BE49-F238E27FC236}">
                <a16:creationId xmlns:a16="http://schemas.microsoft.com/office/drawing/2014/main" xmlns="" id="{CE6E700E-CA7E-484E-A053-8FC974CE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59" y="-192541"/>
            <a:ext cx="7770813" cy="44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66150795-EEBE-4C10-991B-BA907ECBA790}"/>
              </a:ext>
            </a:extLst>
          </p:cNvPr>
          <p:cNvSpPr/>
          <p:nvPr/>
        </p:nvSpPr>
        <p:spPr>
          <a:xfrm>
            <a:off x="-12700" y="3505200"/>
            <a:ext cx="12192000" cy="3357942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425700 w 12192000"/>
              <a:gd name="connsiteY2" fmla="*/ 723900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282700 w 12192000"/>
              <a:gd name="connsiteY1" fmla="*/ 2130569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7627" y="1225110"/>
            <a:ext cx="5101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0160">
                  <a:solidFill>
                    <a:srgbClr val="FC6E51"/>
                  </a:solidFill>
                  <a:prstDash val="solid"/>
                </a:ln>
                <a:solidFill>
                  <a:srgbClr val="FC6E51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989C5D8-3D0C-43EC-8A03-7D9214A3A74B}"/>
              </a:ext>
            </a:extLst>
          </p:cNvPr>
          <p:cNvSpPr/>
          <p:nvPr/>
        </p:nvSpPr>
        <p:spPr>
          <a:xfrm>
            <a:off x="990600" y="6238167"/>
            <a:ext cx="11188700" cy="619833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82BCB2B-28C7-4062-B909-C03BE61FFDC7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6" name="Picture 2" descr="Download Cartoon Wood Transprent Png Free - Gambar Kartun Papan Kayu ,  Transparent Cartoon, Free Cliparts &amp;amp; Silhouettes - NetClipart">
            <a:extLst>
              <a:ext uri="{FF2B5EF4-FFF2-40B4-BE49-F238E27FC236}">
                <a16:creationId xmlns:a16="http://schemas.microsoft.com/office/drawing/2014/main" xmlns="" id="{F152854E-7B02-4C07-882B-3BC34FD0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21" y="-192542"/>
            <a:ext cx="10396298" cy="46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163EB9BB-189C-4713-A1C7-864BAE904F5D}"/>
              </a:ext>
            </a:extLst>
          </p:cNvPr>
          <p:cNvSpPr/>
          <p:nvPr/>
        </p:nvSpPr>
        <p:spPr>
          <a:xfrm>
            <a:off x="-12700" y="3626032"/>
            <a:ext cx="12192000" cy="3237110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425700 w 12192000"/>
              <a:gd name="connsiteY2" fmla="*/ 723900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282700 w 12192000"/>
              <a:gd name="connsiteY1" fmla="*/ 2130569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02" y="437736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636103" y="4004271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73" y="474078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32479" y="538811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98" y="4446495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346100" y="5344290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50" y="4609478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80033" y="534412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823107" y="598637"/>
            <a:ext cx="7655027" cy="1011184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a)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Quyển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sách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Toán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3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tập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một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dày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khoảng</a:t>
            </a:r>
            <a:endParaRPr lang="en-US" sz="3200" b="1" dirty="0">
              <a:solidFill>
                <a:srgbClr val="FC6E5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20085" y="1686870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mm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78983" y="1683684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5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31355" y="1683375"/>
            <a:ext cx="570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8416192D-C10E-47D3-B668-6F3FD6CA4EF1}"/>
              </a:ext>
            </a:extLst>
          </p:cNvPr>
          <p:cNvSpPr/>
          <p:nvPr/>
        </p:nvSpPr>
        <p:spPr>
          <a:xfrm>
            <a:off x="990600" y="6117217"/>
            <a:ext cx="11188700" cy="740784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90359"/>
            <a:ext cx="7678834" cy="583682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CED236D-1747-4596-9545-087F1A582333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6" name="Picture 2" descr="Download Cartoon Wood Transprent Png Free - Gambar Kartun Papan Kayu ,  Transparent Cartoon, Free Cliparts &amp;amp; Silhouettes - NetClipart">
            <a:extLst>
              <a:ext uri="{FF2B5EF4-FFF2-40B4-BE49-F238E27FC236}">
                <a16:creationId xmlns:a16="http://schemas.microsoft.com/office/drawing/2014/main" xmlns="" id="{27D88774-AC1C-4253-BB0C-E1744D41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52" y="-228600"/>
            <a:ext cx="9078668" cy="44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E1F83E76-894F-4E5B-B61A-17F7CAEA42BF}"/>
              </a:ext>
            </a:extLst>
          </p:cNvPr>
          <p:cNvSpPr/>
          <p:nvPr/>
        </p:nvSpPr>
        <p:spPr>
          <a:xfrm>
            <a:off x="-12700" y="3505200"/>
            <a:ext cx="12192000" cy="3357942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425700 w 12192000"/>
              <a:gd name="connsiteY2" fmla="*/ 723900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282700 w 12192000"/>
              <a:gd name="connsiteY1" fmla="*/ 2130569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2797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2797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2797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421554" y="601903"/>
            <a:ext cx="6188149" cy="886623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b)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Cái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bút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mực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cân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nặng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3200" b="1" dirty="0" err="1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khoảng</a:t>
            </a:r>
            <a:r>
              <a:rPr lang="en-US" sz="3200" b="1" dirty="0">
                <a:solidFill>
                  <a:srgbClr val="FC6E51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201CEDE-AB78-43D7-B441-A3E8F5E645EC}"/>
              </a:ext>
            </a:extLst>
          </p:cNvPr>
          <p:cNvSpPr/>
          <p:nvPr/>
        </p:nvSpPr>
        <p:spPr>
          <a:xfrm>
            <a:off x="990600" y="6117805"/>
            <a:ext cx="11188700" cy="740195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90359"/>
            <a:ext cx="7678834" cy="583682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591461" y="1594638"/>
            <a:ext cx="220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5719" y="1613190"/>
            <a:ext cx="2124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kg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40531" y="1645509"/>
            <a:ext cx="205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g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60521 0.371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2201 0.328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4675 0.302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"/>
                            </p:stCondLst>
                            <p:childTnLst>
                              <p:par>
                                <p:cTn id="1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22755ED-B7BD-40CF-A5A8-DF071726770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79300" cy="6858000"/>
          </a:xfrm>
          <a:prstGeom prst="rect">
            <a:avLst/>
          </a:prstGeom>
          <a:blipFill dpi="0" rotWithShape="0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2" name="Picture 2" descr="Download Cartoon Wood Transprent Png Free - Gambar Kartun Papan Kayu ,  Transparent Cartoon, Free Cliparts &amp;amp; Silhouettes - NetClipart">
            <a:extLst>
              <a:ext uri="{FF2B5EF4-FFF2-40B4-BE49-F238E27FC236}">
                <a16:creationId xmlns:a16="http://schemas.microsoft.com/office/drawing/2014/main" xmlns="" id="{3BB14F24-FD90-4F8C-8369-5E4CDEF2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37" y="-375894"/>
            <a:ext cx="10464550" cy="51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9611FDF-0A2C-4F3E-8A64-6A4B683BF30C}"/>
              </a:ext>
            </a:extLst>
          </p:cNvPr>
          <p:cNvSpPr/>
          <p:nvPr/>
        </p:nvSpPr>
        <p:spPr>
          <a:xfrm>
            <a:off x="-12700" y="3505200"/>
            <a:ext cx="12192000" cy="3357942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425700 w 12192000"/>
              <a:gd name="connsiteY2" fmla="*/ 723900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600200 w 12192000"/>
              <a:gd name="connsiteY1" fmla="*/ 2082800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  <a:gd name="connsiteX0" fmla="*/ 0 w 12192000"/>
              <a:gd name="connsiteY0" fmla="*/ 4210147 h 4210147"/>
              <a:gd name="connsiteX1" fmla="*/ 1282700 w 12192000"/>
              <a:gd name="connsiteY1" fmla="*/ 2130569 h 4210147"/>
              <a:gd name="connsiteX2" fmla="*/ 2197100 w 12192000"/>
              <a:gd name="connsiteY2" fmla="*/ 851284 h 4210147"/>
              <a:gd name="connsiteX3" fmla="*/ 4191000 w 12192000"/>
              <a:gd name="connsiteY3" fmla="*/ 165100 h 4210147"/>
              <a:gd name="connsiteX4" fmla="*/ 7035800 w 12192000"/>
              <a:gd name="connsiteY4" fmla="*/ 0 h 4210147"/>
              <a:gd name="connsiteX5" fmla="*/ 10947400 w 12192000"/>
              <a:gd name="connsiteY5" fmla="*/ 25400 h 4210147"/>
              <a:gd name="connsiteX6" fmla="*/ 11709400 w 12192000"/>
              <a:gd name="connsiteY6" fmla="*/ 571500 h 4210147"/>
              <a:gd name="connsiteX7" fmla="*/ 12192000 w 12192000"/>
              <a:gd name="connsiteY7" fmla="*/ 1244600 h 4210147"/>
              <a:gd name="connsiteX8" fmla="*/ 12192000 w 12192000"/>
              <a:gd name="connsiteY8" fmla="*/ 4203700 h 4210147"/>
              <a:gd name="connsiteX9" fmla="*/ 0 w 12192000"/>
              <a:gd name="connsiteY9" fmla="*/ 4210147 h 42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210147">
                <a:moveTo>
                  <a:pt x="0" y="4210147"/>
                </a:moveTo>
                <a:lnTo>
                  <a:pt x="1282700" y="2130569"/>
                </a:lnTo>
                <a:lnTo>
                  <a:pt x="2197100" y="851284"/>
                </a:lnTo>
                <a:lnTo>
                  <a:pt x="4191000" y="165100"/>
                </a:lnTo>
                <a:lnTo>
                  <a:pt x="7035800" y="0"/>
                </a:lnTo>
                <a:lnTo>
                  <a:pt x="10947400" y="25400"/>
                </a:lnTo>
                <a:lnTo>
                  <a:pt x="11709400" y="571500"/>
                </a:lnTo>
                <a:lnTo>
                  <a:pt x="12192000" y="1244600"/>
                </a:lnTo>
                <a:lnTo>
                  <a:pt x="12192000" y="4203700"/>
                </a:lnTo>
                <a:lnTo>
                  <a:pt x="0" y="4210147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85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32" y="211801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232720" y="1902313"/>
            <a:ext cx="3172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ml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4328344" y="414942"/>
            <a:ext cx="6269458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Lượng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thuốc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lọ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thuốc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nhỏ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mắt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khoảng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2" pitchFamily="18" charset="2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CAFFAEC-069B-4BB3-8FFD-D554C4379847}"/>
              </a:ext>
            </a:extLst>
          </p:cNvPr>
          <p:cNvSpPr/>
          <p:nvPr/>
        </p:nvSpPr>
        <p:spPr>
          <a:xfrm>
            <a:off x="990600" y="6117217"/>
            <a:ext cx="11188700" cy="740784"/>
          </a:xfrm>
          <a:custGeom>
            <a:avLst/>
            <a:gdLst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896600 w 11099800"/>
              <a:gd name="connsiteY6" fmla="*/ 4826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769600 w 11099800"/>
              <a:gd name="connsiteY6" fmla="*/ 4953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  <a:gd name="connsiteX0" fmla="*/ 0 w 11099800"/>
              <a:gd name="connsiteY0" fmla="*/ 4178300 h 4203700"/>
              <a:gd name="connsiteX1" fmla="*/ 508000 w 11099800"/>
              <a:gd name="connsiteY1" fmla="*/ 2082800 h 4203700"/>
              <a:gd name="connsiteX2" fmla="*/ 1333500 w 11099800"/>
              <a:gd name="connsiteY2" fmla="*/ 723900 h 4203700"/>
              <a:gd name="connsiteX3" fmla="*/ 3098800 w 11099800"/>
              <a:gd name="connsiteY3" fmla="*/ 165100 h 4203700"/>
              <a:gd name="connsiteX4" fmla="*/ 5943600 w 11099800"/>
              <a:gd name="connsiteY4" fmla="*/ 0 h 4203700"/>
              <a:gd name="connsiteX5" fmla="*/ 9855200 w 11099800"/>
              <a:gd name="connsiteY5" fmla="*/ 25400 h 4203700"/>
              <a:gd name="connsiteX6" fmla="*/ 10617200 w 11099800"/>
              <a:gd name="connsiteY6" fmla="*/ 571500 h 4203700"/>
              <a:gd name="connsiteX7" fmla="*/ 11099800 w 11099800"/>
              <a:gd name="connsiteY7" fmla="*/ 1244600 h 4203700"/>
              <a:gd name="connsiteX8" fmla="*/ 11099800 w 11099800"/>
              <a:gd name="connsiteY8" fmla="*/ 4203700 h 4203700"/>
              <a:gd name="connsiteX9" fmla="*/ 0 w 11099800"/>
              <a:gd name="connsiteY9" fmla="*/ 417830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99800" h="4203700">
                <a:moveTo>
                  <a:pt x="0" y="4178300"/>
                </a:moveTo>
                <a:lnTo>
                  <a:pt x="508000" y="2082800"/>
                </a:lnTo>
                <a:lnTo>
                  <a:pt x="1333500" y="723900"/>
                </a:lnTo>
                <a:lnTo>
                  <a:pt x="3098800" y="165100"/>
                </a:lnTo>
                <a:lnTo>
                  <a:pt x="5943600" y="0"/>
                </a:lnTo>
                <a:lnTo>
                  <a:pt x="9855200" y="25400"/>
                </a:lnTo>
                <a:lnTo>
                  <a:pt x="10617200" y="571500"/>
                </a:lnTo>
                <a:lnTo>
                  <a:pt x="11099800" y="1244600"/>
                </a:lnTo>
                <a:lnTo>
                  <a:pt x="11099800" y="4203700"/>
                </a:lnTo>
                <a:lnTo>
                  <a:pt x="0" y="417830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284453"/>
            <a:ext cx="7678834" cy="589588"/>
          </a:xfrm>
          <a:prstGeom prst="rect">
            <a:avLst/>
          </a:prstGeom>
          <a:solidFill>
            <a:srgbClr val="D48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552402" y="1889929"/>
            <a:ext cx="3172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832820" y="1876142"/>
            <a:ext cx="317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76E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150 ml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76E0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6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555 0.3051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09 0.3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"/>
                            </p:stCondLst>
                            <p:childTnLst>
                              <p:par>
                                <p:cTn id="1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4466 0.3206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5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21589DF-F509-4D9B-8AD8-DFF3B22E7E91}"/>
              </a:ext>
            </a:extLst>
          </p:cNvPr>
          <p:cNvSpPr/>
          <p:nvPr/>
        </p:nvSpPr>
        <p:spPr>
          <a:xfrm>
            <a:off x="-1066800" y="5504454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7446A0D-230D-461C-89E8-8A85DA928F16}"/>
              </a:ext>
            </a:extLst>
          </p:cNvPr>
          <p:cNvSpPr/>
          <p:nvPr/>
        </p:nvSpPr>
        <p:spPr>
          <a:xfrm>
            <a:off x="10858500" y="-626658"/>
            <a:ext cx="2667000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9416C9-7EE2-431A-8A2A-34A9CFC09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rot="20497982">
            <a:off x="11263396" y="73583"/>
            <a:ext cx="905228" cy="1404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D13E64-5661-46F6-B1A3-B0F377A5C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9" b="97188" l="9753" r="89973">
                        <a14:foregroundMark x1="69918" y1="21837" x2="69918" y2="21837"/>
                        <a14:foregroundMark x1="82418" y1="22868" x2="82418" y2="22868"/>
                        <a14:foregroundMark x1="80357" y1="22962" x2="80357" y2="22962"/>
                        <a14:foregroundMark x1="66896" y1="40394" x2="66896" y2="40394"/>
                        <a14:foregroundMark x1="50275" y1="73290" x2="50275" y2="73290"/>
                        <a14:foregroundMark x1="21978" y1="91565" x2="21978" y2="91565"/>
                        <a14:foregroundMark x1="18819" y1="90909" x2="18819" y2="90909"/>
                        <a14:foregroundMark x1="16758" y1="90159" x2="16758" y2="90159"/>
                        <a14:foregroundMark x1="21154" y1="97282" x2="21154" y2="97282"/>
                        <a14:foregroundMark x1="48077" y1="73477" x2="48077" y2="73477"/>
                        <a14:foregroundMark x1="52473" y1="71603" x2="52473" y2="71603"/>
                        <a14:foregroundMark x1="52473" y1="71040" x2="45742" y2="74602"/>
                        <a14:foregroundMark x1="29396" y1="78913" x2="24725" y2="86223"/>
                        <a14:foregroundMark x1="71016" y1="23524" x2="71016" y2="23524"/>
                        <a14:foregroundMark x1="82005" y1="22024" x2="82005" y2="22024"/>
                        <a14:foregroundMark x1="80769" y1="19681" x2="76236" y2="27179"/>
                        <a14:foregroundMark x1="73489" y1="20244" x2="74588" y2="20244"/>
                        <a14:foregroundMark x1="72802" y1="20150" x2="69505" y2="24649"/>
                        <a14:foregroundMark x1="65797" y1="19025" x2="71841" y2="26523"/>
                        <a14:foregroundMark x1="71841" y1="26523" x2="71841" y2="26523"/>
                        <a14:foregroundMark x1="63324" y1="38238" x2="67857" y2="39456"/>
                        <a14:foregroundMark x1="68132" y1="2249" x2="68132" y2="2249"/>
                        <a14:foregroundMark x1="70879" y1="3187" x2="70879" y2="3187"/>
                        <a14:foregroundMark x1="68956" y1="2249" x2="75000" y2="2812"/>
                        <a14:foregroundMark x1="37775" y1="69260" x2="35302" y2="77976"/>
                        <a14:backgroundMark x1="53434" y1="30459" x2="53434" y2="30459"/>
                        <a14:backgroundMark x1="53846" y1="30928" x2="53846" y2="30928"/>
                        <a14:backgroundMark x1="54258" y1="31490" x2="54258" y2="31490"/>
                        <a14:backgroundMark x1="54670" y1="67573" x2="58379" y2="68697"/>
                        <a14:backgroundMark x1="53984" y1="30740" x2="54670" y2="31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6"/>
          <a:stretch/>
        </p:blipFill>
        <p:spPr>
          <a:xfrm>
            <a:off x="236399" y="5745555"/>
            <a:ext cx="708725" cy="1099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72E781-CDD9-49B0-8432-BD67EA481B74}"/>
              </a:ext>
            </a:extLst>
          </p:cNvPr>
          <p:cNvGrpSpPr/>
          <p:nvPr/>
        </p:nvGrpSpPr>
        <p:grpSpPr>
          <a:xfrm>
            <a:off x="4284922" y="-248594"/>
            <a:ext cx="3168502" cy="1577664"/>
            <a:chOff x="2846" y="-246"/>
            <a:chExt cx="14625" cy="36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BE6D948-E9CC-479B-917D-741B72A22971}"/>
                </a:ext>
              </a:extLst>
            </p:cNvPr>
            <p:cNvGrpSpPr/>
            <p:nvPr/>
          </p:nvGrpSpPr>
          <p:grpSpPr>
            <a:xfrm flipV="1">
              <a:off x="2846" y="-246"/>
              <a:ext cx="14625" cy="3643"/>
              <a:chOff x="749" y="5749"/>
              <a:chExt cx="14625" cy="2557"/>
            </a:xfrm>
          </p:grpSpPr>
          <p:pic>
            <p:nvPicPr>
              <p:cNvPr id="22" name="图片 8">
                <a:extLst>
                  <a:ext uri="{FF2B5EF4-FFF2-40B4-BE49-F238E27FC236}">
                    <a16:creationId xmlns:a16="http://schemas.microsoft.com/office/drawing/2014/main" xmlns="" id="{154DA641-FF41-48A0-8634-85EF534C28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68"/>
              <a:stretch>
                <a:fillRect/>
              </a:stretch>
            </p:blipFill>
            <p:spPr>
              <a:xfrm flipV="1">
                <a:off x="749" y="5749"/>
                <a:ext cx="7841" cy="2557"/>
              </a:xfrm>
              <a:prstGeom prst="rect">
                <a:avLst/>
              </a:prstGeom>
            </p:spPr>
          </p:pic>
          <p:pic>
            <p:nvPicPr>
              <p:cNvPr id="23" name="图片 8">
                <a:extLst>
                  <a:ext uri="{FF2B5EF4-FFF2-40B4-BE49-F238E27FC236}">
                    <a16:creationId xmlns:a16="http://schemas.microsoft.com/office/drawing/2014/main" xmlns="" id="{78EA114C-FAE3-4B5C-836F-CBB0EC4A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911"/>
              <a:stretch>
                <a:fillRect/>
              </a:stretch>
            </p:blipFill>
            <p:spPr>
              <a:xfrm flipH="1" flipV="1">
                <a:off x="8516" y="5749"/>
                <a:ext cx="6858" cy="2557"/>
              </a:xfrm>
              <a:prstGeom prst="rect">
                <a:avLst/>
              </a:prstGeom>
            </p:spPr>
          </p:pic>
        </p:grpSp>
        <p:sp>
          <p:nvSpPr>
            <p:cNvPr id="21" name="Rounded Rectangle 40">
              <a:extLst>
                <a:ext uri="{FF2B5EF4-FFF2-40B4-BE49-F238E27FC236}">
                  <a16:creationId xmlns:a16="http://schemas.microsoft.com/office/drawing/2014/main" xmlns="" id="{E5A57CC9-E2CC-4443-852D-79B8CEC859FF}"/>
                </a:ext>
              </a:extLst>
            </p:cNvPr>
            <p:cNvSpPr/>
            <p:nvPr/>
          </p:nvSpPr>
          <p:spPr>
            <a:xfrm>
              <a:off x="3019" y="1006"/>
              <a:ext cx="14301" cy="2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8EC0FF-C095-433C-9581-7CB22BF675DF}"/>
              </a:ext>
            </a:extLst>
          </p:cNvPr>
          <p:cNvSpPr txBox="1"/>
          <p:nvPr/>
        </p:nvSpPr>
        <p:spPr>
          <a:xfrm>
            <a:off x="1148316" y="405145"/>
            <a:ext cx="932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5E2E8F-DE9F-482E-81B4-4967DA0EC91D}"/>
              </a:ext>
            </a:extLst>
          </p:cNvPr>
          <p:cNvSpPr txBox="1"/>
          <p:nvPr/>
        </p:nvSpPr>
        <p:spPr>
          <a:xfrm>
            <a:off x="786810" y="2211572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480 mm + 120 mm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545 mm – 45 mm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840 mm :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E1D39B-B696-4D54-97F6-01249BF553EC}"/>
              </a:ext>
            </a:extLst>
          </p:cNvPr>
          <p:cNvSpPr txBox="1"/>
          <p:nvPr/>
        </p:nvSpPr>
        <p:spPr>
          <a:xfrm>
            <a:off x="5092996" y="2158409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465 g + 340 g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200 g x 5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900 g :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64D379-2F6D-4AD8-9BBE-EBDDF3FAF77A}"/>
              </a:ext>
            </a:extLst>
          </p:cNvPr>
          <p:cNvSpPr txBox="1"/>
          <p:nvPr/>
        </p:nvSpPr>
        <p:spPr>
          <a:xfrm>
            <a:off x="8548577" y="2147776"/>
            <a:ext cx="478465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500 ml + 156 ml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1 000 ml – 500 ml </a:t>
            </a:r>
          </a:p>
          <a:p>
            <a:pPr algn="l"/>
            <a:r>
              <a:rPr lang="pt-BR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250 ml x 3</a:t>
            </a:r>
          </a:p>
        </p:txBody>
      </p:sp>
    </p:spTree>
    <p:extLst>
      <p:ext uri="{BB962C8B-B14F-4D97-AF65-F5344CB8AC3E}">
        <p14:creationId xmlns:p14="http://schemas.microsoft.com/office/powerpoint/2010/main" val="423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457</Words>
  <Application>Microsoft Office PowerPoint</Application>
  <PresentationFormat>Widescreen</PresentationFormat>
  <Paragraphs>66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#9Slide02 Noi dung dai</vt:lpstr>
      <vt:lpstr>#9Slide02 Tieu de dai</vt:lpstr>
      <vt:lpstr>HP001 4 hàng</vt:lpstr>
      <vt:lpstr>微软雅黑</vt:lpstr>
      <vt:lpstr>Roboto</vt:lpstr>
      <vt:lpstr>Source Sans Pro Black</vt:lpstr>
      <vt:lpstr>Arial</vt:lpstr>
      <vt:lpstr>Calibri</vt:lpstr>
      <vt:lpstr>Segoe UI Black</vt:lpstr>
      <vt:lpstr>Times New Roman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2022-09-25T06:55:55Z</dcterms:created>
  <dcterms:modified xsi:type="dcterms:W3CDTF">2025-01-12T18:29:25Z</dcterms:modified>
</cp:coreProperties>
</file>