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7" r:id="rId2"/>
    <p:sldId id="331" r:id="rId3"/>
    <p:sldId id="308" r:id="rId4"/>
    <p:sldId id="309" r:id="rId5"/>
    <p:sldId id="310" r:id="rId6"/>
    <p:sldId id="328" r:id="rId7"/>
    <p:sldId id="312" r:id="rId8"/>
    <p:sldId id="332" r:id="rId9"/>
    <p:sldId id="326" r:id="rId10"/>
    <p:sldId id="330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804B"/>
    <a:srgbClr val="FFEAB5"/>
    <a:srgbClr val="376092"/>
    <a:srgbClr val="FFFFFF"/>
    <a:srgbClr val="F8B1A9"/>
    <a:srgbClr val="FECE4E"/>
    <a:srgbClr val="E3B77A"/>
    <a:srgbClr val="D6E391"/>
    <a:srgbClr val="4F6228"/>
    <a:srgbClr val="D7A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EBEE0-37FB-41DC-BF87-EF6EC6CA3F4F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8AD5C-BE38-4559-B5B5-BAFDFE5F1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7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6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3472" y="633928"/>
            <a:ext cx="6936378" cy="49769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31720" y="522514"/>
            <a:ext cx="6669566" cy="55353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</a:rPr>
              <a:t> 26: </a:t>
            </a:r>
            <a:r>
              <a:rPr lang="en-US" sz="4800" b="1" dirty="0" smtClean="0">
                <a:solidFill>
                  <a:srgbClr val="FF0000"/>
                </a:solidFill>
              </a:rPr>
              <a:t>LUYỆN </a:t>
            </a:r>
            <a:r>
              <a:rPr lang="en-US" sz="4800" b="1" dirty="0" smtClean="0">
                <a:solidFill>
                  <a:srgbClr val="FF0000"/>
                </a:solidFill>
              </a:rPr>
              <a:t>TẬP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762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TIỂU HỌC HÒA NGHĨA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76675" y="1703060"/>
            <a:ext cx="382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TOÁN LỚP 2 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33700" y="4895850"/>
            <a:ext cx="567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GV: </a:t>
            </a:r>
            <a:r>
              <a:rPr lang="en-US" sz="2400" b="1" i="1" dirty="0" err="1" smtClean="0"/>
              <a:t>Nguyễn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Thị</a:t>
            </a:r>
            <a:r>
              <a:rPr lang="en-US" sz="2400" b="1" i="1" dirty="0" smtClean="0"/>
              <a:t> Mai Lan  </a:t>
            </a:r>
            <a:endParaRPr lang="en-US" sz="2400" b="1" i="1" dirty="0"/>
          </a:p>
        </p:txBody>
      </p:sp>
      <p:sp>
        <p:nvSpPr>
          <p:cNvPr id="7" name="Freeform 95"/>
          <p:cNvSpPr/>
          <p:nvPr/>
        </p:nvSpPr>
        <p:spPr>
          <a:xfrm rot="-244622">
            <a:off x="10097234" y="4262449"/>
            <a:ext cx="1587845" cy="2190131"/>
          </a:xfrm>
          <a:custGeom>
            <a:avLst/>
            <a:gdLst/>
            <a:ahLst/>
            <a:cxnLst/>
            <a:rect l="l" t="t" r="r" b="b"/>
            <a:pathLst>
              <a:path w="1587845" h="2190131">
                <a:moveTo>
                  <a:pt x="0" y="0"/>
                </a:moveTo>
                <a:lnTo>
                  <a:pt x="1587845" y="0"/>
                </a:lnTo>
                <a:lnTo>
                  <a:pt x="1587845" y="2190131"/>
                </a:lnTo>
                <a:lnTo>
                  <a:pt x="0" y="21901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95"/>
          <p:cNvSpPr/>
          <p:nvPr/>
        </p:nvSpPr>
        <p:spPr>
          <a:xfrm rot="-244622">
            <a:off x="8833422" y="4447181"/>
            <a:ext cx="1834912" cy="2104561"/>
          </a:xfrm>
          <a:custGeom>
            <a:avLst/>
            <a:gdLst/>
            <a:ahLst/>
            <a:cxnLst/>
            <a:rect l="l" t="t" r="r" b="b"/>
            <a:pathLst>
              <a:path w="1587845" h="2190131">
                <a:moveTo>
                  <a:pt x="0" y="0"/>
                </a:moveTo>
                <a:lnTo>
                  <a:pt x="1587845" y="0"/>
                </a:lnTo>
                <a:lnTo>
                  <a:pt x="1587845" y="2190131"/>
                </a:lnTo>
                <a:lnTo>
                  <a:pt x="0" y="21901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114"/>
          <p:cNvSpPr/>
          <p:nvPr/>
        </p:nvSpPr>
        <p:spPr>
          <a:xfrm rot="-6902382" flipH="1">
            <a:off x="9291949" y="675240"/>
            <a:ext cx="1011795" cy="696741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0"/>
                </a:lnTo>
                <a:lnTo>
                  <a:pt x="1011795" y="696740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3"/>
            <a:stretch>
              <a:fillRect t="-62571" r="-193516" b="-197067"/>
            </a:stretch>
          </a:blipFill>
        </p:spPr>
      </p:sp>
      <p:sp>
        <p:nvSpPr>
          <p:cNvPr id="10" name="Freeform 114"/>
          <p:cNvSpPr/>
          <p:nvPr/>
        </p:nvSpPr>
        <p:spPr>
          <a:xfrm rot="-6902382" flipH="1">
            <a:off x="943377" y="670150"/>
            <a:ext cx="1011795" cy="696741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0"/>
                </a:lnTo>
                <a:lnTo>
                  <a:pt x="1011795" y="696740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3"/>
            <a:stretch>
              <a:fillRect t="-62571" r="-193516" b="-197067"/>
            </a:stretch>
          </a:blipFill>
        </p:spPr>
      </p:sp>
    </p:spTree>
    <p:extLst>
      <p:ext uri="{BB962C8B-B14F-4D97-AF65-F5344CB8AC3E}">
        <p14:creationId xmlns:p14="http://schemas.microsoft.com/office/powerpoint/2010/main" val="19728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8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1084217" y="2668596"/>
            <a:ext cx="1086198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em</a:t>
            </a:r>
            <a:r>
              <a:rPr lang="en-US" altLang="en-US" sz="4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ngoan</a:t>
            </a:r>
            <a:r>
              <a:rPr lang="en-US" altLang="en-US" sz="480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học</a:t>
            </a:r>
            <a:r>
              <a:rPr lang="en-US" altLang="en-US" sz="4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giỏi</a:t>
            </a:r>
            <a:r>
              <a:rPr lang="en-US" altLang="en-US" sz="4800" dirty="0" smtClean="0">
                <a:solidFill>
                  <a:srgbClr val="FF0000"/>
                </a:solidFill>
                <a:latin typeface="+mn-lt"/>
              </a:rPr>
              <a:t>.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527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2"/>
          <p:cNvGrpSpPr/>
          <p:nvPr/>
        </p:nvGrpSpPr>
        <p:grpSpPr>
          <a:xfrm>
            <a:off x="2225766" y="1424780"/>
            <a:ext cx="8355148" cy="1331483"/>
            <a:chOff x="0" y="0"/>
            <a:chExt cx="2317607" cy="406456"/>
          </a:xfrm>
        </p:grpSpPr>
        <p:sp>
          <p:nvSpPr>
            <p:cNvPr id="6" name="Freeform 93"/>
            <p:cNvSpPr/>
            <p:nvPr/>
          </p:nvSpPr>
          <p:spPr>
            <a:xfrm>
              <a:off x="0" y="0"/>
              <a:ext cx="2317607" cy="406456"/>
            </a:xfrm>
            <a:custGeom>
              <a:avLst/>
              <a:gdLst/>
              <a:ahLst/>
              <a:cxnLst/>
              <a:rect l="l" t="t" r="r" b="b"/>
              <a:pathLst>
                <a:path w="2317607" h="406456">
                  <a:moveTo>
                    <a:pt x="100433" y="0"/>
                  </a:moveTo>
                  <a:lnTo>
                    <a:pt x="2217174" y="0"/>
                  </a:lnTo>
                  <a:cubicBezTo>
                    <a:pt x="2272642" y="0"/>
                    <a:pt x="2317607" y="44965"/>
                    <a:pt x="2317607" y="100433"/>
                  </a:cubicBezTo>
                  <a:lnTo>
                    <a:pt x="2317607" y="306023"/>
                  </a:lnTo>
                  <a:cubicBezTo>
                    <a:pt x="2317607" y="332659"/>
                    <a:pt x="2307026" y="358205"/>
                    <a:pt x="2288191" y="377039"/>
                  </a:cubicBezTo>
                  <a:cubicBezTo>
                    <a:pt x="2269356" y="395874"/>
                    <a:pt x="2243811" y="406456"/>
                    <a:pt x="2217174" y="406456"/>
                  </a:cubicBezTo>
                  <a:lnTo>
                    <a:pt x="100433" y="406456"/>
                  </a:lnTo>
                  <a:cubicBezTo>
                    <a:pt x="73796" y="406456"/>
                    <a:pt x="48251" y="395874"/>
                    <a:pt x="29416" y="377039"/>
                  </a:cubicBezTo>
                  <a:cubicBezTo>
                    <a:pt x="10581" y="358205"/>
                    <a:pt x="0" y="332659"/>
                    <a:pt x="0" y="306023"/>
                  </a:cubicBezTo>
                  <a:lnTo>
                    <a:pt x="0" y="100433"/>
                  </a:lnTo>
                  <a:cubicBezTo>
                    <a:pt x="0" y="73796"/>
                    <a:pt x="10581" y="48251"/>
                    <a:pt x="29416" y="29416"/>
                  </a:cubicBezTo>
                  <a:cubicBezTo>
                    <a:pt x="48251" y="10581"/>
                    <a:pt x="73796" y="0"/>
                    <a:pt x="100433" y="0"/>
                  </a:cubicBezTo>
                  <a:close/>
                </a:path>
              </a:pathLst>
            </a:custGeom>
            <a:solidFill>
              <a:srgbClr val="FFCF91"/>
            </a:solidFill>
            <a:ln w="47625">
              <a:solidFill>
                <a:srgbClr val="E76262"/>
              </a:solidFill>
            </a:ln>
          </p:spPr>
        </p:sp>
        <p:sp>
          <p:nvSpPr>
            <p:cNvPr id="7" name="TextBox 9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44501" tIns="44501" rIns="44501" bIns="4450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70344" y="1649247"/>
            <a:ext cx="7929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</a:t>
            </a:r>
            <a:r>
              <a:rPr lang="en-US" sz="3200" dirty="0" err="1" smtClean="0"/>
              <a:t>Trò</a:t>
            </a:r>
            <a:r>
              <a:rPr lang="en-US" sz="3200" dirty="0" smtClean="0"/>
              <a:t> </a:t>
            </a:r>
            <a:r>
              <a:rPr lang="en-US" sz="3200" dirty="0" err="1" smtClean="0"/>
              <a:t>chơi</a:t>
            </a:r>
            <a:r>
              <a:rPr lang="en-US" sz="3200" dirty="0" smtClean="0"/>
              <a:t>: </a:t>
            </a:r>
            <a:r>
              <a:rPr lang="en-US" sz="3200" dirty="0" err="1" smtClean="0"/>
              <a:t>nhảy</a:t>
            </a:r>
            <a:r>
              <a:rPr lang="en-US" sz="3200" dirty="0" smtClean="0"/>
              <a:t> </a:t>
            </a:r>
            <a:r>
              <a:rPr lang="en-US" sz="3200" dirty="0" err="1" smtClean="0"/>
              <a:t>lò</a:t>
            </a:r>
            <a:r>
              <a:rPr lang="en-US" sz="3200" dirty="0" smtClean="0"/>
              <a:t> </a:t>
            </a:r>
            <a:r>
              <a:rPr lang="en-US" sz="3200" dirty="0" err="1" smtClean="0"/>
              <a:t>cò</a:t>
            </a:r>
            <a:r>
              <a:rPr lang="en-US" sz="3200" dirty="0" smtClean="0"/>
              <a:t> 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 smtClean="0"/>
              <a:t>giấy</a:t>
            </a:r>
            <a:endParaRPr lang="en-US" sz="3200" dirty="0"/>
          </a:p>
        </p:txBody>
      </p:sp>
      <p:pic>
        <p:nvPicPr>
          <p:cNvPr id="9" name="Picture 2" descr="Vector little school children stand holding books with backpacks cartoon characters">
            <a:extLst>
              <a:ext uri="{FF2B5EF4-FFF2-40B4-BE49-F238E27FC236}">
                <a16:creationId xmlns:a16="http://schemas.microsoft.com/office/drawing/2014/main" id="{A11A5CA9-3398-A54A-A2F7-E318D815C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775" y="2999486"/>
            <a:ext cx="3880296" cy="374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2"/>
          <p:cNvSpPr/>
          <p:nvPr/>
        </p:nvSpPr>
        <p:spPr>
          <a:xfrm>
            <a:off x="649941" y="548980"/>
            <a:ext cx="1352776" cy="1371636"/>
          </a:xfrm>
          <a:custGeom>
            <a:avLst/>
            <a:gdLst/>
            <a:ahLst/>
            <a:cxnLst/>
            <a:rect l="l" t="t" r="r" b="b"/>
            <a:pathLst>
              <a:path w="1352776" h="1371636">
                <a:moveTo>
                  <a:pt x="0" y="0"/>
                </a:moveTo>
                <a:lnTo>
                  <a:pt x="1352777" y="0"/>
                </a:lnTo>
                <a:lnTo>
                  <a:pt x="1352777" y="1371637"/>
                </a:lnTo>
                <a:lnTo>
                  <a:pt x="0" y="13716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06"/>
          <p:cNvSpPr/>
          <p:nvPr/>
        </p:nvSpPr>
        <p:spPr>
          <a:xfrm rot="9603291" flipV="1">
            <a:off x="10175161" y="332005"/>
            <a:ext cx="1125868" cy="775294"/>
          </a:xfrm>
          <a:custGeom>
            <a:avLst/>
            <a:gdLst/>
            <a:ahLst/>
            <a:cxnLst/>
            <a:rect l="l" t="t" r="r" b="b"/>
            <a:pathLst>
              <a:path w="1125868" h="775294">
                <a:moveTo>
                  <a:pt x="0" y="775294"/>
                </a:moveTo>
                <a:lnTo>
                  <a:pt x="1125867" y="775294"/>
                </a:lnTo>
                <a:lnTo>
                  <a:pt x="1125867" y="0"/>
                </a:lnTo>
                <a:lnTo>
                  <a:pt x="0" y="0"/>
                </a:lnTo>
                <a:lnTo>
                  <a:pt x="0" y="775294"/>
                </a:lnTo>
                <a:close/>
              </a:path>
            </a:pathLst>
          </a:custGeom>
          <a:blipFill>
            <a:blip r:embed="rId4"/>
            <a:stretch>
              <a:fillRect t="-62571" r="-193516" b="-197067"/>
            </a:stretch>
          </a:blipFill>
        </p:spPr>
      </p:sp>
      <p:sp>
        <p:nvSpPr>
          <p:cNvPr id="12" name="Freeform 124"/>
          <p:cNvSpPr/>
          <p:nvPr/>
        </p:nvSpPr>
        <p:spPr>
          <a:xfrm rot="210802" flipV="1">
            <a:off x="2025900" y="323721"/>
            <a:ext cx="1149928" cy="791862"/>
          </a:xfrm>
          <a:custGeom>
            <a:avLst/>
            <a:gdLst/>
            <a:ahLst/>
            <a:cxnLst/>
            <a:rect l="l" t="t" r="r" b="b"/>
            <a:pathLst>
              <a:path w="1149928" h="791862">
                <a:moveTo>
                  <a:pt x="0" y="791862"/>
                </a:moveTo>
                <a:lnTo>
                  <a:pt x="1149928" y="791862"/>
                </a:lnTo>
                <a:lnTo>
                  <a:pt x="1149928" y="0"/>
                </a:lnTo>
                <a:lnTo>
                  <a:pt x="0" y="0"/>
                </a:lnTo>
                <a:lnTo>
                  <a:pt x="0" y="791862"/>
                </a:lnTo>
                <a:close/>
              </a:path>
            </a:pathLst>
          </a:custGeom>
          <a:blipFill>
            <a:blip r:embed="rId4"/>
            <a:stretch>
              <a:fillRect l="-243756" t="-443434" r="-99762"/>
            </a:stretch>
          </a:blipFill>
        </p:spPr>
      </p:sp>
    </p:spTree>
    <p:extLst>
      <p:ext uri="{BB962C8B-B14F-4D97-AF65-F5344CB8AC3E}">
        <p14:creationId xmlns:p14="http://schemas.microsoft.com/office/powerpoint/2010/main" val="18826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4323" y="1996676"/>
            <a:ext cx="4271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a) </a:t>
            </a:r>
            <a:r>
              <a:rPr lang="en-US" sz="2800" dirty="0" err="1" smtClean="0">
                <a:solidFill>
                  <a:schemeClr val="accent2"/>
                </a:solidFill>
              </a:rPr>
              <a:t>Tìm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hai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đồ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vật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có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dạng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đường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gấp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khúc</a:t>
            </a:r>
            <a:r>
              <a:rPr lang="en-US" sz="2800" dirty="0" smtClean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b) </a:t>
            </a:r>
            <a:r>
              <a:rPr lang="en-US" sz="2800" dirty="0" err="1" smtClean="0">
                <a:solidFill>
                  <a:srgbClr val="002060"/>
                </a:solidFill>
              </a:rPr>
              <a:t>Tìm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hai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đồ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vật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có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dạng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tứ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giác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16596" y="137871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92" t="19155" r="14671" b="32781"/>
          <a:stretch/>
        </p:blipFill>
        <p:spPr bwMode="auto">
          <a:xfrm>
            <a:off x="5065487" y="290285"/>
            <a:ext cx="6241142" cy="6134063"/>
          </a:xfrm>
          <a:prstGeom prst="roundRect">
            <a:avLst>
              <a:gd name="adj" fmla="val 594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312229" y="1698171"/>
            <a:ext cx="1625600" cy="1132115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765777" y="1995910"/>
            <a:ext cx="2035688" cy="1476609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5421087" y="522914"/>
            <a:ext cx="1444171" cy="797886"/>
          </a:xfrm>
          <a:prstGeom prst="diamond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01465" y="519303"/>
            <a:ext cx="2107475" cy="295321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65788" y="4019830"/>
            <a:ext cx="1396270" cy="195660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409221" y="4019830"/>
            <a:ext cx="1396270" cy="195660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7" grpId="0" animBg="1"/>
      <p:bldP spid="6" grpId="0" animBg="1"/>
      <p:bldP spid="8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pic>
        <p:nvPicPr>
          <p:cNvPr id="512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5" t="73161" r="11789" b="8258"/>
          <a:stretch/>
        </p:blipFill>
        <p:spPr bwMode="auto">
          <a:xfrm>
            <a:off x="794324" y="1465943"/>
            <a:ext cx="9921041" cy="336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apezoid 4"/>
          <p:cNvSpPr/>
          <p:nvPr/>
        </p:nvSpPr>
        <p:spPr>
          <a:xfrm rot="10800000">
            <a:off x="1041398" y="4222744"/>
            <a:ext cx="2563950" cy="393705"/>
          </a:xfrm>
          <a:prstGeom prst="trapezoid">
            <a:avLst>
              <a:gd name="adj" fmla="val 13166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Input 6"/>
          <p:cNvSpPr/>
          <p:nvPr/>
        </p:nvSpPr>
        <p:spPr>
          <a:xfrm>
            <a:off x="6076949" y="2628900"/>
            <a:ext cx="423863" cy="13716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nual Input 6"/>
          <p:cNvSpPr/>
          <p:nvPr/>
        </p:nvSpPr>
        <p:spPr>
          <a:xfrm rot="5400000" flipV="1">
            <a:off x="4917285" y="3002757"/>
            <a:ext cx="742951" cy="12525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6638916" y="3257551"/>
            <a:ext cx="1343034" cy="742949"/>
          </a:xfrm>
          <a:prstGeom prst="parallelogram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9148761" y="2781301"/>
            <a:ext cx="1019175" cy="552452"/>
          </a:xfrm>
          <a:prstGeom prst="trapezoid">
            <a:avLst>
              <a:gd name="adj" fmla="val 6120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8977311" y="3371850"/>
            <a:ext cx="1376364" cy="628650"/>
          </a:xfrm>
          <a:prstGeom prst="trapezoid">
            <a:avLst>
              <a:gd name="adj" fmla="val 6120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814197" y="4928422"/>
            <a:ext cx="994403" cy="994403"/>
            <a:chOff x="5751395" y="464780"/>
            <a:chExt cx="994403" cy="994403"/>
          </a:xfrm>
        </p:grpSpPr>
        <p:sp>
          <p:nvSpPr>
            <p:cNvPr id="16" name="TextBox 15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54844" y="4928422"/>
            <a:ext cx="994403" cy="994403"/>
            <a:chOff x="5751395" y="464780"/>
            <a:chExt cx="994403" cy="994403"/>
          </a:xfrm>
        </p:grpSpPr>
        <p:sp>
          <p:nvSpPr>
            <p:cNvPr id="19" name="TextBox 18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61146" y="4928422"/>
            <a:ext cx="994403" cy="994403"/>
            <a:chOff x="5751395" y="464780"/>
            <a:chExt cx="994403" cy="994403"/>
          </a:xfrm>
        </p:grpSpPr>
        <p:sp>
          <p:nvSpPr>
            <p:cNvPr id="22" name="TextBox 21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591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8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t="11000" r="10556" b="63750"/>
          <a:stretch/>
        </p:blipFill>
        <p:spPr bwMode="auto">
          <a:xfrm>
            <a:off x="1862490" y="775662"/>
            <a:ext cx="7972319" cy="307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6940" y="3853543"/>
            <a:ext cx="104776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 err="1"/>
              <a:t>Đ</a:t>
            </a:r>
            <a:r>
              <a:rPr lang="en-US" sz="2800" dirty="0" err="1" smtClean="0"/>
              <a:t>ọc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. </a:t>
            </a:r>
            <a:r>
              <a:rPr lang="en-US" sz="2800" dirty="0" err="1" smtClean="0">
                <a:solidFill>
                  <a:schemeClr val="bg1"/>
                </a:solidFill>
              </a:rPr>
              <a:t>Đường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chạy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bốt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là</a:t>
            </a:r>
            <a:r>
              <a:rPr lang="en-US" sz="2800" dirty="0" smtClean="0">
                <a:solidFill>
                  <a:schemeClr val="bg1"/>
                </a:solidFill>
              </a:rPr>
              <a:t> AB; </a:t>
            </a:r>
            <a:r>
              <a:rPr lang="en-US" sz="2800" dirty="0" err="1" smtClean="0">
                <a:solidFill>
                  <a:schemeClr val="bg1"/>
                </a:solidFill>
              </a:rPr>
              <a:t>đường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chạy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Việt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là</a:t>
            </a:r>
            <a:r>
              <a:rPr lang="en-US" sz="2800" dirty="0" smtClean="0">
                <a:solidFill>
                  <a:schemeClr val="bg1"/>
                </a:solidFill>
              </a:rPr>
              <a:t>: CDEG; </a:t>
            </a:r>
            <a:r>
              <a:rPr lang="en-US" sz="2800" dirty="0" err="1" smtClean="0">
                <a:solidFill>
                  <a:schemeClr val="bg1"/>
                </a:solidFill>
              </a:rPr>
              <a:t>đường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chạy</a:t>
            </a:r>
            <a:r>
              <a:rPr lang="en-US" sz="2800" dirty="0" smtClean="0">
                <a:solidFill>
                  <a:schemeClr val="bg1"/>
                </a:solidFill>
              </a:rPr>
              <a:t> Mai </a:t>
            </a:r>
            <a:r>
              <a:rPr lang="en-US" sz="2800" dirty="0" err="1" smtClean="0">
                <a:solidFill>
                  <a:schemeClr val="bg1"/>
                </a:solidFill>
              </a:rPr>
              <a:t>là</a:t>
            </a:r>
            <a:r>
              <a:rPr lang="en-US" sz="2800" dirty="0" smtClean="0">
                <a:solidFill>
                  <a:schemeClr val="bg1"/>
                </a:solidFill>
              </a:rPr>
              <a:t>: HIK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qua </a:t>
            </a:r>
            <a:r>
              <a:rPr lang="en-US" sz="2800" dirty="0" err="1" smtClean="0"/>
              <a:t>bãi</a:t>
            </a:r>
            <a:r>
              <a:rPr lang="en-US" sz="2800" dirty="0" smtClean="0"/>
              <a:t> </a:t>
            </a:r>
            <a:r>
              <a:rPr lang="en-US" sz="2800" dirty="0" err="1" smtClean="0"/>
              <a:t>cỏ</a:t>
            </a:r>
            <a:r>
              <a:rPr lang="en-US" sz="2800" dirty="0" smtClean="0"/>
              <a:t> </a:t>
            </a:r>
            <a:r>
              <a:rPr lang="en-US" sz="2800" dirty="0" err="1" smtClean="0"/>
              <a:t>theo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?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gồm</a:t>
            </a:r>
            <a:r>
              <a:rPr lang="en-US" sz="2800" dirty="0" smtClean="0"/>
              <a:t> 2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?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   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smtClean="0"/>
              <a:t>3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?</a:t>
            </a:r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756940" y="332726"/>
            <a:ext cx="10039448" cy="738664"/>
            <a:chOff x="857087" y="446662"/>
            <a:chExt cx="9958959" cy="738664"/>
          </a:xfrm>
        </p:grpSpPr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75045" y="446662"/>
              <a:ext cx="9341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Mai </a:t>
              </a:r>
              <a:r>
                <a:rPr lang="en-US" sz="2800" dirty="0" err="1" smtClean="0"/>
                <a:t>chạy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bãi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cỏ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479175" y="4860789"/>
            <a:ext cx="2946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sz="2800" dirty="0" err="1" smtClean="0">
                <a:solidFill>
                  <a:srgbClr val="FF0000"/>
                </a:solidFill>
              </a:rPr>
              <a:t>Việt</a:t>
            </a:r>
            <a:r>
              <a:rPr lang="en-US" sz="2800" dirty="0" smtClean="0">
                <a:solidFill>
                  <a:srgbClr val="FF0000"/>
                </a:solidFill>
              </a:rPr>
              <a:t>, Mai</a:t>
            </a: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Mai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>
                <a:solidFill>
                  <a:srgbClr val="FF0000"/>
                </a:solidFill>
              </a:rPr>
              <a:t>Việt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6940" y="3853543"/>
            <a:ext cx="10477699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chạy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Rô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bốt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 AB;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chạy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Việt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CDEG;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chạy</a:t>
            </a:r>
            <a:r>
              <a:rPr lang="en-US" sz="2800" dirty="0">
                <a:solidFill>
                  <a:srgbClr val="FF0000"/>
                </a:solidFill>
              </a:rPr>
              <a:t> Mai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HIK</a:t>
            </a:r>
          </a:p>
        </p:txBody>
      </p:sp>
    </p:spTree>
    <p:extLst>
      <p:ext uri="{BB962C8B-B14F-4D97-AF65-F5344CB8AC3E}">
        <p14:creationId xmlns:p14="http://schemas.microsoft.com/office/powerpoint/2010/main" val="15643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6940" y="332726"/>
            <a:ext cx="10039448" cy="1305165"/>
            <a:chOff x="857087" y="446662"/>
            <a:chExt cx="9958959" cy="1305165"/>
          </a:xfrm>
        </p:grpSpPr>
        <p:sp>
          <p:nvSpPr>
            <p:cNvPr id="3" name="Oval 2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75045" y="446662"/>
              <a:ext cx="9341001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ABC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MNPQ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a)                                               b)</a:t>
              </a:r>
              <a:endParaRPr lang="en-US" sz="28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27224" y="1259909"/>
            <a:ext cx="4286448" cy="2705035"/>
            <a:chOff x="1327224" y="1259909"/>
            <a:chExt cx="4286448" cy="2705035"/>
          </a:xfrm>
        </p:grpSpPr>
        <p:grpSp>
          <p:nvGrpSpPr>
            <p:cNvPr id="23" name="Group 22"/>
            <p:cNvGrpSpPr/>
            <p:nvPr/>
          </p:nvGrpSpPr>
          <p:grpSpPr>
            <a:xfrm>
              <a:off x="1327224" y="1259909"/>
              <a:ext cx="4286448" cy="2705035"/>
              <a:chOff x="1327224" y="1259909"/>
              <a:chExt cx="4286448" cy="270503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5181601" y="1843635"/>
                <a:ext cx="0" cy="1877465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931743" y="1259909"/>
                <a:ext cx="423514" cy="830997"/>
                <a:chOff x="3474126" y="1250950"/>
                <a:chExt cx="423514" cy="830997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474126" y="1262140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A</a:t>
                  </a:r>
                  <a:endParaRPr lang="en-US" sz="2800" dirty="0"/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 flipH="1">
                <a:off x="1549400" y="3721100"/>
                <a:ext cx="3671915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/>
              <p:cNvGrpSpPr/>
              <p:nvPr/>
            </p:nvGrpSpPr>
            <p:grpSpPr>
              <a:xfrm>
                <a:off x="5034258" y="3133947"/>
                <a:ext cx="579414" cy="830997"/>
                <a:chOff x="3576640" y="1250950"/>
                <a:chExt cx="579414" cy="83099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3732540" y="134298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B</a:t>
                  </a:r>
                  <a:endParaRPr lang="en-US" sz="2800" dirty="0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1327224" y="3133947"/>
                <a:ext cx="444352" cy="830997"/>
                <a:chOff x="3486524" y="1250950"/>
                <a:chExt cx="444352" cy="830997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486524" y="134298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C</a:t>
                  </a:r>
                  <a:endParaRPr lang="en-US" sz="2800" dirty="0"/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2910063" y="3090778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6cm</a:t>
              </a:r>
              <a:endParaRPr lang="en-US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79072" y="2234942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3cm</a:t>
              </a:r>
              <a:endParaRPr lang="en-US" sz="28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379169" y="1175188"/>
            <a:ext cx="3880569" cy="2799782"/>
            <a:chOff x="6379169" y="1175188"/>
            <a:chExt cx="3880569" cy="2799782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6629400" y="1776553"/>
              <a:ext cx="1624076" cy="197264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8253476" y="1776553"/>
              <a:ext cx="1804924" cy="191155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7594600" y="3688107"/>
              <a:ext cx="2463801" cy="1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8025753" y="1175188"/>
              <a:ext cx="444352" cy="830997"/>
              <a:chOff x="8025753" y="1175188"/>
              <a:chExt cx="444352" cy="830997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025753" y="1184002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N</a:t>
                </a:r>
                <a:endParaRPr lang="en-US" sz="2800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9836224" y="3110192"/>
              <a:ext cx="423514" cy="830997"/>
              <a:chOff x="8025753" y="1175188"/>
              <a:chExt cx="423514" cy="830997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025753" y="118400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P</a:t>
                </a:r>
                <a:endParaRPr lang="en-US" sz="2800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382843" y="3108547"/>
              <a:ext cx="463588" cy="830997"/>
              <a:chOff x="8025753" y="1175188"/>
              <a:chExt cx="463588" cy="830997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025753" y="1184002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Q</a:t>
                </a:r>
                <a:endParaRPr lang="en-US" sz="2800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379169" y="3143973"/>
              <a:ext cx="484428" cy="830997"/>
              <a:chOff x="8025753" y="1175188"/>
              <a:chExt cx="484428" cy="830997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025753" y="1184002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M</a:t>
                </a:r>
                <a:endParaRPr lang="en-US" sz="2800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 rot="18491997">
              <a:off x="6714988" y="2094095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4cm</a:t>
              </a:r>
              <a:endParaRPr lang="en-US" sz="2800" dirty="0"/>
            </a:p>
          </p:txBody>
        </p:sp>
        <p:sp>
          <p:nvSpPr>
            <p:cNvPr id="50" name="TextBox 49"/>
            <p:cNvSpPr txBox="1"/>
            <p:nvPr/>
          </p:nvSpPr>
          <p:spPr>
            <a:xfrm rot="2757146">
              <a:off x="8731794" y="2211309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4cm</a:t>
              </a:r>
              <a:endParaRPr lang="en-US" sz="28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275263" y="3084979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4cm</a:t>
              </a:r>
              <a:endParaRPr lang="en-US" sz="2800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15496" y="3743814"/>
            <a:ext cx="5646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giải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ABC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3 + </a:t>
            </a:r>
            <a:r>
              <a:rPr lang="en-US" sz="2800" dirty="0"/>
              <a:t>6</a:t>
            </a:r>
            <a:r>
              <a:rPr lang="en-US" sz="2800" dirty="0" smtClean="0"/>
              <a:t> = 9 (cm)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9 cm.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5888749" y="3743814"/>
            <a:ext cx="5646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giải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MNPQ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4 + 4 + 4 = 12 (cm)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12 cm.</a:t>
            </a:r>
            <a:endParaRPr lang="en-US" sz="280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5888749" y="1175188"/>
            <a:ext cx="0" cy="5246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36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  <p:bldP spid="5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6940" y="332726"/>
            <a:ext cx="10039448" cy="658835"/>
            <a:chOff x="857087" y="446662"/>
            <a:chExt cx="9958959" cy="658835"/>
          </a:xfrm>
        </p:grpSpPr>
        <p:sp>
          <p:nvSpPr>
            <p:cNvPr id="3" name="Oval 2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75045" y="446662"/>
              <a:ext cx="9341001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02" t="75871" r="20482" b="8258"/>
          <a:stretch/>
        </p:blipFill>
        <p:spPr bwMode="auto">
          <a:xfrm>
            <a:off x="756940" y="1155700"/>
            <a:ext cx="10584359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c 4"/>
          <p:cNvSpPr/>
          <p:nvPr/>
        </p:nvSpPr>
        <p:spPr>
          <a:xfrm rot="18834531">
            <a:off x="1606837" y="3732267"/>
            <a:ext cx="2650949" cy="265094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19972" y="1637761"/>
            <a:ext cx="769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 &lt;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107" y="5274711"/>
            <a:ext cx="60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252673" y="5274710"/>
            <a:ext cx="58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400" dirty="0" smtClean="0"/>
              <a:t>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561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357543" y="1761700"/>
            <a:ext cx="7364681" cy="1739269"/>
            <a:chOff x="0" y="0"/>
            <a:chExt cx="2317607" cy="406456"/>
          </a:xfrm>
        </p:grpSpPr>
        <p:sp>
          <p:nvSpPr>
            <p:cNvPr id="8" name="Freeform 93"/>
            <p:cNvSpPr/>
            <p:nvPr/>
          </p:nvSpPr>
          <p:spPr>
            <a:xfrm>
              <a:off x="0" y="0"/>
              <a:ext cx="2317607" cy="406456"/>
            </a:xfrm>
            <a:custGeom>
              <a:avLst/>
              <a:gdLst/>
              <a:ahLst/>
              <a:cxnLst/>
              <a:rect l="l" t="t" r="r" b="b"/>
              <a:pathLst>
                <a:path w="2317607" h="406456">
                  <a:moveTo>
                    <a:pt x="100433" y="0"/>
                  </a:moveTo>
                  <a:lnTo>
                    <a:pt x="2217174" y="0"/>
                  </a:lnTo>
                  <a:cubicBezTo>
                    <a:pt x="2272642" y="0"/>
                    <a:pt x="2317607" y="44965"/>
                    <a:pt x="2317607" y="100433"/>
                  </a:cubicBezTo>
                  <a:lnTo>
                    <a:pt x="2317607" y="306023"/>
                  </a:lnTo>
                  <a:cubicBezTo>
                    <a:pt x="2317607" y="332659"/>
                    <a:pt x="2307026" y="358205"/>
                    <a:pt x="2288191" y="377039"/>
                  </a:cubicBezTo>
                  <a:cubicBezTo>
                    <a:pt x="2269356" y="395874"/>
                    <a:pt x="2243811" y="406456"/>
                    <a:pt x="2217174" y="406456"/>
                  </a:cubicBezTo>
                  <a:lnTo>
                    <a:pt x="100433" y="406456"/>
                  </a:lnTo>
                  <a:cubicBezTo>
                    <a:pt x="73796" y="406456"/>
                    <a:pt x="48251" y="395874"/>
                    <a:pt x="29416" y="377039"/>
                  </a:cubicBezTo>
                  <a:cubicBezTo>
                    <a:pt x="10581" y="358205"/>
                    <a:pt x="0" y="332659"/>
                    <a:pt x="0" y="306023"/>
                  </a:cubicBezTo>
                  <a:lnTo>
                    <a:pt x="0" y="100433"/>
                  </a:lnTo>
                  <a:cubicBezTo>
                    <a:pt x="0" y="73796"/>
                    <a:pt x="10581" y="48251"/>
                    <a:pt x="29416" y="29416"/>
                  </a:cubicBezTo>
                  <a:cubicBezTo>
                    <a:pt x="48251" y="10581"/>
                    <a:pt x="73796" y="0"/>
                    <a:pt x="100433" y="0"/>
                  </a:cubicBezTo>
                  <a:close/>
                </a:path>
              </a:pathLst>
            </a:custGeom>
            <a:solidFill>
              <a:srgbClr val="FFCF91"/>
            </a:solidFill>
            <a:ln w="47625">
              <a:solidFill>
                <a:srgbClr val="E76262"/>
              </a:solidFill>
            </a:ln>
          </p:spPr>
        </p:sp>
        <p:sp>
          <p:nvSpPr>
            <p:cNvPr id="9" name="TextBox 9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44501" tIns="44501" rIns="44501" bIns="4450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54388" y="1936376"/>
            <a:ext cx="3281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VỀ ĐÍCH</a:t>
            </a: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1067060" y="675878"/>
            <a:ext cx="9946340" cy="4563880"/>
            <a:chOff x="-153" y="-57"/>
            <a:chExt cx="5760" cy="3680"/>
          </a:xfrm>
        </p:grpSpPr>
        <p:pic>
          <p:nvPicPr>
            <p:cNvPr id="12" name="Picture 8" descr="ho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" y="-57"/>
              <a:ext cx="57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 descr="ho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07"/>
              <a:ext cx="5498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" descr="ho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47" y="1645"/>
              <a:ext cx="35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 descr="ho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1715" y="1715"/>
              <a:ext cx="362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06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75200" y="546811"/>
            <a:ext cx="4364063" cy="1983374"/>
            <a:chOff x="2430561" y="405416"/>
            <a:chExt cx="6792031" cy="308683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596079" y="1129134"/>
              <a:ext cx="1484804" cy="1823745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2430561" y="405416"/>
              <a:ext cx="6792031" cy="3086834"/>
              <a:chOff x="2430561" y="405416"/>
              <a:chExt cx="6792031" cy="3086834"/>
            </a:xfrm>
          </p:grpSpPr>
          <p:cxnSp>
            <p:nvCxnSpPr>
              <p:cNvPr id="2" name="Straight Connector 1"/>
              <p:cNvCxnSpPr/>
              <p:nvPr/>
            </p:nvCxnSpPr>
            <p:spPr>
              <a:xfrm flipH="1">
                <a:off x="2777466" y="1129134"/>
                <a:ext cx="818613" cy="1487031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/>
              <p:cNvCxnSpPr/>
              <p:nvPr/>
            </p:nvCxnSpPr>
            <p:spPr>
              <a:xfrm flipH="1">
                <a:off x="5080883" y="1062144"/>
                <a:ext cx="3697357" cy="1906599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2430561" y="2562905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A</a:t>
                </a:r>
                <a:endParaRPr lang="en-US" sz="28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521018" y="405416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B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732418" y="296903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778240" y="676815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D</a:t>
                </a:r>
                <a:endParaRPr lang="en-US" sz="2800" dirty="0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186772" y="3360179"/>
            <a:ext cx="2429011" cy="2260952"/>
            <a:chOff x="1193068" y="3005976"/>
            <a:chExt cx="2853766" cy="2656318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1200203" y="4153989"/>
              <a:ext cx="811477" cy="1508305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193068" y="3369001"/>
              <a:ext cx="7135" cy="229329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2011680" y="4154009"/>
              <a:ext cx="1468251" cy="1149511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200203" y="3005976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908482" y="3554194"/>
              <a:ext cx="497573" cy="614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02180" y="4908141"/>
              <a:ext cx="544654" cy="614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42243" y="1997821"/>
            <a:ext cx="3417417" cy="3702471"/>
            <a:chOff x="4160655" y="470986"/>
            <a:chExt cx="5189178" cy="5622018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4671576" y="4244577"/>
              <a:ext cx="818613" cy="1487031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670550" y="5133998"/>
              <a:ext cx="2309351" cy="59068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798514" y="3662831"/>
              <a:ext cx="1214803" cy="216856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6979901" y="3662831"/>
              <a:ext cx="818613" cy="1487031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869125" y="36821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76338" y="295428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59485" y="513334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926319" y="5201461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498875" y="470986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60655" y="5569784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V="1">
            <a:off x="6048103" y="1500624"/>
            <a:ext cx="1175657" cy="1373964"/>
          </a:xfrm>
          <a:prstGeom prst="line">
            <a:avLst/>
          </a:prstGeom>
          <a:ln w="3810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223760" y="1524829"/>
            <a:ext cx="703040" cy="945984"/>
          </a:xfrm>
          <a:prstGeom prst="line">
            <a:avLst/>
          </a:prstGeom>
          <a:ln w="3810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8644529">
            <a:off x="7200729" y="1917275"/>
            <a:ext cx="3354483" cy="2084984"/>
          </a:xfrm>
          <a:prstGeom prst="arc">
            <a:avLst>
              <a:gd name="adj1" fmla="val 15342421"/>
              <a:gd name="adj2" fmla="val 797200"/>
            </a:avLst>
          </a:prstGeom>
          <a:ln w="3810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4285569" y="3892320"/>
            <a:ext cx="2860838" cy="1865795"/>
            <a:chOff x="3922168" y="3730138"/>
            <a:chExt cx="2860838" cy="1865795"/>
          </a:xfrm>
        </p:grpSpPr>
        <p:sp>
          <p:nvSpPr>
            <p:cNvPr id="50" name="Arc 49"/>
            <p:cNvSpPr/>
            <p:nvPr/>
          </p:nvSpPr>
          <p:spPr>
            <a:xfrm rot="10260759">
              <a:off x="5033394" y="3730138"/>
              <a:ext cx="1749612" cy="1865795"/>
            </a:xfrm>
            <a:prstGeom prst="arc">
              <a:avLst>
                <a:gd name="adj1" fmla="val 15342421"/>
                <a:gd name="adj2" fmla="val 797200"/>
              </a:avLst>
            </a:prstGeom>
            <a:ln w="38100">
              <a:solidFill>
                <a:srgbClr val="376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3922168" y="3759709"/>
              <a:ext cx="2347223" cy="1778401"/>
              <a:chOff x="3922168" y="3759709"/>
              <a:chExt cx="2347223" cy="1778401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3922168" y="3759709"/>
                <a:ext cx="485272" cy="1527322"/>
              </a:xfrm>
              <a:prstGeom prst="line">
                <a:avLst/>
              </a:prstGeom>
              <a:ln w="38100">
                <a:solidFill>
                  <a:srgbClr val="3760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4401914" y="4589516"/>
                <a:ext cx="635352" cy="717700"/>
              </a:xfrm>
              <a:prstGeom prst="line">
                <a:avLst/>
              </a:prstGeom>
              <a:ln w="38100">
                <a:solidFill>
                  <a:srgbClr val="3760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 flipV="1">
                <a:off x="5884755" y="4018135"/>
                <a:ext cx="384636" cy="1519975"/>
              </a:xfrm>
              <a:prstGeom prst="line">
                <a:avLst/>
              </a:prstGeom>
              <a:ln w="38100">
                <a:solidFill>
                  <a:srgbClr val="3760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TextBox 64"/>
          <p:cNvSpPr txBox="1"/>
          <p:nvPr/>
        </p:nvSpPr>
        <p:spPr>
          <a:xfrm>
            <a:off x="1049728" y="5621131"/>
            <a:ext cx="378215" cy="4453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709263" y="2824490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022025" y="102931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744393" y="2495018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045815" y="342593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231568" y="4280386"/>
            <a:ext cx="845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355124" y="5394565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604950" y="5621131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300736" y="376165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2861675" y="2378045"/>
            <a:ext cx="620668" cy="757166"/>
            <a:chOff x="5751395" y="464780"/>
            <a:chExt cx="994403" cy="1024173"/>
          </a:xfrm>
        </p:grpSpPr>
        <p:sp>
          <p:nvSpPr>
            <p:cNvPr id="81" name="TextBox 80"/>
            <p:cNvSpPr txBox="1"/>
            <p:nvPr/>
          </p:nvSpPr>
          <p:spPr>
            <a:xfrm>
              <a:off x="5846215" y="531438"/>
              <a:ext cx="899583" cy="957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8864563" y="2627276"/>
            <a:ext cx="620668" cy="757166"/>
            <a:chOff x="5751395" y="464780"/>
            <a:chExt cx="994403" cy="1024173"/>
          </a:xfrm>
        </p:grpSpPr>
        <p:sp>
          <p:nvSpPr>
            <p:cNvPr id="84" name="TextBox 83"/>
            <p:cNvSpPr txBox="1"/>
            <p:nvPr/>
          </p:nvSpPr>
          <p:spPr>
            <a:xfrm>
              <a:off x="5846215" y="531438"/>
              <a:ext cx="899583" cy="957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815212" y="5298408"/>
            <a:ext cx="620668" cy="757166"/>
            <a:chOff x="5751395" y="464780"/>
            <a:chExt cx="994403" cy="1024173"/>
          </a:xfrm>
        </p:grpSpPr>
        <p:sp>
          <p:nvSpPr>
            <p:cNvPr id="87" name="TextBox 86"/>
            <p:cNvSpPr txBox="1"/>
            <p:nvPr/>
          </p:nvSpPr>
          <p:spPr>
            <a:xfrm>
              <a:off x="5846215" y="531438"/>
              <a:ext cx="899583" cy="957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999338" y="5528004"/>
            <a:ext cx="620668" cy="757166"/>
            <a:chOff x="5751395" y="464780"/>
            <a:chExt cx="994403" cy="1024173"/>
          </a:xfrm>
        </p:grpSpPr>
        <p:sp>
          <p:nvSpPr>
            <p:cNvPr id="90" name="TextBox 89"/>
            <p:cNvSpPr txBox="1"/>
            <p:nvPr/>
          </p:nvSpPr>
          <p:spPr>
            <a:xfrm>
              <a:off x="5846215" y="531438"/>
              <a:ext cx="899583" cy="957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9380007" y="5347688"/>
            <a:ext cx="620668" cy="757166"/>
            <a:chOff x="5751395" y="464780"/>
            <a:chExt cx="994403" cy="1024173"/>
          </a:xfrm>
        </p:grpSpPr>
        <p:sp>
          <p:nvSpPr>
            <p:cNvPr id="93" name="TextBox 92"/>
            <p:cNvSpPr txBox="1"/>
            <p:nvPr/>
          </p:nvSpPr>
          <p:spPr>
            <a:xfrm>
              <a:off x="5846215" y="531438"/>
              <a:ext cx="899583" cy="957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5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4386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328</Words>
  <Application>Microsoft Office PowerPoint</Application>
  <PresentationFormat>Widescreen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fdsfdsfdsf</cp:lastModifiedBy>
  <cp:revision>115</cp:revision>
  <dcterms:created xsi:type="dcterms:W3CDTF">2021-06-02T01:34:28Z</dcterms:created>
  <dcterms:modified xsi:type="dcterms:W3CDTF">2025-01-10T02:35:03Z</dcterms:modified>
</cp:coreProperties>
</file>