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28"/>
  </p:notesMasterIdLst>
  <p:sldIdLst>
    <p:sldId id="310" r:id="rId3"/>
    <p:sldId id="356" r:id="rId4"/>
    <p:sldId id="362" r:id="rId5"/>
    <p:sldId id="363" r:id="rId6"/>
    <p:sldId id="364" r:id="rId7"/>
    <p:sldId id="280" r:id="rId8"/>
    <p:sldId id="264" r:id="rId9"/>
    <p:sldId id="258" r:id="rId10"/>
    <p:sldId id="341" r:id="rId11"/>
    <p:sldId id="344" r:id="rId12"/>
    <p:sldId id="358" r:id="rId13"/>
    <p:sldId id="365" r:id="rId14"/>
    <p:sldId id="313" r:id="rId15"/>
    <p:sldId id="352" r:id="rId16"/>
    <p:sldId id="351" r:id="rId17"/>
    <p:sldId id="284" r:id="rId18"/>
    <p:sldId id="286" r:id="rId19"/>
    <p:sldId id="266" r:id="rId20"/>
    <p:sldId id="366" r:id="rId21"/>
    <p:sldId id="369" r:id="rId22"/>
    <p:sldId id="367" r:id="rId23"/>
    <p:sldId id="269" r:id="rId24"/>
    <p:sldId id="322" r:id="rId25"/>
    <p:sldId id="368" r:id="rId26"/>
    <p:sldId id="261" r:id="rId27"/>
  </p:sldIdLst>
  <p:sldSz cx="9144000" cy="5143500" type="screen16x9"/>
  <p:notesSz cx="6858000" cy="9144000"/>
  <p:embeddedFontLst>
    <p:embeddedFont>
      <p:font typeface=".VnAvant" pitchFamily="34" charset="0"/>
      <p:regular r:id="rId29"/>
      <p:bold r:id="rId30"/>
      <p:italic r:id="rId31"/>
      <p:boldItalic r:id="rId32"/>
    </p:embeddedFont>
    <p:embeddedFont>
      <p:font typeface="Quicksand Medium" charset="0"/>
      <p:regular r:id="rId33"/>
    </p:embeddedFont>
    <p:embeddedFont>
      <p:font typeface="Lato" charset="0"/>
      <p:regular r:id="rId34"/>
      <p:bold r:id="rId35"/>
      <p:italic r:id="rId36"/>
      <p:boldItalic r:id="rId37"/>
    </p:embeddedFont>
    <p:embeddedFont>
      <p:font typeface="Calibri" pitchFamily="34" charset="0"/>
      <p:regular r:id="rId38"/>
      <p:bold r:id="rId39"/>
      <p:italic r:id="rId40"/>
      <p:boldItalic r:id="rId41"/>
    </p:embeddedFont>
    <p:embeddedFont>
      <p:font typeface="Arial-Rounded" charset="0"/>
      <p:regular r:id="rId42"/>
      <p:bold r:id="rId43"/>
    </p:embeddedFont>
    <p:embeddedFont>
      <p:font typeface="Calibri Light" charset="0"/>
      <p:regular r:id="rId44"/>
      <p: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8AC"/>
    <a:srgbClr val="FEE7EF"/>
    <a:srgbClr val="FEFDF9"/>
    <a:srgbClr val="FFFF99"/>
    <a:srgbClr val="FEFBF6"/>
    <a:srgbClr val="FEFBF5"/>
    <a:srgbClr val="74B43C"/>
    <a:srgbClr val="72CEEE"/>
    <a:srgbClr val="0099DA"/>
    <a:srgbClr val="E52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5501" autoAdjust="0"/>
  </p:normalViewPr>
  <p:slideViewPr>
    <p:cSldViewPr snapToGrid="0">
      <p:cViewPr>
        <p:scale>
          <a:sx n="96" d="100"/>
          <a:sy n="96" d="100"/>
        </p:scale>
        <p:origin x="-1092" y="-4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42CBB-A7AB-40B6-AD55-4FFC03C07082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96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4AE3A7-20DA-48F3-81C3-2C954A8690AA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1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7" r:id="rId7"/>
    <p:sldLayoutId id="2147483673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15/11/2021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../../NHAC/1-%20Toca%20Toca%20kid%20dance%20-%20zumba%20choreography%20(Fly%20Project).mp4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4342856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Vũ Thị Thu Hà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18" y="195891"/>
            <a:ext cx="96911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0" y="95003"/>
            <a:ext cx="8438180" cy="499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62545" y="1944586"/>
            <a:ext cx="6319653" cy="26867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 cap="rnd" cmpd="sng" algn="ctr">
            <a:solidFill>
              <a:srgbClr val="000099"/>
            </a:solidFill>
            <a:prstDash val="solid"/>
          </a:ln>
          <a:effectLst/>
        </p:spPr>
        <p:txBody>
          <a:bodyPr rtlCol="0" anchor="ctr"/>
          <a:lstStyle/>
          <a:p>
            <a:pPr lvl="0" algn="ctr"/>
            <a:endParaRPr lang="en-US" sz="4400" dirty="0">
              <a:solidFill>
                <a:srgbClr val="FFFFFF"/>
              </a:solidFill>
              <a:latin typeface="Quicksand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6001" y="1964543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Arial Rounded MT Bold" pitchFamily="34" charset="0"/>
              </a:rPr>
              <a:t>ghép</a:t>
            </a:r>
            <a:r>
              <a:rPr lang="en-US" sz="3600" b="1" dirty="0" smtClean="0">
                <a:latin typeface="Arial Rounded MT Bold" pitchFamily="34" charset="0"/>
              </a:rPr>
              <a:t> </a:t>
            </a:r>
            <a:r>
              <a:rPr lang="en-US" sz="3600" b="1" dirty="0" err="1" smtClean="0">
                <a:latin typeface="Arial Rounded MT Bold" pitchFamily="34" charset="0"/>
              </a:rPr>
              <a:t>tiếng</a:t>
            </a:r>
            <a:r>
              <a:rPr lang="en-US" sz="3600" b="1" dirty="0" smtClean="0">
                <a:latin typeface="Arial Rounded MT Bold" pitchFamily="34" charset="0"/>
              </a:rPr>
              <a:t>: </a:t>
            </a:r>
          </a:p>
          <a:p>
            <a:pPr algn="ctr"/>
            <a:r>
              <a:rPr lang="en-US" sz="4400" b="1" dirty="0" err="1" smtClean="0">
                <a:latin typeface="Arial Rounded MT Bold" pitchFamily="34" charset="0"/>
              </a:rPr>
              <a:t>Âm</a:t>
            </a:r>
            <a:r>
              <a:rPr lang="en-US" sz="4400" b="1" dirty="0" smtClean="0">
                <a:latin typeface="Arial Rounded MT Bold" pitchFamily="34" charset="0"/>
              </a:rPr>
              <a:t>, </a:t>
            </a:r>
            <a:r>
              <a:rPr lang="en-US" sz="4400" b="1" dirty="0" err="1" smtClean="0">
                <a:latin typeface="Arial Rounded MT Bold" pitchFamily="34" charset="0"/>
              </a:rPr>
              <a:t>vần</a:t>
            </a:r>
            <a:r>
              <a:rPr lang="en-US" sz="4400" b="1" dirty="0" smtClean="0">
                <a:latin typeface="Arial Rounded MT Bold" pitchFamily="34" charset="0"/>
              </a:rPr>
              <a:t>   </a:t>
            </a:r>
            <a:r>
              <a:rPr lang="en-US" sz="4400" b="1" dirty="0" err="1" smtClean="0">
                <a:latin typeface="Arial Rounded MT Bold" pitchFamily="34" charset="0"/>
              </a:rPr>
              <a:t>tiếng</a:t>
            </a:r>
            <a:r>
              <a:rPr lang="en-US" sz="4400" b="1" dirty="0" smtClean="0">
                <a:latin typeface="Arial Rounded MT Bold" pitchFamily="34" charset="0"/>
              </a:rPr>
              <a:t> </a:t>
            </a:r>
            <a:r>
              <a:rPr lang="en-US" sz="4400" b="1" dirty="0" err="1" smtClean="0">
                <a:latin typeface="Arial Rounded MT Bold" pitchFamily="34" charset="0"/>
              </a:rPr>
              <a:t>với</a:t>
            </a:r>
            <a:endParaRPr lang="en-US" sz="5400" b="1" dirty="0" smtClean="0">
              <a:latin typeface="Arial Rounded MT Bol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6899" y="3287982"/>
            <a:ext cx="8182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Calibri" pitchFamily="34" charset="0"/>
              </a:rPr>
              <a:t>ư</a:t>
            </a:r>
            <a:r>
              <a:rPr lang="en-US" sz="48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Calibri" pitchFamily="34" charset="0"/>
              </a:rPr>
              <a:t>ơc   ươt</a:t>
            </a:r>
            <a:endParaRPr lang="en-GB" sz="4800" b="1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0"/>
              <a:cs typeface="Calibri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39" y="1"/>
            <a:ext cx="6784975" cy="63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02645" y="-8306"/>
            <a:ext cx="3438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vi-VN" sz="4000" b="1" kern="1200" dirty="0">
                <a:latin typeface="Calibri" pitchFamily="34" charset="0"/>
                <a:ea typeface="+mn-ea"/>
                <a:cs typeface="Calibri" pitchFamily="34" charset="0"/>
              </a:rPr>
              <a:t>Ai nhanh hơn? </a:t>
            </a:r>
            <a:endParaRPr lang="en-US" sz="4000" b="1" kern="12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8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E:\QUYNH\anh tai ve poiwer oint\lượ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53" y="-24618"/>
            <a:ext cx="2628900" cy="223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E:\QUYNH\anh tai ve poiwer oint\thuoc-day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" y="0"/>
            <a:ext cx="1964690" cy="196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68892" y="1519702"/>
            <a:ext cx="1636377" cy="568960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Thư­íc</a:t>
            </a:r>
            <a:endParaRPr lang="en-US" sz="36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pic>
        <p:nvPicPr>
          <p:cNvPr id="5" name="Picture 5" descr="E:\QUYNH\anh tai ve poiwer oint\trượt bă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17" y="20402"/>
            <a:ext cx="3016526" cy="220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5401917" y="2088662"/>
            <a:ext cx="3081130" cy="568960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t</a:t>
            </a:r>
            <a:r>
              <a:rPr lang="en-US" sz="32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rượt băn</a:t>
            </a:r>
            <a:r>
              <a:rPr lang="en-US" sz="32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g</a:t>
            </a:r>
            <a:endParaRPr lang="en-US" sz="32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pic>
        <p:nvPicPr>
          <p:cNvPr id="6" name="Picture 6" descr="E:\QUYNH\anh tai ve poiwer oint\xanh mướ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" y="2373142"/>
            <a:ext cx="3144062" cy="20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10816" y="4378417"/>
            <a:ext cx="2511288" cy="568960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xanh mướt</a:t>
            </a:r>
            <a:endParaRPr lang="en-US" sz="32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144345" y="1644981"/>
            <a:ext cx="1468490" cy="568960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lược</a:t>
            </a:r>
            <a:endParaRPr lang="en-US" sz="36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pic>
        <p:nvPicPr>
          <p:cNvPr id="3080" name="Picture 8" descr="E:\QUYNH\anh tai ve poiwer oint\nướ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353" y="3120886"/>
            <a:ext cx="2837734" cy="174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878590" y="2956441"/>
            <a:ext cx="1359871" cy="568960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nước</a:t>
            </a:r>
            <a:endParaRPr lang="en-US" sz="32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pic>
        <p:nvPicPr>
          <p:cNvPr id="3081" name="Picture 9" descr="E:\QUYNH\anh tai ve poiwer oint\cham-soc-toc-ong-mu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125" y="2862469"/>
            <a:ext cx="3311414" cy="220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5744818" y="4415183"/>
            <a:ext cx="2504660" cy="568960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mượt mà</a:t>
            </a:r>
            <a:endParaRPr lang="en-US" sz="3200" b="1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96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23" grpId="0" animBg="1"/>
      <p:bldP spid="25" grpId="0" animBg="1"/>
      <p:bldP spid="27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5619" y="260305"/>
            <a:ext cx="1398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ươc</a:t>
            </a:r>
            <a:endParaRPr lang="en-US" sz="48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460651"/>
              </p:ext>
            </p:extLst>
          </p:nvPr>
        </p:nvGraphicFramePr>
        <p:xfrm>
          <a:off x="2609671" y="1122993"/>
          <a:ext cx="3602092" cy="1746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/>
                <a:gridCol w="1801046"/>
              </a:tblGrid>
              <a:tr h="8731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73125"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805154" y="1216556"/>
            <a:ext cx="3103257" cy="1557124"/>
            <a:chOff x="2805154" y="1216556"/>
            <a:chExt cx="3103257" cy="1557124"/>
          </a:xfrm>
        </p:grpSpPr>
        <p:sp>
          <p:nvSpPr>
            <p:cNvPr id="6" name="Rectangle 5"/>
            <p:cNvSpPr/>
            <p:nvPr/>
          </p:nvSpPr>
          <p:spPr>
            <a:xfrm>
              <a:off x="2805154" y="2001520"/>
              <a:ext cx="3103257" cy="77216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.VnAvant" pitchFamily="34" charset="0"/>
                  <a:cs typeface="Calibri" pitchFamily="34" charset="0"/>
                </a:rPr>
                <a:t>đ</a:t>
              </a:r>
              <a:r>
                <a:rPr lang="en-US" sz="4400" smtClean="0">
                  <a:solidFill>
                    <a:srgbClr val="FF0000"/>
                  </a:solidFill>
                  <a:latin typeface=".VnAvant" pitchFamily="34" charset="0"/>
                  <a:cs typeface="Calibri" pitchFamily="34" charset="0"/>
                </a:rPr>
                <a:t>ược</a:t>
              </a:r>
              <a:endParaRPr lang="en-US" sz="4400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805154" y="1216556"/>
              <a:ext cx="1634766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.VnAvant" pitchFamily="34" charset="0"/>
                  <a:cs typeface="Calibri" pitchFamily="34" charset="0"/>
                </a:rPr>
                <a:t>đ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439921" y="1216556"/>
              <a:ext cx="1468490" cy="78496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18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FF0000"/>
                  </a:solidFill>
                  <a:latin typeface=".VnAvant" pitchFamily="34" charset="0"/>
                  <a:cs typeface="Calibri" pitchFamily="34" charset="0"/>
                </a:rPr>
                <a:t>ươc</a:t>
              </a:r>
              <a:endParaRPr lang="en-US" sz="4400">
                <a:solidFill>
                  <a:srgbClr val="FF0000"/>
                </a:solidFill>
                <a:latin typeface=".VnAvant" pitchFamily="34" charset="0"/>
                <a:cs typeface="Calibri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971312" y="260306"/>
            <a:ext cx="1208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ươt</a:t>
            </a:r>
            <a:endParaRPr lang="en-US" sz="48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1029" y="2914244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bước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20620" y="2914243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lược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15745" y="2914244"/>
            <a:ext cx="1964552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ngược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198333" y="2845407"/>
            <a:ext cx="1964552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nước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0603" y="3608641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l</a:t>
            </a:r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ướt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90194" y="3608640"/>
            <a:ext cx="1625599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lượt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85319" y="3608641"/>
            <a:ext cx="1964552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mướt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267907" y="3539804"/>
            <a:ext cx="1964552" cy="6135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mượt</a:t>
            </a:r>
            <a:endParaRPr lang="en-US" sz="40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96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2116" y="2110085"/>
            <a:ext cx="5259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Thư giãn nhé</a:t>
            </a:r>
            <a:endParaRPr lang="en-US" sz="54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Right Arrow 1">
            <a:hlinkClick r:id="rId3" action="ppaction://hlinkfile"/>
          </p:cNvPr>
          <p:cNvSpPr/>
          <p:nvPr/>
        </p:nvSpPr>
        <p:spPr>
          <a:xfrm>
            <a:off x="3230880" y="3033415"/>
            <a:ext cx="2346960" cy="843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3459" y="454005"/>
            <a:ext cx="627392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all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Đuổi hình bắt chữ</a:t>
            </a:r>
            <a:endParaRPr lang="en-US" sz="36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7463" y="1310"/>
            <a:ext cx="1705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Trò chơi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4" name="Picture 2" descr="E:\QUYNH\anh tai ve poiwer oint\thước kẻ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7" y="1362303"/>
            <a:ext cx="2710963" cy="271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15" y="3760253"/>
            <a:ext cx="2086753" cy="62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E:\QUYNH\anh tai ve poiwer oint\dược sĩ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25"/>
          <a:stretch/>
        </p:blipFill>
        <p:spPr bwMode="auto">
          <a:xfrm>
            <a:off x="2798940" y="1372392"/>
            <a:ext cx="2693505" cy="238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051" y="3753149"/>
            <a:ext cx="1753282" cy="63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E:\QUYNH\anh tai ve poiwer oint\s_s01_2015361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5" t="6557" r="10735" b="11651"/>
          <a:stretch/>
        </p:blipFill>
        <p:spPr bwMode="auto">
          <a:xfrm>
            <a:off x="5616774" y="1358185"/>
            <a:ext cx="3497409" cy="239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176" y="3753149"/>
            <a:ext cx="1802041" cy="58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40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60" y="112369"/>
            <a:ext cx="7223092" cy="482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59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91" y="1648206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5" y="644429"/>
            <a:ext cx="1361544" cy="3974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755" y="1477962"/>
            <a:ext cx="6225499" cy="217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19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50" y="1510416"/>
            <a:ext cx="3478345" cy="181126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158160" y="4043680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96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15" y="-1"/>
            <a:ext cx="6090685" cy="30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76" y="3041374"/>
            <a:ext cx="7362894" cy="179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lúc học há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576" y="587237"/>
            <a:ext cx="609600" cy="6096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7" name="TextBox 6"/>
          <p:cNvSpPr txBox="1"/>
          <p:nvPr/>
        </p:nvSpPr>
        <p:spPr>
          <a:xfrm>
            <a:off x="1046480" y="187127"/>
            <a:ext cx="359509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Đoạn văn trên gồm mấy câu ?</a:t>
            </a:r>
            <a:endParaRPr lang="en-US" sz="2000">
              <a:solidFill>
                <a:srgbClr val="0418A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91190" y="3041374"/>
            <a:ext cx="230053" cy="332447"/>
            <a:chOff x="8656581" y="3391225"/>
            <a:chExt cx="287929" cy="327987"/>
          </a:xfrm>
        </p:grpSpPr>
        <p:pic>
          <p:nvPicPr>
            <p:cNvPr id="9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457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581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4803563" y="3390957"/>
            <a:ext cx="230053" cy="332447"/>
            <a:chOff x="8656581" y="3391225"/>
            <a:chExt cx="287929" cy="327987"/>
          </a:xfrm>
        </p:grpSpPr>
        <p:pic>
          <p:nvPicPr>
            <p:cNvPr id="12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457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581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6781450" y="3723404"/>
            <a:ext cx="230053" cy="332447"/>
            <a:chOff x="8656581" y="3391225"/>
            <a:chExt cx="287929" cy="327987"/>
          </a:xfrm>
        </p:grpSpPr>
        <p:pic>
          <p:nvPicPr>
            <p:cNvPr id="15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457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581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5265179" y="4111031"/>
            <a:ext cx="230053" cy="332447"/>
            <a:chOff x="8656581" y="3391225"/>
            <a:chExt cx="287929" cy="327987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457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581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3356866" y="4443478"/>
            <a:ext cx="230053" cy="332447"/>
            <a:chOff x="8656581" y="3391225"/>
            <a:chExt cx="287929" cy="327987"/>
          </a:xfrm>
        </p:grpSpPr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4457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6581" y="3391225"/>
              <a:ext cx="230053" cy="327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1198880" y="188724"/>
            <a:ext cx="61163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Đoạn văn có những tiếng nào chứa vần ươc – ươt ?</a:t>
            </a:r>
            <a:endParaRPr lang="en-US" sz="2000">
              <a:solidFill>
                <a:srgbClr val="0418AC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3495013" y="3373821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64387" y="3723404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315200" y="3723404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844027" y="4111031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138386" y="4399952"/>
            <a:ext cx="436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46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27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27709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00FF00">
                  <a:alpha val="75998"/>
                </a:srgbClr>
              </a:gs>
              <a:gs pos="100000">
                <a:srgbClr val="FFFFFF">
                  <a:alpha val="75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 rot="302103">
            <a:off x="4824178" y="2708427"/>
            <a:ext cx="457200" cy="2209800"/>
          </a:xfrm>
          <a:custGeom>
            <a:avLst/>
            <a:gdLst>
              <a:gd name="T0" fmla="*/ 0 w 376"/>
              <a:gd name="T1" fmla="*/ 0 h 816"/>
              <a:gd name="T2" fmla="*/ 336 w 376"/>
              <a:gd name="T3" fmla="*/ 432 h 816"/>
              <a:gd name="T4" fmla="*/ 240 w 376"/>
              <a:gd name="T5" fmla="*/ 816 h 8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76" h="816">
                <a:moveTo>
                  <a:pt x="0" y="0"/>
                </a:moveTo>
                <a:cubicBezTo>
                  <a:pt x="148" y="148"/>
                  <a:pt x="296" y="296"/>
                  <a:pt x="336" y="432"/>
                </a:cubicBezTo>
                <a:cubicBezTo>
                  <a:pt x="376" y="568"/>
                  <a:pt x="256" y="752"/>
                  <a:pt x="240" y="816"/>
                </a:cubicBezTo>
              </a:path>
            </a:pathLst>
          </a:custGeom>
          <a:noFill/>
          <a:ln w="76200" cmpd="sng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Oval 15"/>
          <p:cNvSpPr>
            <a:spLocks noChangeArrowheads="1"/>
          </p:cNvSpPr>
          <p:nvPr/>
        </p:nvSpPr>
        <p:spPr bwMode="auto">
          <a:xfrm>
            <a:off x="3293918" y="48925"/>
            <a:ext cx="2324100" cy="1341834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18"/>
          <p:cNvSpPr>
            <a:spLocks noChangeArrowheads="1"/>
          </p:cNvSpPr>
          <p:nvPr/>
        </p:nvSpPr>
        <p:spPr bwMode="auto">
          <a:xfrm>
            <a:off x="2378591" y="2389964"/>
            <a:ext cx="2324100" cy="1341834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Oval 19"/>
          <p:cNvSpPr>
            <a:spLocks noChangeArrowheads="1"/>
          </p:cNvSpPr>
          <p:nvPr/>
        </p:nvSpPr>
        <p:spPr bwMode="auto">
          <a:xfrm>
            <a:off x="5409792" y="2060486"/>
            <a:ext cx="2322512" cy="134183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5460274" y="719842"/>
            <a:ext cx="2324100" cy="1340644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 rot="3211918">
            <a:off x="6211889" y="2439065"/>
            <a:ext cx="871538" cy="3200400"/>
            <a:chOff x="3968" y="312"/>
            <a:chExt cx="792" cy="2760"/>
          </a:xfrm>
        </p:grpSpPr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4008" y="312"/>
              <a:ext cx="752" cy="2736"/>
            </a:xfrm>
            <a:custGeom>
              <a:avLst/>
              <a:gdLst>
                <a:gd name="T0" fmla="*/ 768 w 896"/>
                <a:gd name="T1" fmla="*/ 0 h 2016"/>
                <a:gd name="T2" fmla="*/ 768 w 896"/>
                <a:gd name="T3" fmla="*/ 1056 h 2016"/>
                <a:gd name="T4" fmla="*/ 0 w 896"/>
                <a:gd name="T5" fmla="*/ 2016 h 20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96" h="2016">
                  <a:moveTo>
                    <a:pt x="768" y="0"/>
                  </a:moveTo>
                  <a:cubicBezTo>
                    <a:pt x="832" y="360"/>
                    <a:pt x="896" y="720"/>
                    <a:pt x="768" y="1056"/>
                  </a:cubicBezTo>
                  <a:cubicBezTo>
                    <a:pt x="640" y="1392"/>
                    <a:pt x="320" y="1704"/>
                    <a:pt x="0" y="201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3968" y="336"/>
              <a:ext cx="688" cy="2736"/>
            </a:xfrm>
            <a:custGeom>
              <a:avLst/>
              <a:gdLst>
                <a:gd name="T0" fmla="*/ 688 w 688"/>
                <a:gd name="T1" fmla="*/ 0 h 2736"/>
                <a:gd name="T2" fmla="*/ 112 w 688"/>
                <a:gd name="T3" fmla="*/ 1248 h 2736"/>
                <a:gd name="T4" fmla="*/ 16 w 688"/>
                <a:gd name="T5" fmla="*/ 2736 h 27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8" h="2736">
                  <a:moveTo>
                    <a:pt x="688" y="0"/>
                  </a:moveTo>
                  <a:cubicBezTo>
                    <a:pt x="456" y="396"/>
                    <a:pt x="224" y="792"/>
                    <a:pt x="112" y="1248"/>
                  </a:cubicBezTo>
                  <a:cubicBezTo>
                    <a:pt x="0" y="1704"/>
                    <a:pt x="32" y="2488"/>
                    <a:pt x="16" y="273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4" name="Group 30"/>
          <p:cNvGrpSpPr>
            <a:grpSpLocks/>
          </p:cNvGrpSpPr>
          <p:nvPr/>
        </p:nvGrpSpPr>
        <p:grpSpPr bwMode="auto">
          <a:xfrm>
            <a:off x="21771" y="4128911"/>
            <a:ext cx="9144000" cy="800100"/>
            <a:chOff x="0" y="3687"/>
            <a:chExt cx="5760" cy="660"/>
          </a:xfrm>
        </p:grpSpPr>
        <p:pic>
          <p:nvPicPr>
            <p:cNvPr id="25" name="Picture 31" descr="WLILIES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2" descr="WLILIES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3" descr="WLILIES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4" descr="WLILIES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10"/>
            <a:stretch>
              <a:fillRect/>
            </a:stretch>
          </p:blipFill>
          <p:spPr bwMode="auto">
            <a:xfrm>
              <a:off x="5145" y="3687"/>
              <a:ext cx="615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11"/>
          <p:cNvGrpSpPr>
            <a:grpSpLocks/>
          </p:cNvGrpSpPr>
          <p:nvPr/>
        </p:nvGrpSpPr>
        <p:grpSpPr bwMode="auto">
          <a:xfrm rot="17297505">
            <a:off x="3615903" y="2786441"/>
            <a:ext cx="642938" cy="2667000"/>
            <a:chOff x="1424" y="1968"/>
            <a:chExt cx="688" cy="1344"/>
          </a:xfrm>
        </p:grpSpPr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32" name="Picture 27" descr="pink_flower_divider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1147" y="2247034"/>
            <a:ext cx="4972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9" descr="pink_flower_divider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47034" y="2233100"/>
            <a:ext cx="4972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20"/>
          <p:cNvSpPr>
            <a:spLocks noChangeArrowheads="1"/>
          </p:cNvSpPr>
          <p:nvPr/>
        </p:nvSpPr>
        <p:spPr bwMode="auto">
          <a:xfrm>
            <a:off x="4107996" y="1351469"/>
            <a:ext cx="1743199" cy="1371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b="1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Oval 15"/>
          <p:cNvSpPr>
            <a:spLocks noChangeArrowheads="1"/>
          </p:cNvSpPr>
          <p:nvPr/>
        </p:nvSpPr>
        <p:spPr bwMode="auto">
          <a:xfrm>
            <a:off x="1783896" y="1048130"/>
            <a:ext cx="2324100" cy="1341834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10211" y="771730"/>
            <a:ext cx="3145026" cy="8679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FF0000"/>
                </a:solidFill>
              </a:rPr>
              <a:t>Hoa gì đây 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2970" y="340511"/>
            <a:ext cx="2239508" cy="4312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418AC"/>
                </a:solidFill>
              </a:rPr>
              <a:t>Trò chơi</a:t>
            </a:r>
            <a:endParaRPr lang="en-US" sz="28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0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5314"/>
            <a:ext cx="8736496" cy="3985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61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15" y="-1"/>
            <a:ext cx="6090685" cy="30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76" y="3041374"/>
            <a:ext cx="7362894" cy="1798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lúc học há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576" y="587237"/>
            <a:ext cx="609600" cy="6096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30" name="TextBox 29"/>
          <p:cNvSpPr txBox="1"/>
          <p:nvPr/>
        </p:nvSpPr>
        <p:spPr>
          <a:xfrm>
            <a:off x="1198880" y="188724"/>
            <a:ext cx="417819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Nam ước mơ làm những nghề gì ?</a:t>
            </a:r>
            <a:endParaRPr lang="en-US" sz="2000">
              <a:solidFill>
                <a:srgbClr val="0418AC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91646" y="188724"/>
            <a:ext cx="616270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Em có thích những nghề như Nam yêu thích không ?</a:t>
            </a:r>
            <a:endParaRPr lang="en-US" sz="20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1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32" y="1671491"/>
            <a:ext cx="3639168" cy="18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155575"/>
            <a:ext cx="6461125" cy="483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91646" y="188724"/>
            <a:ext cx="528805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Em hãy nói về những nghề trong bức tranh ?</a:t>
            </a:r>
            <a:endParaRPr lang="en-US" sz="2000">
              <a:solidFill>
                <a:srgbClr val="0418A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41437" y="188724"/>
            <a:ext cx="698755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418AC"/>
                </a:solidFill>
              </a:rPr>
              <a:t>Nhiệm vụ của bác sĩ, phi công, kiến trúc sư, cô giáo là gì ?</a:t>
            </a:r>
            <a:endParaRPr lang="en-US" sz="2000">
              <a:solidFill>
                <a:srgbClr val="0418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6648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60" y="112369"/>
            <a:ext cx="7223092" cy="4827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74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gradFill rotWithShape="1">
            <a:gsLst>
              <a:gs pos="0">
                <a:srgbClr val="00FF00">
                  <a:alpha val="75998"/>
                </a:srgbClr>
              </a:gs>
              <a:gs pos="100000">
                <a:srgbClr val="FFFFFF">
                  <a:alpha val="75998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Freeform 10"/>
          <p:cNvSpPr>
            <a:spLocks/>
          </p:cNvSpPr>
          <p:nvPr/>
        </p:nvSpPr>
        <p:spPr bwMode="auto">
          <a:xfrm rot="302103">
            <a:off x="4824178" y="2708427"/>
            <a:ext cx="457200" cy="2209800"/>
          </a:xfrm>
          <a:custGeom>
            <a:avLst/>
            <a:gdLst>
              <a:gd name="T0" fmla="*/ 0 w 376"/>
              <a:gd name="T1" fmla="*/ 0 h 816"/>
              <a:gd name="T2" fmla="*/ 336 w 376"/>
              <a:gd name="T3" fmla="*/ 432 h 816"/>
              <a:gd name="T4" fmla="*/ 240 w 376"/>
              <a:gd name="T5" fmla="*/ 816 h 81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76" h="816">
                <a:moveTo>
                  <a:pt x="0" y="0"/>
                </a:moveTo>
                <a:cubicBezTo>
                  <a:pt x="148" y="148"/>
                  <a:pt x="296" y="296"/>
                  <a:pt x="336" y="432"/>
                </a:cubicBezTo>
                <a:cubicBezTo>
                  <a:pt x="376" y="568"/>
                  <a:pt x="256" y="752"/>
                  <a:pt x="240" y="816"/>
                </a:cubicBezTo>
              </a:path>
            </a:pathLst>
          </a:custGeom>
          <a:noFill/>
          <a:ln w="76200" cmpd="sng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>
              <a:solidFill>
                <a:srgbClr val="00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Oval 15"/>
          <p:cNvSpPr>
            <a:spLocks noChangeArrowheads="1"/>
          </p:cNvSpPr>
          <p:nvPr/>
        </p:nvSpPr>
        <p:spPr bwMode="auto">
          <a:xfrm>
            <a:off x="3293918" y="48925"/>
            <a:ext cx="2324100" cy="1341834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Oval 17"/>
          <p:cNvSpPr>
            <a:spLocks noChangeArrowheads="1"/>
          </p:cNvSpPr>
          <p:nvPr/>
        </p:nvSpPr>
        <p:spPr bwMode="auto">
          <a:xfrm>
            <a:off x="1828800" y="1048130"/>
            <a:ext cx="2324100" cy="1341834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18"/>
          <p:cNvSpPr>
            <a:spLocks noChangeArrowheads="1"/>
          </p:cNvSpPr>
          <p:nvPr/>
        </p:nvSpPr>
        <p:spPr bwMode="auto">
          <a:xfrm>
            <a:off x="2378591" y="2389964"/>
            <a:ext cx="2324100" cy="1341834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Oval 19"/>
          <p:cNvSpPr>
            <a:spLocks noChangeArrowheads="1"/>
          </p:cNvSpPr>
          <p:nvPr/>
        </p:nvSpPr>
        <p:spPr bwMode="auto">
          <a:xfrm>
            <a:off x="5409792" y="2060486"/>
            <a:ext cx="2322512" cy="134183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5460274" y="719842"/>
            <a:ext cx="2324100" cy="1340644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60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2736396" y="416559"/>
            <a:ext cx="2865067" cy="707886"/>
          </a:xfrm>
          <a:prstGeom prst="rect">
            <a:avLst/>
          </a:prstGeom>
          <a:solidFill>
            <a:srgbClr val="FEFDF9"/>
          </a:solidFill>
          <a:ln w="28575">
            <a:solidFill>
              <a:srgbClr val="0000F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smtClean="0">
                <a:latin typeface="Arial" pitchFamily="34" charset="0"/>
                <a:cs typeface="Arial" pitchFamily="34" charset="0"/>
              </a:rPr>
              <a:t>quả muỗm</a:t>
            </a:r>
            <a:endParaRPr lang="en-US" alt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589280" y="1406346"/>
            <a:ext cx="2951361" cy="707886"/>
          </a:xfrm>
          <a:prstGeom prst="rect">
            <a:avLst/>
          </a:prstGeom>
          <a:solidFill>
            <a:srgbClr val="FEFDF9"/>
          </a:solidFill>
          <a:ln w="28575">
            <a:solidFill>
              <a:srgbClr val="0000F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latin typeface="Arial" pitchFamily="34" charset="0"/>
                <a:cs typeface="Arial" pitchFamily="34" charset="0"/>
              </a:rPr>
              <a:t>m</a:t>
            </a:r>
            <a:r>
              <a:rPr lang="en-US" altLang="en-US" sz="4000" b="1" smtClean="0">
                <a:latin typeface="Arial" pitchFamily="34" charset="0"/>
                <a:cs typeface="Arial" pitchFamily="34" charset="0"/>
              </a:rPr>
              <a:t>uôn màu</a:t>
            </a:r>
            <a:endParaRPr lang="en-US" alt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1706880" y="2982844"/>
            <a:ext cx="2915921" cy="707886"/>
          </a:xfrm>
          <a:prstGeom prst="rect">
            <a:avLst/>
          </a:prstGeom>
          <a:solidFill>
            <a:srgbClr val="FEFDF9"/>
          </a:solidFill>
          <a:ln w="28575">
            <a:solidFill>
              <a:srgbClr val="0000F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smtClean="0">
                <a:latin typeface="Arial" pitchFamily="34" charset="0"/>
                <a:cs typeface="Arial" pitchFamily="34" charset="0"/>
              </a:rPr>
              <a:t>viên thuốc</a:t>
            </a:r>
            <a:endParaRPr lang="en-US" altLang="en-US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23"/>
          <p:cNvSpPr txBox="1">
            <a:spLocks noChangeArrowheads="1"/>
          </p:cNvSpPr>
          <p:nvPr/>
        </p:nvSpPr>
        <p:spPr bwMode="auto">
          <a:xfrm>
            <a:off x="5610154" y="1544320"/>
            <a:ext cx="2771846" cy="707886"/>
          </a:xfrm>
          <a:prstGeom prst="rect">
            <a:avLst/>
          </a:prstGeom>
          <a:solidFill>
            <a:srgbClr val="FEFDF9"/>
          </a:solidFill>
          <a:ln w="28575">
            <a:solidFill>
              <a:srgbClr val="0000F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 smtClean="0">
                <a:latin typeface="Arial" pitchFamily="34" charset="0"/>
                <a:cs typeface="Arial" pitchFamily="34" charset="0"/>
              </a:rPr>
              <a:t>tươi tốt</a:t>
            </a:r>
            <a:endParaRPr lang="en-US" altLang="en-US" sz="40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1" name="Group 4"/>
          <p:cNvGrpSpPr>
            <a:grpSpLocks/>
          </p:cNvGrpSpPr>
          <p:nvPr/>
        </p:nvGrpSpPr>
        <p:grpSpPr bwMode="auto">
          <a:xfrm rot="3211918">
            <a:off x="6211889" y="2439065"/>
            <a:ext cx="871538" cy="3200400"/>
            <a:chOff x="3968" y="312"/>
            <a:chExt cx="792" cy="2760"/>
          </a:xfrm>
        </p:grpSpPr>
        <p:sp>
          <p:nvSpPr>
            <p:cNvPr id="22" name="Freeform 5"/>
            <p:cNvSpPr>
              <a:spLocks/>
            </p:cNvSpPr>
            <p:nvPr/>
          </p:nvSpPr>
          <p:spPr bwMode="auto">
            <a:xfrm>
              <a:off x="4008" y="312"/>
              <a:ext cx="752" cy="2736"/>
            </a:xfrm>
            <a:custGeom>
              <a:avLst/>
              <a:gdLst>
                <a:gd name="T0" fmla="*/ 768 w 896"/>
                <a:gd name="T1" fmla="*/ 0 h 2016"/>
                <a:gd name="T2" fmla="*/ 768 w 896"/>
                <a:gd name="T3" fmla="*/ 1056 h 2016"/>
                <a:gd name="T4" fmla="*/ 0 w 896"/>
                <a:gd name="T5" fmla="*/ 2016 h 20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96" h="2016">
                  <a:moveTo>
                    <a:pt x="768" y="0"/>
                  </a:moveTo>
                  <a:cubicBezTo>
                    <a:pt x="832" y="360"/>
                    <a:pt x="896" y="720"/>
                    <a:pt x="768" y="1056"/>
                  </a:cubicBezTo>
                  <a:cubicBezTo>
                    <a:pt x="640" y="1392"/>
                    <a:pt x="320" y="1704"/>
                    <a:pt x="0" y="201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>
              <a:off x="3968" y="336"/>
              <a:ext cx="688" cy="2736"/>
            </a:xfrm>
            <a:custGeom>
              <a:avLst/>
              <a:gdLst>
                <a:gd name="T0" fmla="*/ 688 w 688"/>
                <a:gd name="T1" fmla="*/ 0 h 2736"/>
                <a:gd name="T2" fmla="*/ 112 w 688"/>
                <a:gd name="T3" fmla="*/ 1248 h 2736"/>
                <a:gd name="T4" fmla="*/ 16 w 688"/>
                <a:gd name="T5" fmla="*/ 2736 h 273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8" h="2736">
                  <a:moveTo>
                    <a:pt x="688" y="0"/>
                  </a:moveTo>
                  <a:cubicBezTo>
                    <a:pt x="456" y="396"/>
                    <a:pt x="224" y="792"/>
                    <a:pt x="112" y="1248"/>
                  </a:cubicBezTo>
                  <a:cubicBezTo>
                    <a:pt x="0" y="1704"/>
                    <a:pt x="32" y="2488"/>
                    <a:pt x="16" y="2736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4" name="Group 30"/>
          <p:cNvGrpSpPr>
            <a:grpSpLocks/>
          </p:cNvGrpSpPr>
          <p:nvPr/>
        </p:nvGrpSpPr>
        <p:grpSpPr bwMode="auto">
          <a:xfrm>
            <a:off x="21771" y="4128911"/>
            <a:ext cx="9144000" cy="800100"/>
            <a:chOff x="0" y="3687"/>
            <a:chExt cx="5760" cy="660"/>
          </a:xfrm>
        </p:grpSpPr>
        <p:pic>
          <p:nvPicPr>
            <p:cNvPr id="25" name="Picture 31" descr="WLILIES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2" descr="WLILIES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0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3" descr="WLILIES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" y="3687"/>
              <a:ext cx="1728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4" descr="WLILIES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410"/>
            <a:stretch>
              <a:fillRect/>
            </a:stretch>
          </p:blipFill>
          <p:spPr bwMode="auto">
            <a:xfrm>
              <a:off x="5145" y="3687"/>
              <a:ext cx="615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11"/>
          <p:cNvGrpSpPr>
            <a:grpSpLocks/>
          </p:cNvGrpSpPr>
          <p:nvPr/>
        </p:nvGrpSpPr>
        <p:grpSpPr bwMode="auto">
          <a:xfrm rot="17297505">
            <a:off x="3615903" y="2786441"/>
            <a:ext cx="642938" cy="2667000"/>
            <a:chOff x="1424" y="1968"/>
            <a:chExt cx="688" cy="1344"/>
          </a:xfrm>
        </p:grpSpPr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1424" y="1968"/>
              <a:ext cx="560" cy="1344"/>
            </a:xfrm>
            <a:custGeom>
              <a:avLst/>
              <a:gdLst>
                <a:gd name="T0" fmla="*/ 656 w 656"/>
                <a:gd name="T1" fmla="*/ 1344 h 1344"/>
                <a:gd name="T2" fmla="*/ 80 w 656"/>
                <a:gd name="T3" fmla="*/ 1104 h 1344"/>
                <a:gd name="T4" fmla="*/ 176 w 656"/>
                <a:gd name="T5" fmla="*/ 0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6" h="1344">
                  <a:moveTo>
                    <a:pt x="656" y="1344"/>
                  </a:moveTo>
                  <a:cubicBezTo>
                    <a:pt x="408" y="1336"/>
                    <a:pt x="160" y="1328"/>
                    <a:pt x="80" y="1104"/>
                  </a:cubicBezTo>
                  <a:cubicBezTo>
                    <a:pt x="0" y="880"/>
                    <a:pt x="88" y="440"/>
                    <a:pt x="176" y="0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1584" y="1968"/>
              <a:ext cx="528" cy="1344"/>
            </a:xfrm>
            <a:custGeom>
              <a:avLst/>
              <a:gdLst>
                <a:gd name="T0" fmla="*/ 0 w 704"/>
                <a:gd name="T1" fmla="*/ 0 h 1344"/>
                <a:gd name="T2" fmla="*/ 624 w 704"/>
                <a:gd name="T3" fmla="*/ 624 h 1344"/>
                <a:gd name="T4" fmla="*/ 480 w 704"/>
                <a:gd name="T5" fmla="*/ 1344 h 13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04" h="1344">
                  <a:moveTo>
                    <a:pt x="0" y="0"/>
                  </a:moveTo>
                  <a:cubicBezTo>
                    <a:pt x="272" y="200"/>
                    <a:pt x="544" y="400"/>
                    <a:pt x="624" y="624"/>
                  </a:cubicBezTo>
                  <a:cubicBezTo>
                    <a:pt x="704" y="848"/>
                    <a:pt x="504" y="1224"/>
                    <a:pt x="480" y="1344"/>
                  </a:cubicBezTo>
                </a:path>
              </a:pathLst>
            </a:custGeom>
            <a:solidFill>
              <a:srgbClr val="006600"/>
            </a:solidFill>
            <a:ln w="9525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600">
                <a:solidFill>
                  <a:srgbClr val="000000"/>
                </a:solidFill>
                <a:latin typeface=".VnAvant" panose="020B7200000000000000" pitchFamily="34" charset="0"/>
              </a:endParaRPr>
            </a:p>
          </p:txBody>
        </p:sp>
      </p:grpSp>
      <p:pic>
        <p:nvPicPr>
          <p:cNvPr id="32" name="Picture 27" descr="pink_flower_divider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51147" y="2247034"/>
            <a:ext cx="4972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9" descr="pink_flower_divider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47034" y="2233100"/>
            <a:ext cx="4972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20"/>
          <p:cNvSpPr>
            <a:spLocks noChangeArrowheads="1"/>
          </p:cNvSpPr>
          <p:nvPr/>
        </p:nvSpPr>
        <p:spPr bwMode="auto">
          <a:xfrm>
            <a:off x="4107996" y="1351469"/>
            <a:ext cx="1743199" cy="1371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3600" b="1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 Box 22"/>
          <p:cNvSpPr txBox="1">
            <a:spLocks noChangeArrowheads="1"/>
          </p:cNvSpPr>
          <p:nvPr/>
        </p:nvSpPr>
        <p:spPr bwMode="auto">
          <a:xfrm>
            <a:off x="5847137" y="2628901"/>
            <a:ext cx="2830478" cy="707886"/>
          </a:xfrm>
          <a:prstGeom prst="rect">
            <a:avLst/>
          </a:prstGeom>
          <a:solidFill>
            <a:srgbClr val="FEFDF9"/>
          </a:solidFill>
          <a:ln w="28575">
            <a:solidFill>
              <a:srgbClr val="0000FF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4572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b="1">
                <a:latin typeface="Arial" pitchFamily="34" charset="0"/>
                <a:cs typeface="Arial" pitchFamily="34" charset="0"/>
              </a:rPr>
              <a:t>m</a:t>
            </a:r>
            <a:r>
              <a:rPr lang="en-US" altLang="en-US" sz="4000" b="1" smtClean="0">
                <a:latin typeface="Arial" pitchFamily="34" charset="0"/>
                <a:cs typeface="Arial" pitchFamily="34" charset="0"/>
              </a:rPr>
              <a:t>óng vuốt</a:t>
            </a:r>
            <a:endParaRPr lang="en-US" altLang="en-US" sz="4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E:\QUYNH\anh tai ve poiwer oint\hoa sen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641" y="581531"/>
            <a:ext cx="2696313" cy="235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00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7.40741E-7 L -0.225 0.03264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06 0.01112 L -0.15573 -0.0963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-53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8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24 0.05695 C -0.04688 0.06088 -0.0323 0.06644 -0.02119 0.07454 C -0.01164 0.08472 -0.00573 0.09699 -0.00191 0.10949 C 0.00486 0.12222 0.00225 0.13449 -0.00122 0.14746 C -0.00278 0.15972 -0.00973 0.17361 -0.02309 0.18681 C -0.0283 0.19908 -0.04671 0.21227 -0.06598 0.22176 C -0.08438 0.23241 -0.10608 0.24051 -0.12848 0.24746 C -0.15122 0.25463 -0.17292 0.25926 -0.19445 0.26204 C -0.21719 0.26389 -0.23872 0.26389 -0.25678 0.25903 C -0.27379 0.25533 -0.29098 0.24861 -0.29879 0.24028 C -0.30921 0.23264 -0.31459 0.2169 -0.31598 0.20648 C -0.31875 0.19491 -0.3191 0.18148 -0.31094 0.16806 C -0.30313 0.15579 -0.28716 0.14421 -0.2658 0.13496 C -0.24254 0.12662 -0.21997 0.12639 -0.20382 0.13009 C -0.19098 0.13472 -0.18056 0.14398 -0.17709 0.15671 C -0.17431 0.1706 -0.17448 0.18287 -0.18594 0.1963 C -0.1908 0.20833 -0.18907 0.20949 -0.22466 0.23079 C -0.25747 0.25324 -0.29115 0.25556 -0.31164 0.26065 C -0.33316 0.26644 -0.34896 0.26482 -0.37066 0.26435 C -0.39306 0.26482 -0.41355 0.25949 -0.42778 0.25533 C -0.44202 0.24815 -0.44879 0.23889 -0.45851 0.22546 C -0.46511 0.21158 -0.4665 0.20023 -0.46789 0.1882 C -0.46945 0.17593 -0.47084 0.1632 -0.47223 0.15139 " pathEditMode="relative" rAng="21060000" ptsTypes="AAAAAAAAAAAAAAAAAAAAAAA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24" y="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3916E-6 L 0.00104 0.17788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889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5" grpId="0" animBg="1"/>
      <p:bldP spid="15" grpId="1" animBg="1"/>
      <p:bldP spid="17" grpId="0" animBg="1"/>
      <p:bldP spid="17" grpId="1" animBg="1"/>
      <p:bldP spid="34" grpId="0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pha lướt sóng tuyệt vời 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361" y="182880"/>
            <a:ext cx="8351520" cy="46977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1676" y="4511278"/>
            <a:ext cx="32111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Đây là bộ môn thể thao nào ?</a:t>
            </a:r>
            <a:endParaRPr lang="en-US" sz="1800"/>
          </a:p>
        </p:txBody>
      </p:sp>
      <p:sp>
        <p:nvSpPr>
          <p:cNvPr id="4" name="TextBox 3"/>
          <p:cNvSpPr txBox="1"/>
          <p:nvPr/>
        </p:nvSpPr>
        <p:spPr>
          <a:xfrm>
            <a:off x="2193196" y="4479012"/>
            <a:ext cx="39485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smtClean="0"/>
              <a:t>Em có thích được lướt sóng không ?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1720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513" y="3657600"/>
            <a:ext cx="4453451" cy="497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438320" y="4165600"/>
            <a:ext cx="528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078400" y="4155440"/>
            <a:ext cx="690960" cy="101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42000" y="4145280"/>
            <a:ext cx="518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59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4" name="Google Shape;54;p13">
            <a:extLst>
              <a:ext uri="{FF2B5EF4-FFF2-40B4-BE49-F238E27FC236}">
                <a16:creationId xmlns="" xmlns:a16="http://schemas.microsoft.com/office/drawing/2014/main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2471630" y="860547"/>
            <a:ext cx="6672370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800" b="1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4800" b="1" smtClean="0"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71:</a:t>
            </a:r>
            <a:r>
              <a:rPr lang="vi-VN" sz="4800" b="1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4800" b="1" dirty="0">
              <a:latin typeface=".VnAvant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66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ươc</a:t>
            </a:r>
            <a:r>
              <a:rPr lang="en-US" sz="66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0"/>
                <a:cs typeface="Calibri" pitchFamily="34" charset="0"/>
              </a:rPr>
              <a:t>    ươt</a:t>
            </a:r>
            <a:endParaRPr lang="en-GB" sz="6600" b="1" dirty="0">
              <a:solidFill>
                <a:srgbClr val="FF0000"/>
              </a:solidFill>
              <a:latin typeface=".VnAvant" pitchFamily="34" charset="0"/>
              <a:ea typeface="Arial-Rounded" panose="020B0500000000000000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32" y="1250157"/>
            <a:ext cx="4861180" cy="25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1804877" y="1645238"/>
            <a:ext cx="1901507" cy="1189402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E52D56"/>
                </a:solidFill>
                <a:latin typeface=".VnAvant" pitchFamily="34" charset="0"/>
                <a:cs typeface="Calibri" pitchFamily="34" charset="0"/>
              </a:rPr>
              <a:t>ươc</a:t>
            </a:r>
            <a:endParaRPr lang="en-US" sz="6000" dirty="0"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=""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4917441" y="1645238"/>
            <a:ext cx="2101104" cy="1189402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solidFill>
                  <a:srgbClr val="E52D56"/>
                </a:solidFill>
                <a:latin typeface=".VnAvant" pitchFamily="34" charset="0"/>
                <a:cs typeface="Calibri" pitchFamily="34" charset="0"/>
              </a:rPr>
              <a:t>ươt</a:t>
            </a:r>
            <a:endParaRPr lang="en-US" sz="6000" dirty="0">
              <a:latin typeface=".VnAvant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5619" y="260305"/>
            <a:ext cx="1398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ươc</a:t>
            </a:r>
            <a:endParaRPr lang="en-US" sz="48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699005"/>
              </p:ext>
            </p:extLst>
          </p:nvPr>
        </p:nvGraphicFramePr>
        <p:xfrm>
          <a:off x="2609671" y="1122993"/>
          <a:ext cx="3602092" cy="1746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/>
                <a:gridCol w="1801046"/>
              </a:tblGrid>
              <a:tr h="8731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73125"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805154" y="2001520"/>
            <a:ext cx="3103257" cy="772160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m</a:t>
            </a:r>
            <a:r>
              <a:rPr lang="en-US" sz="44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ượt</a:t>
            </a:r>
            <a:endParaRPr lang="en-US" sz="44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05154" y="1216556"/>
            <a:ext cx="1634766" cy="784964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.VnAvant" pitchFamily="34" charset="0"/>
                <a:cs typeface="Calibri" pitchFamily="34" charset="0"/>
              </a:rPr>
              <a:t>m</a:t>
            </a:r>
            <a:endParaRPr lang="en-US" sz="4400">
              <a:solidFill>
                <a:schemeClr val="tx1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439921" y="1216556"/>
            <a:ext cx="1468490" cy="784964"/>
          </a:xfrm>
          <a:prstGeom prst="rect">
            <a:avLst/>
          </a:prstGeom>
          <a:solidFill>
            <a:schemeClr val="bg1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ươt</a:t>
            </a:r>
            <a:endParaRPr lang="en-US" sz="44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1312" y="260306"/>
            <a:ext cx="1208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.VnAvant" pitchFamily="34" charset="0"/>
                <a:cs typeface="Calibri" pitchFamily="34" charset="0"/>
              </a:rPr>
              <a:t>ươt</a:t>
            </a:r>
            <a:endParaRPr lang="en-US" sz="4800">
              <a:solidFill>
                <a:srgbClr val="FF0000"/>
              </a:solidFill>
              <a:latin typeface=".VnAvant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91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39" grpId="0" animBg="1"/>
      <p:bldP spid="40" grpId="0" animBg="1"/>
      <p:bldP spid="11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2821</TotalTime>
  <Words>175</Words>
  <Application>Microsoft Office PowerPoint</Application>
  <PresentationFormat>On-screen Show (16:9)</PresentationFormat>
  <Paragraphs>55</Paragraphs>
  <Slides>25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Arial Rounded MT Bold</vt:lpstr>
      <vt:lpstr>Times New Roman</vt:lpstr>
      <vt:lpstr>.VnAvant</vt:lpstr>
      <vt:lpstr>Quicksand Medium</vt:lpstr>
      <vt:lpstr>UTM Avo</vt:lpstr>
      <vt:lpstr>Lato</vt:lpstr>
      <vt:lpstr>Calibri</vt:lpstr>
      <vt:lpstr>Arial-Rounded</vt:lpstr>
      <vt:lpstr>Calibri Light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</dc:creator>
  <cp:lastModifiedBy>Windows User</cp:lastModifiedBy>
  <cp:revision>287</cp:revision>
  <dcterms:modified xsi:type="dcterms:W3CDTF">2021-11-15T03:18:18Z</dcterms:modified>
</cp:coreProperties>
</file>