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89" r:id="rId3"/>
    <p:sldId id="262" r:id="rId4"/>
    <p:sldId id="263" r:id="rId5"/>
    <p:sldId id="291" r:id="rId6"/>
    <p:sldId id="294" r:id="rId7"/>
    <p:sldId id="301" r:id="rId8"/>
    <p:sldId id="298" r:id="rId9"/>
    <p:sldId id="300" r:id="rId10"/>
    <p:sldId id="307" r:id="rId11"/>
    <p:sldId id="306" r:id="rId12"/>
    <p:sldId id="305" r:id="rId13"/>
    <p:sldId id="274" r:id="rId14"/>
    <p:sldId id="302" r:id="rId15"/>
    <p:sldId id="303" r:id="rId16"/>
    <p:sldId id="304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BF33"/>
    <a:srgbClr val="FFFF66"/>
    <a:srgbClr val="2AAFDE"/>
    <a:srgbClr val="FFCD2D"/>
    <a:srgbClr val="FF3300"/>
    <a:srgbClr val="CC0000"/>
    <a:srgbClr val="2AB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61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oc Chi" userId="1bf4bdd671b4de97" providerId="LiveId" clId="{015B5447-0099-4708-AAD6-67EB3F4BF5DD}"/>
    <pc:docChg chg="modSld">
      <pc:chgData name="Ngoc Chi" userId="1bf4bdd671b4de97" providerId="LiveId" clId="{015B5447-0099-4708-AAD6-67EB3F4BF5DD}" dt="2025-01-13T13:43:55.412" v="3" actId="13926"/>
      <pc:docMkLst>
        <pc:docMk/>
      </pc:docMkLst>
      <pc:sldChg chg="addSp modSp mod">
        <pc:chgData name="Ngoc Chi" userId="1bf4bdd671b4de97" providerId="LiveId" clId="{015B5447-0099-4708-AAD6-67EB3F4BF5DD}" dt="2025-01-13T13:43:55.412" v="3" actId="13926"/>
        <pc:sldMkLst>
          <pc:docMk/>
          <pc:sldMk cId="431002945" sldId="258"/>
        </pc:sldMkLst>
        <pc:spChg chg="add mod">
          <ac:chgData name="Ngoc Chi" userId="1bf4bdd671b4de97" providerId="LiveId" clId="{015B5447-0099-4708-AAD6-67EB3F4BF5DD}" dt="2025-01-13T13:43:55.412" v="3" actId="13926"/>
          <ac:spMkLst>
            <pc:docMk/>
            <pc:sldMk cId="431002945" sldId="258"/>
            <ac:spMk id="3" creationId="{092ED85B-C55D-D811-8B44-4EB41FAC53F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A3E8B-FB62-4B41-9AA1-1AA82709BA9C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52659-81FF-4482-AE92-16FC54EA0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1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4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7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6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2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6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9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3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5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D823B-555C-4B70-93C8-7FE8057690B6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7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823B-555C-4B70-93C8-7FE8057690B6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BAC7-3FE0-48CD-AE80-5FA2F8D00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9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Kết quả hình ảnh cho rừng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7" y="0"/>
            <a:ext cx="9133763" cy="68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5222" y="2815049"/>
            <a:ext cx="7803792" cy="2396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mừng các con </a:t>
            </a:r>
          </a:p>
          <a:p>
            <a:pPr algn="ctr"/>
            <a:r>
              <a:rPr lang="en-US" sz="60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đến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với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giờ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học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Toán</a:t>
            </a:r>
            <a:endParaRPr lang="en-US" sz="60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2ED85B-C55D-D811-8B44-4EB41FAC53FA}"/>
              </a:ext>
            </a:extLst>
          </p:cNvPr>
          <p:cNvSpPr txBox="1"/>
          <p:nvPr/>
        </p:nvSpPr>
        <p:spPr>
          <a:xfrm>
            <a:off x="1295400" y="4953000"/>
            <a:ext cx="6629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666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黑体" panose="02010609060101010101" pitchFamily="49" charset="-122"/>
                <a:cs typeface="Tahoma" panose="020B0604030504040204" pitchFamily="34" charset="0"/>
                <a:sym typeface="+mn-lt"/>
              </a:rPr>
              <a:t>Giáo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黑体" panose="02010609060101010101" pitchFamily="49" charset="-122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黑体" panose="02010609060101010101" pitchFamily="49" charset="-122"/>
                <a:cs typeface="Tahoma" panose="020B0604030504040204" pitchFamily="34" charset="0"/>
                <a:sym typeface="+mn-lt"/>
              </a:rPr>
              <a:t>viên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ahoma" panose="020B0604030504040204" pitchFamily="34" charset="0"/>
                <a:ea typeface="黑体" panose="02010609060101010101" pitchFamily="49" charset="-122"/>
                <a:cs typeface="Tahoma" panose="020B0604030504040204" pitchFamily="34" charset="0"/>
                <a:sym typeface="+mn-lt"/>
              </a:rPr>
              <a:t>: NGUYỄN NGỌC CHI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Tahoma" panose="020B0604030504040204" pitchFamily="34" charset="0"/>
              <a:ea typeface="黑体" panose="02010609060101010101" pitchFamily="49" charset="-122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00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3605994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53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1524000" y="1600200"/>
            <a:ext cx="6019800" cy="1524000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886200"/>
            <a:ext cx="1905000" cy="25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ight Triangle 19"/>
          <p:cNvSpPr/>
          <p:nvPr/>
        </p:nvSpPr>
        <p:spPr>
          <a:xfrm rot="16200000" flipH="1">
            <a:off x="1546158" y="4199870"/>
            <a:ext cx="1258499" cy="1274780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2798781" y="4208010"/>
            <a:ext cx="1371600" cy="1258499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91000" y="4800600"/>
            <a:ext cx="1371600" cy="598024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191000" y="4208010"/>
            <a:ext cx="1371600" cy="581014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>
            <a:off x="1524000" y="4208012"/>
            <a:ext cx="1288798" cy="1258498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/>
          <p:nvPr/>
        </p:nvPicPr>
        <p:blipFill rotWithShape="1">
          <a:blip r:embed="rId5"/>
          <a:srcRect l="5085" t="22380" r="75104" b="62382"/>
          <a:stretch/>
        </p:blipFill>
        <p:spPr bwMode="auto">
          <a:xfrm>
            <a:off x="0" y="152400"/>
            <a:ext cx="21336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057400" y="228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VNI-avo"/>
              </a:rPr>
              <a:t>a. </a:t>
            </a:r>
            <a:r>
              <a:rPr lang="en-US" sz="2400" b="1" dirty="0" err="1">
                <a:latin typeface="VVNI-avo"/>
              </a:rPr>
              <a:t>Với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năm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miếng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bìa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như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trên</a:t>
            </a:r>
            <a:r>
              <a:rPr lang="en-US" sz="2400" b="1" dirty="0">
                <a:latin typeface="VVNI-avo"/>
              </a:rPr>
              <a:t>, </a:t>
            </a:r>
            <a:r>
              <a:rPr lang="en-US" sz="2400" b="1" dirty="0" err="1">
                <a:latin typeface="VVNI-avo"/>
              </a:rPr>
              <a:t>em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hãy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ghép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lại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thành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các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hình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giống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như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hình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của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bạn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Việt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và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bạn</a:t>
            </a:r>
            <a:r>
              <a:rPr lang="en-US" sz="2400" b="1" dirty="0">
                <a:latin typeface="VVNI-avo"/>
              </a:rPr>
              <a:t> Mai.  </a:t>
            </a:r>
          </a:p>
        </p:txBody>
      </p:sp>
    </p:spTree>
    <p:extLst>
      <p:ext uri="{BB962C8B-B14F-4D97-AF65-F5344CB8AC3E}">
        <p14:creationId xmlns:p14="http://schemas.microsoft.com/office/powerpoint/2010/main" val="18085763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1111 L -3.33333E-6 -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18056 L 2.22222E-6 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21111 L 0 -1.1111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45556 L 3.33333E-6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58889 L -1.38889E-6 2.59259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3" grpId="0" animBg="1"/>
      <p:bldP spid="23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706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219200" y="2286000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429000" y="228600"/>
            <a:ext cx="3048000" cy="27413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914400" y="4800600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ba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miếng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bìa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ghép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miếng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bìa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nhé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"/>
            <a:ext cx="90678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Action Button: Custom 17">
            <a:hlinkClick r:id="" action="ppaction://noaction" highlightClick="1"/>
          </p:cNvPr>
          <p:cNvSpPr/>
          <p:nvPr/>
        </p:nvSpPr>
        <p:spPr>
          <a:xfrm>
            <a:off x="1828800" y="1981200"/>
            <a:ext cx="2971800" cy="1532965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1828800" y="4191000"/>
            <a:ext cx="1561011" cy="15329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>
            <a:off x="3400696" y="4191000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 rot="10800000">
            <a:off x="3374570" y="4191000"/>
            <a:ext cx="1371600" cy="15329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5720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04800" y="228600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VVNI-avo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22292 L 5.55112E-17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23403 L 5E-6 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33148 L 0.00278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0678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8287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>
            <a:off x="304800" y="3124200"/>
            <a:ext cx="3276600" cy="3200400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4495800" y="4648200"/>
            <a:ext cx="1600200" cy="16091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/>
          <p:nvPr/>
        </p:nvSpPr>
        <p:spPr>
          <a:xfrm>
            <a:off x="4495799" y="3048000"/>
            <a:ext cx="1663337" cy="16091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>
            <a:off x="6096000" y="4648200"/>
            <a:ext cx="1676400" cy="1600200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4800" y="228600"/>
            <a:ext cx="673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VVNI-avo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833 -0.44444 L -3.33333E-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58889 L -3.33333E-6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32848 L 1.11111E-6 0.0048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067800" cy="6858000"/>
            <a:chOff x="-45720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-45720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8287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Triangle 21"/>
          <p:cNvSpPr/>
          <p:nvPr/>
        </p:nvSpPr>
        <p:spPr>
          <a:xfrm rot="8005729">
            <a:off x="931566" y="3269770"/>
            <a:ext cx="2404067" cy="2550873"/>
          </a:xfrm>
          <a:prstGeom prst="rtTriangle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Custom 23">
            <a:hlinkClick r:id="" action="ppaction://noaction" highlightClick="1"/>
          </p:cNvPr>
          <p:cNvSpPr/>
          <p:nvPr/>
        </p:nvSpPr>
        <p:spPr>
          <a:xfrm>
            <a:off x="1143000" y="4545874"/>
            <a:ext cx="1981200" cy="2057400"/>
          </a:xfrm>
          <a:prstGeom prst="actionButtonBlank">
            <a:avLst/>
          </a:prstGeom>
          <a:solidFill>
            <a:srgbClr val="7CB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Custom 18">
            <a:hlinkClick r:id="" action="ppaction://noaction" highlightClick="1"/>
          </p:cNvPr>
          <p:cNvSpPr/>
          <p:nvPr/>
        </p:nvSpPr>
        <p:spPr>
          <a:xfrm>
            <a:off x="5257800" y="4563035"/>
            <a:ext cx="2286000" cy="2142565"/>
          </a:xfrm>
          <a:prstGeom prst="actionButtonBlank">
            <a:avLst/>
          </a:prstGeom>
          <a:solidFill>
            <a:srgbClr val="7CBF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>
            <a:off x="6374674" y="2821578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rot="16200000">
            <a:off x="4626557" y="2827981"/>
            <a:ext cx="1752600" cy="1761565"/>
          </a:xfrm>
          <a:prstGeom prst="rtTriangle">
            <a:avLst/>
          </a:prstGeom>
          <a:solidFill>
            <a:srgbClr val="7CBF33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228600"/>
            <a:ext cx="655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VVNI-avo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 0.00069 L 0 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1.11022E-16 -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3.33333E-6 -4.44444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707675" y="2793691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824639" y="535296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 hiểu bài mới! 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067800" cy="6858000"/>
            <a:chOff x="0" y="143934"/>
            <a:chExt cx="9067800" cy="6477000"/>
          </a:xfrm>
        </p:grpSpPr>
        <p:pic>
          <p:nvPicPr>
            <p:cNvPr id="7" name="Picture 4" descr="Kết quả hình ảnh cho simba ki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3605994"/>
              <a:ext cx="2699027" cy="2794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0" y="143934"/>
              <a:ext cx="9067800" cy="6477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29400" y="2286000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3"/>
            <p:cNvGrpSpPr/>
            <p:nvPr/>
          </p:nvGrpSpPr>
          <p:grpSpPr>
            <a:xfrm>
              <a:off x="1371600" y="230294"/>
              <a:ext cx="3352800" cy="1497149"/>
              <a:chOff x="1295400" y="269483"/>
              <a:chExt cx="3352800" cy="1497149"/>
            </a:xfrm>
          </p:grpSpPr>
          <p:sp>
            <p:nvSpPr>
              <p:cNvPr id="13" name="Action Button: Custom 12">
                <a:hlinkClick r:id="" action="ppaction://noaction" highlightClick="1"/>
              </p:cNvPr>
              <p:cNvSpPr/>
              <p:nvPr/>
            </p:nvSpPr>
            <p:spPr>
              <a:xfrm>
                <a:off x="1295400" y="306495"/>
                <a:ext cx="1371600" cy="1447800"/>
              </a:xfrm>
              <a:prstGeom prst="actionButtonBlank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0800000">
                <a:off x="3276600" y="318832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>
                <a:off x="3200400" y="269483"/>
                <a:ext cx="1371600" cy="1447800"/>
              </a:xfrm>
              <a:prstGeom prst="rtTriangle">
                <a:avLst/>
              </a:prstGeom>
              <a:solidFill>
                <a:srgbClr val="7CBF33"/>
              </a:solidFill>
              <a:ln>
                <a:solidFill>
                  <a:srgbClr val="FFFF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8287" y="0"/>
            <a:ext cx="3795713" cy="27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oup 29"/>
          <p:cNvGrpSpPr/>
          <p:nvPr/>
        </p:nvGrpSpPr>
        <p:grpSpPr>
          <a:xfrm>
            <a:off x="383178" y="1905000"/>
            <a:ext cx="5331822" cy="1828800"/>
            <a:chOff x="383178" y="1905000"/>
            <a:chExt cx="5331822" cy="1828800"/>
          </a:xfrm>
        </p:grpSpPr>
        <p:sp>
          <p:nvSpPr>
            <p:cNvPr id="20" name="Action Button: Custom 19">
              <a:hlinkClick r:id="" action="ppaction://noaction" highlightClick="1"/>
            </p:cNvPr>
            <p:cNvSpPr/>
            <p:nvPr/>
          </p:nvSpPr>
          <p:spPr>
            <a:xfrm>
              <a:off x="2209800" y="1905000"/>
              <a:ext cx="1828800" cy="1828800"/>
            </a:xfrm>
            <a:prstGeom prst="actionButtonBlank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Triangle 20"/>
            <p:cNvSpPr/>
            <p:nvPr/>
          </p:nvSpPr>
          <p:spPr>
            <a:xfrm>
              <a:off x="4038600" y="1905000"/>
              <a:ext cx="16764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6200000">
              <a:off x="383178" y="1905000"/>
              <a:ext cx="1828800" cy="1828800"/>
            </a:xfrm>
            <a:prstGeom prst="rtTriangle">
              <a:avLst/>
            </a:prstGeom>
            <a:solidFill>
              <a:srgbClr val="7CB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Action Button: Custom 26">
            <a:hlinkClick r:id="" action="ppaction://noaction" highlightClick="1"/>
          </p:cNvPr>
          <p:cNvSpPr/>
          <p:nvPr/>
        </p:nvSpPr>
        <p:spPr>
          <a:xfrm>
            <a:off x="2362200" y="4495800"/>
            <a:ext cx="1828800" cy="1828800"/>
          </a:xfrm>
          <a:prstGeom prst="actionButtonBlank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rot="16200000">
            <a:off x="533400" y="4495800"/>
            <a:ext cx="18288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>
            <a:off x="4191000" y="4495800"/>
            <a:ext cx="1676400" cy="1828800"/>
          </a:xfrm>
          <a:prstGeom prst="rtTriangle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04800" y="228600"/>
            <a:ext cx="6735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VVNI-avo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3 L -3.33333E-6 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33333 L -3.33333E-6 1.1111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33148 L 0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227" y="2339484"/>
            <a:ext cx="7803792" cy="23965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Hẹn gặp lại các bạn! </a:t>
            </a:r>
          </a:p>
          <a:p>
            <a:pPr algn="ctr"/>
            <a:endParaRPr lang="en-US" sz="88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772" y="3537756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012367" y="1965278"/>
            <a:ext cx="3464633" cy="2179804"/>
          </a:xfrm>
          <a:prstGeom prst="wedgeEllipseCallout">
            <a:avLst>
              <a:gd name="adj1" fmla="val -66018"/>
              <a:gd name="adj2" fmla="val 7168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itchFamily="18" charset="0"/>
                <a:cs typeface="Times New Roman" panose="02020603050405020304" pitchFamily="18" charset="0"/>
              </a:rPr>
              <a:t>Cảm ơn các bạn đã cùng mình học bài ngày hôm nay!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18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7.40741E-7 L 3.95833E-6 -0.07222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UTM Avo" pitchFamily="18" charset="0"/>
              </a:rPr>
              <a:t>Khởi động</a:t>
            </a:r>
          </a:p>
        </p:txBody>
      </p:sp>
      <p:sp>
        <p:nvSpPr>
          <p:cNvPr id="16" name="Oval 15"/>
          <p:cNvSpPr/>
          <p:nvPr/>
        </p:nvSpPr>
        <p:spPr>
          <a:xfrm>
            <a:off x="1219200" y="3505200"/>
            <a:ext cx="762000" cy="76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0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4164272" y="2780043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675565" y="2595252"/>
            <a:ext cx="2746611" cy="1348950"/>
          </a:xfrm>
          <a:prstGeom prst="wedgeEllipseCallout">
            <a:avLst>
              <a:gd name="adj1" fmla="val 86701"/>
              <a:gd name="adj2" fmla="val 17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các bạn mình là Simba!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Callout 5"/>
          <p:cNvSpPr/>
          <p:nvPr/>
        </p:nvSpPr>
        <p:spPr>
          <a:xfrm flipH="1">
            <a:off x="6020793" y="528163"/>
            <a:ext cx="3112970" cy="2583527"/>
          </a:xfrm>
          <a:prstGeom prst="wedgeEllipseCallout">
            <a:avLst>
              <a:gd name="adj1" fmla="val 66972"/>
              <a:gd name="adj2" fmla="val 577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2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lva-fine-art-cartoon-forest.jpg (1600×1080) | Forest carto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5181600" y="435678"/>
            <a:ext cx="1723800" cy="1164521"/>
          </a:xfrm>
          <a:prstGeom prst="wedgeEllipseCallout">
            <a:avLst>
              <a:gd name="adj1" fmla="val 76296"/>
              <a:gd name="adj2" fmla="val -219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2057400"/>
            <a:ext cx="88296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914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3605994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5085" t="22380" r="75104" b="62382"/>
          <a:stretch/>
        </p:blipFill>
        <p:spPr bwMode="auto">
          <a:xfrm>
            <a:off x="228600" y="152400"/>
            <a:ext cx="3029189" cy="1196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1447800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6600" y="1676400"/>
            <a:ext cx="2058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VVNI-avo"/>
              </a:rPr>
              <a:t>Có</a:t>
            </a:r>
            <a:r>
              <a:rPr lang="en-US" sz="2000" dirty="0">
                <a:latin typeface="VVNI-avo"/>
              </a:rPr>
              <a:t> 5 </a:t>
            </a:r>
            <a:r>
              <a:rPr lang="en-US" sz="2000" dirty="0" err="1">
                <a:latin typeface="VVNI-avo"/>
              </a:rPr>
              <a:t>miếng</a:t>
            </a:r>
            <a:r>
              <a:rPr lang="en-US" sz="2000" dirty="0">
                <a:latin typeface="VVNI-avo"/>
              </a:rPr>
              <a:t> </a:t>
            </a:r>
            <a:r>
              <a:rPr lang="en-US" sz="2000" dirty="0" err="1">
                <a:latin typeface="VVNI-avo"/>
              </a:rPr>
              <a:t>bìa</a:t>
            </a:r>
            <a:r>
              <a:rPr lang="en-US" sz="2000" dirty="0">
                <a:latin typeface="VVNI-avo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1400" y="4295628"/>
            <a:ext cx="1205230" cy="58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93046" y="2590800"/>
            <a:ext cx="125555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133600" y="2057400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057400" y="4038600"/>
            <a:ext cx="2651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VVNI-avo"/>
              </a:rPr>
              <a:t>Việt</a:t>
            </a:r>
            <a:r>
              <a:rPr lang="en-US" sz="2000" dirty="0">
                <a:latin typeface="VVNI-avo"/>
              </a:rPr>
              <a:t> </a:t>
            </a:r>
            <a:r>
              <a:rPr lang="en-US" sz="2000" dirty="0" err="1">
                <a:latin typeface="VVNI-avo"/>
              </a:rPr>
              <a:t>và</a:t>
            </a:r>
            <a:r>
              <a:rPr lang="en-US" sz="2000" dirty="0">
                <a:latin typeface="VVNI-avo"/>
              </a:rPr>
              <a:t> Mai </a:t>
            </a:r>
            <a:r>
              <a:rPr lang="en-US" sz="2000" dirty="0" err="1">
                <a:latin typeface="VVNI-avo"/>
              </a:rPr>
              <a:t>đã</a:t>
            </a:r>
            <a:r>
              <a:rPr lang="en-US" sz="2000" dirty="0">
                <a:latin typeface="VVNI-avo"/>
              </a:rPr>
              <a:t> </a:t>
            </a:r>
            <a:r>
              <a:rPr lang="en-US" sz="2000" dirty="0" err="1">
                <a:latin typeface="VVNI-avo"/>
              </a:rPr>
              <a:t>ghép</a:t>
            </a:r>
            <a:r>
              <a:rPr lang="en-US" sz="2000" dirty="0">
                <a:latin typeface="VVNI-avo"/>
              </a:rPr>
              <a:t> </a:t>
            </a:r>
          </a:p>
          <a:p>
            <a:r>
              <a:rPr lang="en-US" sz="2000" dirty="0" err="1">
                <a:latin typeface="VVNI-avo"/>
              </a:rPr>
              <a:t>thành</a:t>
            </a:r>
            <a:r>
              <a:rPr lang="en-US" sz="2000" dirty="0">
                <a:latin typeface="VVNI-avo"/>
              </a:rPr>
              <a:t> </a:t>
            </a:r>
            <a:r>
              <a:rPr lang="en-US" sz="2000" dirty="0" err="1">
                <a:latin typeface="VVNI-avo"/>
              </a:rPr>
              <a:t>các</a:t>
            </a:r>
            <a:r>
              <a:rPr lang="en-US" sz="2000" dirty="0">
                <a:latin typeface="VVNI-avo"/>
              </a:rPr>
              <a:t> </a:t>
            </a:r>
            <a:r>
              <a:rPr lang="en-US" sz="2000" dirty="0" err="1">
                <a:latin typeface="VVNI-avo"/>
              </a:rPr>
              <a:t>hình</a:t>
            </a:r>
            <a:r>
              <a:rPr lang="en-US" sz="2000" dirty="0">
                <a:latin typeface="VVNI-avo"/>
              </a:rPr>
              <a:t> </a:t>
            </a:r>
            <a:r>
              <a:rPr lang="en-US" sz="2000" dirty="0" err="1">
                <a:latin typeface="VVNI-avo"/>
              </a:rPr>
              <a:t>sau</a:t>
            </a:r>
            <a:r>
              <a:rPr lang="en-US" sz="2000" dirty="0">
                <a:latin typeface="VVNI-avo"/>
              </a:rPr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1112" y="4015407"/>
            <a:ext cx="3824288" cy="24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5085" t="22380" r="75104" b="62382"/>
          <a:stretch/>
        </p:blipFill>
        <p:spPr bwMode="auto">
          <a:xfrm>
            <a:off x="1905000" y="1447800"/>
            <a:ext cx="17526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76200" y="0"/>
            <a:ext cx="9067800" cy="6858000"/>
            <a:chOff x="838200" y="1"/>
            <a:chExt cx="9067800" cy="6476999"/>
          </a:xfrm>
        </p:grpSpPr>
        <p:sp>
          <p:nvSpPr>
            <p:cNvPr id="3" name="Rectangle 2"/>
            <p:cNvSpPr/>
            <p:nvPr/>
          </p:nvSpPr>
          <p:spPr>
            <a:xfrm>
              <a:off x="838200" y="1"/>
              <a:ext cx="9067800" cy="647699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629400" y="2286001"/>
              <a:ext cx="1295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33"/>
            <p:cNvGrpSpPr/>
            <p:nvPr/>
          </p:nvGrpSpPr>
          <p:grpSpPr>
            <a:xfrm>
              <a:off x="1371600" y="1655234"/>
              <a:ext cx="6400800" cy="1479611"/>
              <a:chOff x="1295400" y="1694422"/>
              <a:chExt cx="6400800" cy="1479611"/>
            </a:xfrm>
          </p:grpSpPr>
          <p:sp>
            <p:nvSpPr>
              <p:cNvPr id="24" name="Action Button: Custom 23">
                <a:hlinkClick r:id="" action="ppaction://noaction" highlightClick="1"/>
              </p:cNvPr>
              <p:cNvSpPr/>
              <p:nvPr/>
            </p:nvSpPr>
            <p:spPr>
              <a:xfrm>
                <a:off x="1295400" y="1694422"/>
                <a:ext cx="1371600" cy="1447800"/>
              </a:xfrm>
              <a:prstGeom prst="actionButtonBlank">
                <a:avLst/>
              </a:prstGeom>
              <a:solidFill>
                <a:srgbClr val="2ABE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Triangle 25"/>
              <p:cNvSpPr/>
              <p:nvPr/>
            </p:nvSpPr>
            <p:spPr>
              <a:xfrm rot="10800000">
                <a:off x="37338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Triangle 27"/>
              <p:cNvSpPr/>
              <p:nvPr/>
            </p:nvSpPr>
            <p:spPr>
              <a:xfrm>
                <a:off x="3581400" y="1694422"/>
                <a:ext cx="1371600" cy="1447800"/>
              </a:xfrm>
              <a:prstGeom prst="rt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324600" y="1694422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324600" y="2486055"/>
                <a:ext cx="1371600" cy="687978"/>
              </a:xfrm>
              <a:prstGeom prst="rect">
                <a:avLst/>
              </a:prstGeom>
              <a:solidFill>
                <a:srgbClr val="FFCD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2209800" y="2057401"/>
              <a:ext cx="6477000" cy="17526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239000" y="3962400"/>
              <a:ext cx="1704975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7" name="Picture 36"/>
          <p:cNvPicPr/>
          <p:nvPr/>
        </p:nvPicPr>
        <p:blipFill rotWithShape="1">
          <a:blip r:embed="rId3"/>
          <a:srcRect l="5085" t="22380" r="75104" b="62382"/>
          <a:stretch/>
        </p:blipFill>
        <p:spPr bwMode="auto">
          <a:xfrm>
            <a:off x="0" y="152400"/>
            <a:ext cx="1752600" cy="685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1981200" y="228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VNI-avo"/>
              </a:rPr>
              <a:t>a. </a:t>
            </a:r>
            <a:r>
              <a:rPr lang="en-US" sz="2400" b="1" dirty="0" err="1">
                <a:latin typeface="VVNI-avo"/>
              </a:rPr>
              <a:t>Với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năm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miếng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bìa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như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trên</a:t>
            </a:r>
            <a:r>
              <a:rPr lang="en-US" sz="2400" b="1" dirty="0">
                <a:latin typeface="VVNI-avo"/>
              </a:rPr>
              <a:t>, </a:t>
            </a:r>
            <a:r>
              <a:rPr lang="en-US" sz="2400" b="1" dirty="0" err="1">
                <a:latin typeface="VVNI-avo"/>
              </a:rPr>
              <a:t>em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hãy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ghép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lại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thành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các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hình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giống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như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hình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của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bạn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Việt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và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bạn</a:t>
            </a:r>
            <a:r>
              <a:rPr lang="en-US" sz="2400" b="1" dirty="0">
                <a:latin typeface="VVNI-avo"/>
              </a:rPr>
              <a:t> Mai.  </a:t>
            </a:r>
          </a:p>
        </p:txBody>
      </p:sp>
      <p:sp>
        <p:nvSpPr>
          <p:cNvPr id="40" name="Right Triangle 39"/>
          <p:cNvSpPr/>
          <p:nvPr/>
        </p:nvSpPr>
        <p:spPr>
          <a:xfrm rot="2584845">
            <a:off x="1676400" y="4356549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5400000">
            <a:off x="1960752" y="471381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Custom 42">
            <a:hlinkClick r:id="" action="ppaction://noaction" highlightClick="1"/>
          </p:cNvPr>
          <p:cNvSpPr/>
          <p:nvPr/>
        </p:nvSpPr>
        <p:spPr>
          <a:xfrm>
            <a:off x="2917153" y="4369829"/>
            <a:ext cx="1260389" cy="1293555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Triangle 43"/>
          <p:cNvSpPr/>
          <p:nvPr/>
        </p:nvSpPr>
        <p:spPr>
          <a:xfrm rot="13378938">
            <a:off x="4183729" y="4343400"/>
            <a:ext cx="1225473" cy="1330411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5400000">
            <a:off x="3855084" y="4716328"/>
            <a:ext cx="1260389" cy="614682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-3.33333E-6 L -3.33333E-6 -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41 -0.2537 L -0.00139 -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3333E-6 L -3.33333E-6 -3.33333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32963 L 0.00139 0.0037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3605994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53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1524000" y="1600200"/>
            <a:ext cx="6019800" cy="1524000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3886200"/>
            <a:ext cx="1905000" cy="256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ight Triangle 19"/>
          <p:cNvSpPr/>
          <p:nvPr/>
        </p:nvSpPr>
        <p:spPr>
          <a:xfrm rot="16200000">
            <a:off x="2877040" y="3258151"/>
            <a:ext cx="1258499" cy="1447800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Custom 24">
            <a:hlinkClick r:id="" action="ppaction://noaction" highlightClick="1"/>
          </p:cNvPr>
          <p:cNvSpPr/>
          <p:nvPr/>
        </p:nvSpPr>
        <p:spPr>
          <a:xfrm>
            <a:off x="3531326" y="4622654"/>
            <a:ext cx="1371600" cy="1258499"/>
          </a:xfrm>
          <a:prstGeom prst="actionButtonBlank">
            <a:avLst/>
          </a:prstGeom>
          <a:solidFill>
            <a:srgbClr val="2AB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256315" y="5881154"/>
            <a:ext cx="1371600" cy="598024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856411" y="5881154"/>
            <a:ext cx="1371600" cy="598024"/>
          </a:xfrm>
          <a:prstGeom prst="rect">
            <a:avLst/>
          </a:prstGeom>
          <a:solidFill>
            <a:srgbClr val="FFCD2D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>
            <a:off x="4228011" y="3352800"/>
            <a:ext cx="1371600" cy="1258499"/>
          </a:xfrm>
          <a:prstGeom prst="rtTriangle">
            <a:avLst/>
          </a:prstGeom>
          <a:solidFill>
            <a:srgbClr val="FF3300"/>
          </a:solidFill>
          <a:ln>
            <a:solidFill>
              <a:srgbClr val="2AAF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/>
          <p:nvPr/>
        </p:nvPicPr>
        <p:blipFill rotWithShape="1">
          <a:blip r:embed="rId5"/>
          <a:srcRect l="5085" t="22380" r="75104" b="62382"/>
          <a:stretch/>
        </p:blipFill>
        <p:spPr bwMode="auto">
          <a:xfrm>
            <a:off x="0" y="152400"/>
            <a:ext cx="2133600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057400" y="228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VVNI-avo"/>
              </a:rPr>
              <a:t>a. </a:t>
            </a:r>
            <a:r>
              <a:rPr lang="en-US" sz="2400" b="1" dirty="0" err="1">
                <a:latin typeface="VVNI-avo"/>
              </a:rPr>
              <a:t>Với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năm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miếng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bìa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như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trên</a:t>
            </a:r>
            <a:r>
              <a:rPr lang="en-US" sz="2400" b="1" dirty="0">
                <a:latin typeface="VVNI-avo"/>
              </a:rPr>
              <a:t>, </a:t>
            </a:r>
            <a:r>
              <a:rPr lang="en-US" sz="2400" b="1" dirty="0" err="1">
                <a:latin typeface="VVNI-avo"/>
              </a:rPr>
              <a:t>em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hãy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ghép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lại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thành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các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hình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giống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như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hình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của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bạn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Việt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và</a:t>
            </a:r>
            <a:r>
              <a:rPr lang="en-US" sz="2400" b="1" dirty="0">
                <a:latin typeface="VVNI-avo"/>
              </a:rPr>
              <a:t> </a:t>
            </a:r>
            <a:r>
              <a:rPr lang="en-US" sz="2400" b="1" dirty="0" err="1">
                <a:latin typeface="VVNI-avo"/>
              </a:rPr>
              <a:t>bạn</a:t>
            </a:r>
            <a:r>
              <a:rPr lang="en-US" sz="2400" b="1" dirty="0">
                <a:latin typeface="VVNI-avo"/>
              </a:rPr>
              <a:t> Mai.  </a:t>
            </a:r>
          </a:p>
        </p:txBody>
      </p:sp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1111 L -3.33333E-6 -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18056 L 2.22222E-6 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7 -0.21111 L 0 -1.1111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45556 L 3.33333E-6 0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-0.58889 L -1.38889E-6 2.59259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5" grpId="0" animBg="1"/>
      <p:bldP spid="25" grpId="1" animBg="1"/>
      <p:bldP spid="23" grpId="0" animBg="1"/>
      <p:bldP spid="23" grpId="1" animBg="1"/>
      <p:bldP spid="32" grpId="0" animBg="1"/>
      <p:bldP spid="32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rừng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ết quả hình ảnh cho simba k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200" y="3605994"/>
            <a:ext cx="2699027" cy="27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/>
          <a:srcRect l="5085" t="22380" r="75104" b="62382"/>
          <a:stretch/>
        </p:blipFill>
        <p:spPr bwMode="auto">
          <a:xfrm>
            <a:off x="228600" y="152400"/>
            <a:ext cx="3029189" cy="11960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53200" y="22860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3"/>
          <p:cNvGrpSpPr/>
          <p:nvPr/>
        </p:nvGrpSpPr>
        <p:grpSpPr>
          <a:xfrm>
            <a:off x="2133600" y="1524000"/>
            <a:ext cx="6477000" cy="1713411"/>
            <a:chOff x="2133600" y="2096589"/>
            <a:chExt cx="6477000" cy="1713411"/>
          </a:xfrm>
        </p:grpSpPr>
        <p:sp>
          <p:nvSpPr>
            <p:cNvPr id="24" name="Action Button: Custom 23">
              <a:hlinkClick r:id="" action="ppaction://noaction" highlightClick="1"/>
            </p:cNvPr>
            <p:cNvSpPr/>
            <p:nvPr/>
          </p:nvSpPr>
          <p:spPr>
            <a:xfrm>
              <a:off x="2133600" y="23622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Triangle 25"/>
            <p:cNvSpPr/>
            <p:nvPr/>
          </p:nvSpPr>
          <p:spPr>
            <a:xfrm rot="10800000">
              <a:off x="4656907" y="22098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Triangle 27"/>
            <p:cNvSpPr/>
            <p:nvPr/>
          </p:nvSpPr>
          <p:spPr>
            <a:xfrm>
              <a:off x="4572000" y="2286000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239000" y="2096589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239000" y="3085011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2057400"/>
            <a:ext cx="64770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962400"/>
            <a:ext cx="17049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981200" y="1371600"/>
            <a:ext cx="7162800" cy="502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096000" y="2895599"/>
            <a:ext cx="2580798" cy="3213464"/>
            <a:chOff x="2819400" y="2882536"/>
            <a:chExt cx="2808515" cy="3596642"/>
          </a:xfrm>
        </p:grpSpPr>
        <p:sp>
          <p:nvSpPr>
            <p:cNvPr id="35" name="Right Triangle 34"/>
            <p:cNvSpPr/>
            <p:nvPr/>
          </p:nvSpPr>
          <p:spPr>
            <a:xfrm rot="16200000">
              <a:off x="2819400" y="2882536"/>
              <a:ext cx="14478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ction Button: Custom 35">
              <a:hlinkClick r:id="" action="ppaction://noaction" highlightClick="1"/>
            </p:cNvPr>
            <p:cNvSpPr/>
            <p:nvPr/>
          </p:nvSpPr>
          <p:spPr>
            <a:xfrm>
              <a:off x="3531326" y="4343400"/>
              <a:ext cx="1371600" cy="1447800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56315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856411" y="5791200"/>
              <a:ext cx="1371600" cy="687978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Triangle 38"/>
            <p:cNvSpPr/>
            <p:nvPr/>
          </p:nvSpPr>
          <p:spPr>
            <a:xfrm>
              <a:off x="4238769" y="2882537"/>
              <a:ext cx="1371600" cy="1447800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43200" y="1661159"/>
            <a:ext cx="3771991" cy="1343560"/>
            <a:chOff x="2186069" y="3668182"/>
            <a:chExt cx="3771991" cy="1343560"/>
          </a:xfrm>
        </p:grpSpPr>
        <p:sp>
          <p:nvSpPr>
            <p:cNvPr id="41" name="Right Triangle 40"/>
            <p:cNvSpPr/>
            <p:nvPr/>
          </p:nvSpPr>
          <p:spPr>
            <a:xfrm rot="2584845">
              <a:off x="2186069" y="3681331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2470421" y="4038600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4379771" y="4043591"/>
              <a:ext cx="1260389" cy="614682"/>
            </a:xfrm>
            <a:prstGeom prst="rect">
              <a:avLst/>
            </a:prstGeom>
            <a:solidFill>
              <a:srgbClr val="FFCD2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ction Button: Custom 43">
              <a:hlinkClick r:id="" action="ppaction://noaction" highlightClick="1"/>
            </p:cNvPr>
            <p:cNvSpPr/>
            <p:nvPr/>
          </p:nvSpPr>
          <p:spPr>
            <a:xfrm>
              <a:off x="3439885" y="3694611"/>
              <a:ext cx="1260389" cy="1293555"/>
            </a:xfrm>
            <a:prstGeom prst="actionButtonBlank">
              <a:avLst/>
            </a:prstGeom>
            <a:solidFill>
              <a:srgbClr val="2AB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Triangle 44"/>
            <p:cNvSpPr/>
            <p:nvPr/>
          </p:nvSpPr>
          <p:spPr>
            <a:xfrm rot="13378938">
              <a:off x="4732587" y="3668182"/>
              <a:ext cx="1225473" cy="1330411"/>
            </a:xfrm>
            <a:prstGeom prst="rtTriangle">
              <a:avLst/>
            </a:prstGeom>
            <a:solidFill>
              <a:srgbClr val="FF3300"/>
            </a:solidFill>
            <a:ln>
              <a:solidFill>
                <a:srgbClr val="2AAF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495800"/>
            <a:ext cx="2895600" cy="186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596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orest landscape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4"/>
          <a:stretch/>
        </p:blipFill>
        <p:spPr bwMode="auto">
          <a:xfrm>
            <a:off x="0" y="0"/>
            <a:ext cx="9133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SIMBA KI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 r="16996"/>
          <a:stretch/>
        </p:blipFill>
        <p:spPr bwMode="auto">
          <a:xfrm>
            <a:off x="1219200" y="2286000"/>
            <a:ext cx="2354239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 flipH="1">
            <a:off x="3657600" y="0"/>
            <a:ext cx="4938361" cy="3731904"/>
          </a:xfrm>
          <a:prstGeom prst="wedgeEllipseCallout">
            <a:avLst>
              <a:gd name="adj1" fmla="val 70516"/>
              <a:gd name="adj2" fmla="val 378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Bây giờ thì mình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UTM Avo" pitchFamily="18" charset="0"/>
                <a:cs typeface="Times New Roman" panose="02020603050405020304" pitchFamily="18" charset="0"/>
              </a:rPr>
              <a:t>! Còn các bạn thì sao? Chúng mình cùng nhau luyện tập thêm nhé!</a:t>
            </a:r>
            <a:endParaRPr lang="vi-VN" sz="24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838200" y="5291328"/>
            <a:ext cx="7391400" cy="1566672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VVNI-avo"/>
              </a:rPr>
              <a:t>b)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ghép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khác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VVNI-avo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VVNI-avo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621459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322</Words>
  <Application>Microsoft Office PowerPoint</Application>
  <PresentationFormat>On-screen Show (4:3)</PresentationFormat>
  <Paragraphs>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黑体</vt:lpstr>
      <vt:lpstr>UTM Avo</vt:lpstr>
      <vt:lpstr>VVNI-avo</vt:lpstr>
      <vt:lpstr>Arial</vt:lpstr>
      <vt:lpstr>Calibri</vt:lpstr>
      <vt:lpstr>Tahoma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Việt Ánh</dc:creator>
  <cp:lastModifiedBy>admin</cp:lastModifiedBy>
  <cp:revision>63</cp:revision>
  <dcterms:created xsi:type="dcterms:W3CDTF">2020-08-05T01:00:28Z</dcterms:created>
  <dcterms:modified xsi:type="dcterms:W3CDTF">2025-01-15T07:02:44Z</dcterms:modified>
</cp:coreProperties>
</file>