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21" r:id="rId2"/>
    <p:sldId id="267" r:id="rId3"/>
    <p:sldId id="301" r:id="rId4"/>
    <p:sldId id="262" r:id="rId5"/>
    <p:sldId id="260" r:id="rId6"/>
    <p:sldId id="277" r:id="rId7"/>
    <p:sldId id="294" r:id="rId8"/>
    <p:sldId id="296" r:id="rId9"/>
    <p:sldId id="283" r:id="rId10"/>
    <p:sldId id="300" r:id="rId11"/>
    <p:sldId id="297" r:id="rId12"/>
    <p:sldId id="298" r:id="rId13"/>
    <p:sldId id="299" r:id="rId14"/>
    <p:sldId id="292" r:id="rId15"/>
    <p:sldId id="265" r:id="rId16"/>
    <p:sldId id="268" r:id="rId17"/>
    <p:sldId id="276" r:id="rId18"/>
    <p:sldId id="270" r:id="rId19"/>
    <p:sldId id="271" r:id="rId20"/>
    <p:sldId id="272" r:id="rId21"/>
    <p:sldId id="27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>
    <p:extLst>
      <p:ext uri="{19B8F6BF-5375-455C-9EA6-DF929625EA0E}">
        <p15:presenceInfo xmlns:p15="http://schemas.microsoft.com/office/powerpoint/2012/main" userId="1db757596e9239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6374B2-CEEA-4E5D-832E-902EC9F99C36}" type="datetimeFigureOut">
              <a:rPr lang="en-US" smtClean="0"/>
              <a:t>13/01/2025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27A19-67F8-4681-961E-4448D114C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36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13/01/2025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4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13/01/2025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0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13/01/2025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62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13/01/2025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65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13/01/2025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6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13/01/2025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8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13/01/2025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6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13/01/2025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9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13/01/2025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9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13/01/2025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3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13/01/2025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13/01/2025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2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5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marL="0" marR="0" lvl="0" indent="0" algn="ctr" defTabSz="1216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TIẾNG VIỆT LỚP 1</a:t>
            </a:r>
            <a:endParaRPr kumimoji="0" lang="zh-CN" alt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060352" y="6105544"/>
            <a:ext cx="8141739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6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等线" panose="02010600030101010101" pitchFamily="2" charset="-122"/>
                <a:cs typeface="Tahoma" panose="020B0604030504040204" pitchFamily="34" charset="0"/>
                <a:sym typeface="+mn-lt"/>
              </a:rPr>
              <a:t>Giáo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等线" panose="02010600030101010101" pitchFamily="2" charset="-122"/>
                <a:cs typeface="Tahoma" panose="020B0604030504040204" pitchFamily="34" charset="0"/>
                <a:sym typeface="+mn-lt"/>
              </a:rPr>
              <a:t> viê</a:t>
            </a:r>
            <a:r>
              <a:rPr lang="en-US" altLang="zh-CN" sz="3200" b="1">
                <a:solidFill>
                  <a:srgbClr val="C00000"/>
                </a:solidFill>
                <a:latin typeface="Tahoma" panose="020B0604030504040204" pitchFamily="34" charset="0"/>
                <a:ea typeface="等线" panose="02010600030101010101" pitchFamily="2" charset="-122"/>
                <a:cs typeface="Tahoma" panose="020B0604030504040204" pitchFamily="34" charset="0"/>
                <a:sym typeface="+mn-lt"/>
              </a:rPr>
              <a:t>n: Hoàng Thị Nhàn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等线" panose="02010600030101010101" pitchFamily="2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marL="0" marR="0" lvl="0" indent="0" algn="ctr" defTabSz="1216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400" b="1" i="0" u="none" strike="noStrike" kern="1200" cap="all" spc="0" normalizeH="0" baseline="0" noProof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2971715" y="217184"/>
            <a:ext cx="6742297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等线" panose="02010600030101010101" pitchFamily="2" charset="-122"/>
                <a:cs typeface="Tahoma" panose="020B0604030504040204" pitchFamily="34" charset="0"/>
                <a:sym typeface="+mn-lt"/>
              </a:rPr>
              <a:t>TRƯỜNG TIỂU HỌC HÒA NGHĨA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marL="0" marR="0" lvl="0" indent="0" algn="ct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CHÀO MỪNG CÁC EM ĐẾN VỚI TIẾT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6C70D-EA8B-142A-7663-C57DFC497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59CEA38-8F00-9E10-4795-C7795A4757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FDB153-46BB-5E13-1EC8-6CC2396808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006" y="961053"/>
            <a:ext cx="5375987" cy="44880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E6CF65-9C0F-00FA-A491-1864E29E433E}"/>
              </a:ext>
            </a:extLst>
          </p:cNvPr>
          <p:cNvSpPr txBox="1"/>
          <p:nvPr/>
        </p:nvSpPr>
        <p:spPr>
          <a:xfrm>
            <a:off x="4745176" y="5019297"/>
            <a:ext cx="30272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/>
              <a:t>pha</a:t>
            </a:r>
            <a:r>
              <a:rPr lang="en-US" sz="6600" dirty="0"/>
              <a:t> </a:t>
            </a:r>
            <a:r>
              <a:rPr lang="en-US" sz="6600" dirty="0" err="1"/>
              <a:t>trà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68777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A94C5-7141-56D1-E2AA-A174FCBFC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1C7E3B0-E1CD-2FA7-AD9F-C6A646140B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5339E16-432C-8304-13E4-E2D13526C47A}"/>
              </a:ext>
            </a:extLst>
          </p:cNvPr>
          <p:cNvSpPr txBox="1"/>
          <p:nvPr/>
        </p:nvSpPr>
        <p:spPr>
          <a:xfrm>
            <a:off x="4789668" y="5458409"/>
            <a:ext cx="27684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/>
              <a:t>phố</a:t>
            </a:r>
            <a:r>
              <a:rPr lang="en-US" sz="6600" dirty="0"/>
              <a:t> </a:t>
            </a:r>
            <a:r>
              <a:rPr lang="en-US" sz="6600" dirty="0" err="1"/>
              <a:t>cổ</a:t>
            </a:r>
            <a:endParaRPr lang="en-US" sz="66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8CDA5BA-F169-0040-F1E6-ACB221A63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693" y="780099"/>
            <a:ext cx="8098972" cy="487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6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5B1DE-F679-9836-6453-BC25050D1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7ECF0E7-C58D-18B3-1FB3-D650FF75B5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79A7285-286A-991C-CB5F-6A00C92F2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406" y="1065789"/>
            <a:ext cx="5824667" cy="463605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A3C931E-1C3F-C4AE-A92E-6E2B80FD1C98}"/>
              </a:ext>
            </a:extLst>
          </p:cNvPr>
          <p:cNvSpPr txBox="1"/>
          <p:nvPr/>
        </p:nvSpPr>
        <p:spPr>
          <a:xfrm>
            <a:off x="4698794" y="5437612"/>
            <a:ext cx="32602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/>
              <a:t>quê</a:t>
            </a:r>
            <a:r>
              <a:rPr lang="en-US" sz="6600" dirty="0"/>
              <a:t> </a:t>
            </a:r>
            <a:r>
              <a:rPr lang="en-US" sz="6600" dirty="0" err="1"/>
              <a:t>nhà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87227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77963-CE97-FC06-F7EB-74831A405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5B68326-FC1C-2785-45C3-5B92B1064A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D78DB32-B1DE-11EE-80AF-CF281CC669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013" y="1035699"/>
            <a:ext cx="4450702" cy="34896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4531135-F768-0392-D573-AD25FE7EB279}"/>
              </a:ext>
            </a:extLst>
          </p:cNvPr>
          <p:cNvSpPr txBox="1"/>
          <p:nvPr/>
        </p:nvSpPr>
        <p:spPr>
          <a:xfrm>
            <a:off x="4071257" y="4672501"/>
            <a:ext cx="40494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/>
              <a:t>quả</a:t>
            </a:r>
            <a:r>
              <a:rPr lang="en-US" sz="6000" dirty="0"/>
              <a:t> </a:t>
            </a:r>
            <a:r>
              <a:rPr lang="en-US" sz="6000" dirty="0" err="1"/>
              <a:t>khế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36521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47730" y="511627"/>
            <a:ext cx="11320529" cy="5608087"/>
            <a:chOff x="347730" y="511627"/>
            <a:chExt cx="11320529" cy="5608087"/>
          </a:xfrm>
        </p:grpSpPr>
        <p:grpSp>
          <p:nvGrpSpPr>
            <p:cNvPr id="14" name="Group 13"/>
            <p:cNvGrpSpPr/>
            <p:nvPr/>
          </p:nvGrpSpPr>
          <p:grpSpPr>
            <a:xfrm>
              <a:off x="759705" y="3269390"/>
              <a:ext cx="10656678" cy="2850324"/>
              <a:chOff x="379138" y="2095374"/>
              <a:chExt cx="10656678" cy="2850324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138" y="2244207"/>
                <a:ext cx="2621024" cy="2657845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90749" y="2244207"/>
                <a:ext cx="2518317" cy="2657845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9653" y="2137922"/>
                <a:ext cx="2456799" cy="2765229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47039" y="2095374"/>
                <a:ext cx="2188777" cy="2850324"/>
              </a:xfrm>
              <a:prstGeom prst="rect">
                <a:avLst/>
              </a:prstGeom>
            </p:spPr>
          </p:pic>
        </p:grpSp>
        <p:sp>
          <p:nvSpPr>
            <p:cNvPr id="15" name="Rectangle 14"/>
            <p:cNvSpPr/>
            <p:nvPr/>
          </p:nvSpPr>
          <p:spPr>
            <a:xfrm>
              <a:off x="347730" y="2936385"/>
              <a:ext cx="11320529" cy="23634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099601" y="511627"/>
              <a:ext cx="9667355" cy="4788160"/>
              <a:chOff x="944837" y="569450"/>
              <a:chExt cx="10190280" cy="484802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4837" y="1892889"/>
                <a:ext cx="4932003" cy="2574608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3114" y="1897156"/>
                <a:ext cx="4932003" cy="2570341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67484" y="4600342"/>
                <a:ext cx="4257480" cy="817128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10120" y="4600342"/>
                <a:ext cx="4117989" cy="696575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2779896" y="569450"/>
                <a:ext cx="1261884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0">
                    <a:solidFill>
                      <a:srgbClr val="FF0066"/>
                    </a:solidFill>
                  </a:rPr>
                  <a:t>ph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8038173" y="574350"/>
                <a:ext cx="1261884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0">
                    <a:solidFill>
                      <a:srgbClr val="FF0066"/>
                    </a:solidFill>
                  </a:rPr>
                  <a:t>qu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1997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87" y="2197608"/>
            <a:ext cx="78321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51" y="1652588"/>
            <a:ext cx="4124325" cy="360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798" y="1652588"/>
            <a:ext cx="3581400" cy="35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163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97" y="2338802"/>
            <a:ext cx="10058400" cy="195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1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06" y="1877377"/>
            <a:ext cx="5316093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" y="780098"/>
            <a:ext cx="1106288" cy="5760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630" y="1356170"/>
            <a:ext cx="3638957" cy="41156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929" y="1356170"/>
            <a:ext cx="4077048" cy="42778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4215" y="5355868"/>
            <a:ext cx="9219424" cy="104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9" y="751051"/>
            <a:ext cx="1622108" cy="4734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9134" y="1224502"/>
            <a:ext cx="8970823" cy="45930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F0988C-B42D-EF00-1A85-20022163BE87}"/>
              </a:ext>
            </a:extLst>
          </p:cNvPr>
          <p:cNvSpPr txBox="1"/>
          <p:nvPr/>
        </p:nvSpPr>
        <p:spPr>
          <a:xfrm>
            <a:off x="3282043" y="5756742"/>
            <a:ext cx="60975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/>
              <a:t>Cả</a:t>
            </a:r>
            <a:r>
              <a:rPr lang="en-US" sz="4000" dirty="0"/>
              <a:t> </a:t>
            </a:r>
            <a:r>
              <a:rPr lang="en-US" sz="4000" dirty="0" err="1"/>
              <a:t>nhà</a:t>
            </a:r>
            <a:r>
              <a:rPr lang="en-US" sz="4000" dirty="0"/>
              <a:t> </a:t>
            </a:r>
            <a:r>
              <a:rPr lang="en-US" sz="4000" dirty="0" err="1"/>
              <a:t>từ</a:t>
            </a:r>
            <a:r>
              <a:rPr lang="en-US" sz="4000" dirty="0"/>
              <a:t> </a:t>
            </a:r>
            <a:r>
              <a:rPr lang="en-US" sz="4000" dirty="0" err="1">
                <a:solidFill>
                  <a:srgbClr val="FF0000"/>
                </a:solidFill>
              </a:rPr>
              <a:t>ph</a:t>
            </a:r>
            <a:r>
              <a:rPr lang="en-US" sz="4000" dirty="0" err="1"/>
              <a:t>ố</a:t>
            </a:r>
            <a:r>
              <a:rPr lang="en-US" sz="4000" dirty="0"/>
              <a:t> </a:t>
            </a:r>
            <a:r>
              <a:rPr lang="en-US" sz="4000" dirty="0" err="1"/>
              <a:t>về</a:t>
            </a:r>
            <a:r>
              <a:rPr lang="en-US" sz="4000" dirty="0"/>
              <a:t> </a:t>
            </a:r>
            <a:r>
              <a:rPr lang="en-US" sz="4000" dirty="0" err="1"/>
              <a:t>thăm</a:t>
            </a:r>
            <a:r>
              <a:rPr lang="en-US" sz="4000" dirty="0"/>
              <a:t> </a:t>
            </a:r>
            <a:r>
              <a:rPr lang="en-US" sz="4000" dirty="0" err="1">
                <a:solidFill>
                  <a:srgbClr val="FF0000"/>
                </a:solidFill>
              </a:rPr>
              <a:t>qu</a:t>
            </a:r>
            <a:r>
              <a:rPr lang="en-US" sz="4000" dirty="0" err="1"/>
              <a:t>ê</a:t>
            </a:r>
            <a:r>
              <a:rPr lang="en-US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363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595" y="1877376"/>
            <a:ext cx="5320716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517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03158" y="976246"/>
            <a:ext cx="203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4000" b="1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endParaRPr lang="en-US" sz="4000" b="1" dirty="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8513" y="1530244"/>
            <a:ext cx="7978067" cy="490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708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969" y="1557338"/>
            <a:ext cx="6298595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4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3831046" y="1735409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 b="1" dirty="0">
                <a:solidFill>
                  <a:srgbClr val="C00000"/>
                </a:solidFill>
              </a:rPr>
              <a:t>p-</a:t>
            </a:r>
            <a:r>
              <a:rPr lang="en-GB" sz="9600" b="1" dirty="0" err="1">
                <a:solidFill>
                  <a:srgbClr val="C00000"/>
                </a:solidFill>
              </a:rPr>
              <a:t>ph</a:t>
            </a:r>
            <a:endParaRPr lang="en-GB" sz="9600" b="1" dirty="0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50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3804920" y="1770244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 b="1" dirty="0">
                <a:solidFill>
                  <a:srgbClr val="C00000"/>
                </a:solidFill>
              </a:rPr>
              <a:t>qu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78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40C80-317A-5982-892B-EF49C5F44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FC9074-687B-4E24-7C9B-4ADF41C74E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AEBAE5-D78C-46BC-B494-431B1C80D38A}"/>
              </a:ext>
            </a:extLst>
          </p:cNvPr>
          <p:cNvSpPr txBox="1"/>
          <p:nvPr/>
        </p:nvSpPr>
        <p:spPr>
          <a:xfrm>
            <a:off x="2353497" y="710047"/>
            <a:ext cx="21146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rgbClr val="FF0066"/>
                </a:solidFill>
              </a:rPr>
              <a:t>p-</a:t>
            </a:r>
            <a:r>
              <a:rPr lang="en-US" sz="8000" dirty="0" err="1">
                <a:solidFill>
                  <a:srgbClr val="FF0066"/>
                </a:solidFill>
              </a:rPr>
              <a:t>ph</a:t>
            </a:r>
            <a:endParaRPr lang="en-US" sz="8000" dirty="0">
              <a:solidFill>
                <a:srgbClr val="FF0066"/>
              </a:solidFill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CD44581-E2C8-C16C-0A44-A922301947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960957"/>
              </p:ext>
            </p:extLst>
          </p:nvPr>
        </p:nvGraphicFramePr>
        <p:xfrm>
          <a:off x="1686768" y="2052735"/>
          <a:ext cx="3267786" cy="23513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7786">
                  <a:extLst>
                    <a:ext uri="{9D8B030D-6E8A-4147-A177-3AD203B41FA5}">
                      <a16:colId xmlns:a16="http://schemas.microsoft.com/office/drawing/2014/main" val="598846272"/>
                    </a:ext>
                  </a:extLst>
                </a:gridCol>
              </a:tblGrid>
              <a:tr h="106023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2346117"/>
                  </a:ext>
                </a:extLst>
              </a:tr>
              <a:tr h="12910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9629518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6901D71-B0AD-B6F6-25DA-0003883AD0FE}"/>
              </a:ext>
            </a:extLst>
          </p:cNvPr>
          <p:cNvCxnSpPr>
            <a:cxnSpLocks/>
          </p:cNvCxnSpPr>
          <p:nvPr/>
        </p:nvCxnSpPr>
        <p:spPr>
          <a:xfrm>
            <a:off x="3410838" y="2085392"/>
            <a:ext cx="0" cy="9937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C42B275-E692-5814-491D-14CB1BE746B1}"/>
              </a:ext>
            </a:extLst>
          </p:cNvPr>
          <p:cNvSpPr txBox="1"/>
          <p:nvPr/>
        </p:nvSpPr>
        <p:spPr>
          <a:xfrm>
            <a:off x="2485570" y="3187577"/>
            <a:ext cx="221135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 err="1">
                <a:solidFill>
                  <a:srgbClr val="FF0066"/>
                </a:solidFill>
              </a:rPr>
              <a:t>ph</a:t>
            </a:r>
            <a:r>
              <a:rPr lang="en-US" sz="6600" dirty="0" err="1"/>
              <a:t>ố</a:t>
            </a:r>
            <a:endParaRPr lang="en-US" sz="6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BD12C0-D959-4872-105B-4EDBE4D253E8}"/>
              </a:ext>
            </a:extLst>
          </p:cNvPr>
          <p:cNvSpPr txBox="1"/>
          <p:nvPr/>
        </p:nvSpPr>
        <p:spPr>
          <a:xfrm>
            <a:off x="2163150" y="1914869"/>
            <a:ext cx="12806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dirty="0" err="1">
                <a:solidFill>
                  <a:srgbClr val="FF0066"/>
                </a:solidFill>
              </a:rPr>
              <a:t>ph</a:t>
            </a:r>
            <a:endParaRPr lang="en-US" sz="7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712211-F78F-3528-E705-AE6CEEF0195A}"/>
              </a:ext>
            </a:extLst>
          </p:cNvPr>
          <p:cNvSpPr txBox="1"/>
          <p:nvPr/>
        </p:nvSpPr>
        <p:spPr>
          <a:xfrm>
            <a:off x="3636871" y="1951058"/>
            <a:ext cx="743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ô</a:t>
            </a:r>
          </a:p>
        </p:txBody>
      </p:sp>
    </p:spTree>
    <p:extLst>
      <p:ext uri="{BB962C8B-B14F-4D97-AF65-F5344CB8AC3E}">
        <p14:creationId xmlns:p14="http://schemas.microsoft.com/office/powerpoint/2010/main" val="343539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70BC2-37EF-8B57-853B-4DB5E0CA5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993E78-4FD5-4148-3DCA-78A4112C97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9E65ED-6286-1A6E-6438-40F629D0586C}"/>
              </a:ext>
            </a:extLst>
          </p:cNvPr>
          <p:cNvSpPr txBox="1"/>
          <p:nvPr/>
        </p:nvSpPr>
        <p:spPr>
          <a:xfrm>
            <a:off x="2812833" y="761953"/>
            <a:ext cx="126188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err="1">
                <a:solidFill>
                  <a:srgbClr val="FF0066"/>
                </a:solidFill>
              </a:rPr>
              <a:t>ph</a:t>
            </a:r>
            <a:endParaRPr lang="en-US" sz="8000" dirty="0">
              <a:solidFill>
                <a:srgbClr val="FF0066"/>
              </a:solidFill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21C9652-07AD-FBBB-E4FE-C545379237A4}"/>
              </a:ext>
            </a:extLst>
          </p:cNvPr>
          <p:cNvGraphicFramePr>
            <a:graphicFrameLocks noGrp="1"/>
          </p:cNvGraphicFramePr>
          <p:nvPr/>
        </p:nvGraphicFramePr>
        <p:xfrm>
          <a:off x="1686768" y="2052735"/>
          <a:ext cx="3267786" cy="23513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7786">
                  <a:extLst>
                    <a:ext uri="{9D8B030D-6E8A-4147-A177-3AD203B41FA5}">
                      <a16:colId xmlns:a16="http://schemas.microsoft.com/office/drawing/2014/main" val="598846272"/>
                    </a:ext>
                  </a:extLst>
                </a:gridCol>
              </a:tblGrid>
              <a:tr h="106023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2346117"/>
                  </a:ext>
                </a:extLst>
              </a:tr>
              <a:tr h="12910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9629518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78AE6A-F789-AE70-AFA2-AE08CAF1AACA}"/>
              </a:ext>
            </a:extLst>
          </p:cNvPr>
          <p:cNvCxnSpPr>
            <a:cxnSpLocks/>
          </p:cNvCxnSpPr>
          <p:nvPr/>
        </p:nvCxnSpPr>
        <p:spPr>
          <a:xfrm>
            <a:off x="3410838" y="2085392"/>
            <a:ext cx="0" cy="9937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8AB9B39-2968-2BC4-7A29-A0CDAB73E387}"/>
              </a:ext>
            </a:extLst>
          </p:cNvPr>
          <p:cNvSpPr txBox="1"/>
          <p:nvPr/>
        </p:nvSpPr>
        <p:spPr>
          <a:xfrm>
            <a:off x="2232330" y="1971106"/>
            <a:ext cx="117850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 err="1">
                <a:solidFill>
                  <a:srgbClr val="FF0066"/>
                </a:solidFill>
              </a:rPr>
              <a:t>ph</a:t>
            </a:r>
            <a:endParaRPr lang="en-US" sz="6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FF6A00-EF96-9D96-21D6-6793BEEB191B}"/>
              </a:ext>
            </a:extLst>
          </p:cNvPr>
          <p:cNvSpPr txBox="1"/>
          <p:nvPr/>
        </p:nvSpPr>
        <p:spPr>
          <a:xfrm>
            <a:off x="3667020" y="1971106"/>
            <a:ext cx="9882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/>
              <a:t>ô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CEA08F-D67B-B510-1230-C01B99818B92}"/>
              </a:ext>
            </a:extLst>
          </p:cNvPr>
          <p:cNvSpPr txBox="1"/>
          <p:nvPr/>
        </p:nvSpPr>
        <p:spPr>
          <a:xfrm>
            <a:off x="2553922" y="3234230"/>
            <a:ext cx="160719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 err="1">
                <a:solidFill>
                  <a:srgbClr val="FF0066"/>
                </a:solidFill>
              </a:rPr>
              <a:t>ph</a:t>
            </a:r>
            <a:r>
              <a:rPr lang="en-US" sz="6600" dirty="0" err="1"/>
              <a:t>ố</a:t>
            </a:r>
            <a:endParaRPr lang="en-US" sz="6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0B8233-7FD7-5DD7-A047-A162F55FA6A0}"/>
              </a:ext>
            </a:extLst>
          </p:cNvPr>
          <p:cNvSpPr txBox="1"/>
          <p:nvPr/>
        </p:nvSpPr>
        <p:spPr>
          <a:xfrm>
            <a:off x="7350190" y="729296"/>
            <a:ext cx="13739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dirty="0" err="1">
                <a:solidFill>
                  <a:srgbClr val="FF0066"/>
                </a:solidFill>
              </a:rPr>
              <a:t>qu</a:t>
            </a:r>
            <a:endParaRPr lang="en-US" sz="8000" dirty="0">
              <a:solidFill>
                <a:srgbClr val="FF0066"/>
              </a:solidFill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672DAE28-D1DD-507B-EC59-0C08788E73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38523"/>
              </p:ext>
            </p:extLst>
          </p:nvPr>
        </p:nvGraphicFramePr>
        <p:xfrm>
          <a:off x="6370293" y="2052735"/>
          <a:ext cx="3267785" cy="22894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7785">
                  <a:extLst>
                    <a:ext uri="{9D8B030D-6E8A-4147-A177-3AD203B41FA5}">
                      <a16:colId xmlns:a16="http://schemas.microsoft.com/office/drawing/2014/main" val="1871258180"/>
                    </a:ext>
                  </a:extLst>
                </a:gridCol>
              </a:tblGrid>
              <a:tr h="10765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668591"/>
                  </a:ext>
                </a:extLst>
              </a:tr>
              <a:tr h="12129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3950291"/>
                  </a:ext>
                </a:extLst>
              </a:tr>
            </a:tbl>
          </a:graphicData>
        </a:graphic>
      </p:graphicFrame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8E2EFA2-D0DE-C988-1AB6-32CAF6AB04FB}"/>
              </a:ext>
            </a:extLst>
          </p:cNvPr>
          <p:cNvCxnSpPr>
            <a:cxnSpLocks/>
            <a:stCxn id="14" idx="0"/>
          </p:cNvCxnSpPr>
          <p:nvPr/>
        </p:nvCxnSpPr>
        <p:spPr>
          <a:xfrm>
            <a:off x="8004185" y="2052735"/>
            <a:ext cx="0" cy="10263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A14E6C3-7F74-B4B8-E87E-6E7183DAEC1E}"/>
              </a:ext>
            </a:extLst>
          </p:cNvPr>
          <p:cNvSpPr txBox="1"/>
          <p:nvPr/>
        </p:nvSpPr>
        <p:spPr>
          <a:xfrm>
            <a:off x="7219561" y="3079102"/>
            <a:ext cx="176581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 err="1">
                <a:solidFill>
                  <a:srgbClr val="FF0066"/>
                </a:solidFill>
              </a:rPr>
              <a:t>qu</a:t>
            </a:r>
            <a:r>
              <a:rPr lang="en-US" sz="6600" dirty="0" err="1"/>
              <a:t>ê</a:t>
            </a:r>
            <a:endParaRPr lang="en-US" sz="66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EECA142-B777-A711-6662-C6A2386042C9}"/>
              </a:ext>
            </a:extLst>
          </p:cNvPr>
          <p:cNvSpPr txBox="1"/>
          <p:nvPr/>
        </p:nvSpPr>
        <p:spPr>
          <a:xfrm>
            <a:off x="6807849" y="1954792"/>
            <a:ext cx="108468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 err="1">
                <a:solidFill>
                  <a:srgbClr val="FF0066"/>
                </a:solidFill>
              </a:rPr>
              <a:t>qu</a:t>
            </a:r>
            <a:endParaRPr lang="en-US" sz="6600" dirty="0">
              <a:solidFill>
                <a:srgbClr val="FF0066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A4FB772-E740-5E1D-154A-FF15FA9F837E}"/>
              </a:ext>
            </a:extLst>
          </p:cNvPr>
          <p:cNvSpPr txBox="1"/>
          <p:nvPr/>
        </p:nvSpPr>
        <p:spPr>
          <a:xfrm>
            <a:off x="8236223" y="1971106"/>
            <a:ext cx="53427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/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265759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837" y="1892889"/>
            <a:ext cx="4932003" cy="25746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114" y="1897156"/>
            <a:ext cx="4932003" cy="25703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484" y="4600342"/>
            <a:ext cx="4257480" cy="8171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120" y="4600342"/>
            <a:ext cx="4117989" cy="6965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79896" y="569450"/>
            <a:ext cx="126188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>
                <a:solidFill>
                  <a:srgbClr val="FF0066"/>
                </a:solidFill>
              </a:rPr>
              <a:t>ph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38173" y="574350"/>
            <a:ext cx="126188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err="1">
                <a:solidFill>
                  <a:srgbClr val="FF0066"/>
                </a:solidFill>
              </a:rPr>
              <a:t>qu</a:t>
            </a:r>
            <a:endParaRPr lang="en-US" sz="80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4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AES - KNTT - Tiếng Việt - B1</Template>
  <TotalTime>955</TotalTime>
  <Words>59</Words>
  <Application>Microsoft Office PowerPoint</Application>
  <PresentationFormat>Widescreen</PresentationFormat>
  <Paragraphs>29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Arial-Rounded</vt:lpstr>
      <vt:lpstr>Calibri</vt:lpstr>
      <vt:lpstr>Calibri Light</vt:lpstr>
      <vt:lpstr>Quicksand Medium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lớp 1</dc:title>
  <dc:creator>Bích Duy</dc:creator>
  <cp:lastModifiedBy>DELL</cp:lastModifiedBy>
  <cp:revision>12</cp:revision>
  <dcterms:created xsi:type="dcterms:W3CDTF">2020-05-19T07:29:54Z</dcterms:created>
  <dcterms:modified xsi:type="dcterms:W3CDTF">2025-01-13T14:34:07Z</dcterms:modified>
</cp:coreProperties>
</file>