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8"/>
  </p:notesMasterIdLst>
  <p:sldIdLst>
    <p:sldId id="380" r:id="rId3"/>
    <p:sldId id="334" r:id="rId4"/>
    <p:sldId id="324" r:id="rId5"/>
    <p:sldId id="280" r:id="rId6"/>
    <p:sldId id="374" r:id="rId7"/>
    <p:sldId id="329" r:id="rId8"/>
    <p:sldId id="368" r:id="rId9"/>
    <p:sldId id="369" r:id="rId10"/>
    <p:sldId id="370" r:id="rId11"/>
    <p:sldId id="371" r:id="rId12"/>
    <p:sldId id="379" r:id="rId13"/>
    <p:sldId id="372" r:id="rId14"/>
    <p:sldId id="373" r:id="rId15"/>
    <p:sldId id="333" r:id="rId16"/>
    <p:sldId id="375" r:id="rId17"/>
    <p:sldId id="356" r:id="rId18"/>
    <p:sldId id="376" r:id="rId19"/>
    <p:sldId id="358" r:id="rId20"/>
    <p:sldId id="377" r:id="rId21"/>
    <p:sldId id="360" r:id="rId22"/>
    <p:sldId id="378" r:id="rId23"/>
    <p:sldId id="362" r:id="rId24"/>
    <p:sldId id="363" r:id="rId25"/>
    <p:sldId id="364" r:id="rId26"/>
    <p:sldId id="261" r:id="rId27"/>
  </p:sldIdLst>
  <p:sldSz cx="9144000" cy="5143500" type="screen16x9"/>
  <p:notesSz cx="6858000" cy="9144000"/>
  <p:embeddedFontLst>
    <p:embeddedFont>
      <p:font typeface="Arial-Rounded" charset="0"/>
      <p:regular r:id="rId29"/>
      <p:bold r:id="rId30"/>
    </p:embeddedFont>
    <p:embeddedFont>
      <p:font typeface="Arial Rounded MT Bold" pitchFamily="34" charset="0"/>
      <p:regular r:id="rId31"/>
    </p:embeddedFont>
    <p:embeddedFont>
      <p:font typeface="HP001 4 hàng" pitchFamily="34" charset="0"/>
      <p:regular r:id="rId32"/>
      <p:bold r:id="rId33"/>
    </p:embeddedFont>
    <p:embeddedFont>
      <p:font typeface="Quicksand Medium" charset="0"/>
      <p:regular r:id="rId34"/>
    </p:embeddedFont>
    <p:embeddedFont>
      <p:font typeface="Lato" charset="0"/>
      <p:regular r:id="rId35"/>
      <p:bold r:id="rId36"/>
      <p:italic r:id="rId37"/>
      <p:boldItalic r:id="rId38"/>
    </p:embeddedFont>
    <p:embeddedFont>
      <p:font typeface="Calibri Light" pitchFamily="34" charset="0"/>
      <p:regular r:id="rId39"/>
      <p:italic r:id="rId40"/>
    </p:embeddedFont>
    <p:embeddedFont>
      <p:font typeface="Calibri"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418AC"/>
    <a:srgbClr val="D50D8E"/>
    <a:srgbClr val="8D3A96"/>
    <a:srgbClr val="C86AC1"/>
    <a:srgbClr val="FFD1FF"/>
    <a:srgbClr val="84F05E"/>
    <a:srgbClr val="009242"/>
    <a:srgbClr val="FEE7EF"/>
    <a:srgbClr val="8BBD31"/>
    <a:srgbClr val="3FAF5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070" autoAdjust="0"/>
    <p:restoredTop sz="95501" autoAdjust="0"/>
  </p:normalViewPr>
  <p:slideViewPr>
    <p:cSldViewPr snapToGrid="0">
      <p:cViewPr>
        <p:scale>
          <a:sx n="91" d="100"/>
          <a:sy n="91" d="100"/>
        </p:scale>
        <p:origin x="-1254" y="-51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55271AD9-BB67-40C7-8A36-6292A9008BE4}"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18308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282204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323254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2749350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2785112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268144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410131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2848145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54999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extLst>
      <p:ext uri="{BB962C8B-B14F-4D97-AF65-F5344CB8AC3E}">
        <p14:creationId xmlns="" xmlns:p14="http://schemas.microsoft.com/office/powerpoint/2010/main" val="136134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10239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72508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151310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8" cstate="screen">
            <a:lum/>
            <a:extLst>
              <a:ext uri="{28A0092B-C50C-407E-A947-70E740481C1C}">
                <a14:useLocalDpi xmlns=""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5"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1/13/2025</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10.wdp"/><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1814" y="627534"/>
            <a:ext cx="9191294" cy="3858816"/>
          </a:xfrm>
          <a:prstGeom prst="rect">
            <a:avLst/>
          </a:prstGeom>
          <a:noFill/>
          <a:extLst>
            <a:ext uri="{909E8E84-426E-40DD-AFC4-6F175D3DCCD1}">
              <a14:hiddenFill xmlns=""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32895" y="345684"/>
            <a:ext cx="9649072" cy="4162176"/>
          </a:xfrm>
          <a:prstGeom prst="rect">
            <a:avLst/>
          </a:prstGeom>
          <a:noFill/>
          <a:extLst>
            <a:ext uri="{909E8E84-426E-40DD-AFC4-6F175D3DCCD1}">
              <a14:hiddenFill xmlns=""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 y="2856024"/>
            <a:ext cx="9145588" cy="1646325"/>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1813" y="2998199"/>
            <a:ext cx="5602021" cy="1461108"/>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6" descr="E:\0000000我图PPT\03.20\亲子乐园\23园.png"/>
          <p:cNvPicPr>
            <a:picLocks noChangeAspect="1" noChangeArrowheads="1"/>
          </p:cNvPicPr>
          <p:nvPr/>
        </p:nvPicPr>
        <p:blipFill rotWithShape="1">
          <a:blip r:embed="rId7">
            <a:extLst>
              <a:ext uri="{28A0092B-C50C-407E-A947-70E740481C1C}">
                <a14:useLocalDpi xmlns="" xmlns:a14="http://schemas.microsoft.com/office/drawing/2010/main" val="0"/>
              </a:ext>
            </a:extLst>
          </a:blip>
          <a:srcRect b="64351"/>
          <a:stretch>
            <a:fillRect/>
          </a:stretch>
        </p:blipFill>
        <p:spPr bwMode="auto">
          <a:xfrm>
            <a:off x="2123728" y="1113588"/>
            <a:ext cx="4586660" cy="867626"/>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942806" y="1485901"/>
            <a:ext cx="3201194" cy="3217172"/>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9">
            <a:extLst>
              <a:ext uri="{28A0092B-C50C-407E-A947-70E740481C1C}">
                <a14:useLocalDpi xmlns="" xmlns:a14="http://schemas.microsoft.com/office/drawing/2010/main" val="0"/>
              </a:ext>
            </a:extLst>
          </a:blip>
          <a:srcRect l="67532" t="19027" r="11038" b="19634"/>
          <a:stretch>
            <a:fillRect/>
          </a:stretch>
        </p:blipFill>
        <p:spPr bwMode="auto">
          <a:xfrm>
            <a:off x="7687098" y="523804"/>
            <a:ext cx="1604839" cy="1228205"/>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9">
            <a:extLst>
              <a:ext uri="{28A0092B-C50C-407E-A947-70E740481C1C}">
                <a14:useLocalDpi xmlns="" xmlns:a14="http://schemas.microsoft.com/office/drawing/2010/main" val="0"/>
              </a:ext>
            </a:extLst>
          </a:blip>
          <a:srcRect l="3846" t="10301" r="70716" b="10733"/>
          <a:stretch>
            <a:fillRect/>
          </a:stretch>
        </p:blipFill>
        <p:spPr bwMode="auto">
          <a:xfrm>
            <a:off x="-232895" y="402774"/>
            <a:ext cx="1905000" cy="158115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文本框 1"/>
          <p:cNvSpPr txBox="1"/>
          <p:nvPr/>
        </p:nvSpPr>
        <p:spPr>
          <a:xfrm>
            <a:off x="251520" y="2932942"/>
            <a:ext cx="8064896" cy="584775"/>
          </a:xfrm>
          <a:prstGeom prst="rect">
            <a:avLst/>
          </a:prstGeom>
          <a:noFill/>
        </p:spPr>
        <p:txBody>
          <a:bodyPr wrap="square" rtlCol="0">
            <a:spAutoFit/>
          </a:bodyPr>
          <a:lstStyle/>
          <a:p>
            <a:pPr algn="ctr"/>
            <a:r>
              <a:rPr lang="en-US" altLang="zh-CN" sz="3200" dirty="0">
                <a:latin typeface="Times New Roman" panose="02020603050405020304" pitchFamily="18" charset="0"/>
                <a:cs typeface="Times New Roman" panose="02020603050405020304" pitchFamily="18" charset="0"/>
              </a:rPr>
              <a:t>GIÁO </a:t>
            </a:r>
            <a:r>
              <a:rPr lang="en-US" altLang="zh-CN" sz="3200" dirty="0" err="1" smtClean="0">
                <a:latin typeface="Times New Roman" panose="02020603050405020304" pitchFamily="18" charset="0"/>
                <a:cs typeface="Times New Roman" panose="02020603050405020304" pitchFamily="18" charset="0"/>
              </a:rPr>
              <a:t>VIÊN:Phạm</a:t>
            </a:r>
            <a:r>
              <a:rPr lang="en-US" altLang="zh-CN" sz="3200" dirty="0" smtClean="0">
                <a:latin typeface="Times New Roman" panose="02020603050405020304" pitchFamily="18" charset="0"/>
                <a:cs typeface="Times New Roman" panose="02020603050405020304" pitchFamily="18" charset="0"/>
              </a:rPr>
              <a:t> </a:t>
            </a:r>
            <a:r>
              <a:rPr lang="en-US" altLang="zh-CN" sz="3200" dirty="0" err="1" smtClean="0">
                <a:latin typeface="Times New Roman" panose="02020603050405020304" pitchFamily="18" charset="0"/>
                <a:cs typeface="Times New Roman" panose="02020603050405020304" pitchFamily="18" charset="0"/>
              </a:rPr>
              <a:t>Thị</a:t>
            </a:r>
            <a:r>
              <a:rPr lang="en-US" altLang="zh-CN" sz="3200" smtClean="0">
                <a:latin typeface="Times New Roman" panose="02020603050405020304" pitchFamily="18" charset="0"/>
                <a:cs typeface="Times New Roman" panose="02020603050405020304" pitchFamily="18" charset="0"/>
              </a:rPr>
              <a:t> Minh </a:t>
            </a:r>
            <a:r>
              <a:rPr lang="en-US" altLang="zh-CN" sz="3200" dirty="0" smtClean="0">
                <a:latin typeface="Times New Roman" panose="02020603050405020304" pitchFamily="18" charset="0"/>
                <a:cs typeface="Times New Roman" panose="02020603050405020304" pitchFamily="18" charset="0"/>
              </a:rPr>
              <a:t>…….</a:t>
            </a:r>
            <a:endParaRPr lang="zh-CN" altLang="en-US" sz="3200" dirty="0">
              <a:latin typeface="Times New Roman" panose="02020603050405020304" pitchFamily="18" charset="0"/>
              <a:cs typeface="Times New Roman" panose="02020603050405020304" pitchFamily="18" charset="0"/>
            </a:endParaRPr>
          </a:p>
        </p:txBody>
      </p:sp>
      <p:sp>
        <p:nvSpPr>
          <p:cNvPr id="12" name="WordArt 6"/>
          <p:cNvSpPr>
            <a:spLocks noChangeArrowheads="1" noChangeShapeType="1" noTextEdit="1"/>
          </p:cNvSpPr>
          <p:nvPr/>
        </p:nvSpPr>
        <p:spPr bwMode="auto">
          <a:xfrm>
            <a:off x="828551" y="1273844"/>
            <a:ext cx="7487866" cy="2432035"/>
          </a:xfrm>
          <a:prstGeom prst="rect">
            <a:avLst/>
          </a:prstGeom>
        </p:spPr>
        <p:txBody>
          <a:bodyPr spcFirstLastPara="1" wrap="none" lIns="91314" tIns="45717" rIns="91314" bIns="45717" numCol="1" fromWordArt="1">
            <a:prstTxWarp prst="textArchUp">
              <a:avLst>
                <a:gd name="adj" fmla="val 11020719"/>
              </a:avLst>
            </a:prstTxWarp>
          </a:bodyPr>
          <a:lstStyle/>
          <a:p>
            <a:pPr algn="ctr" defTabSz="1216660"/>
            <a:r>
              <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p>
        </p:txBody>
      </p:sp>
      <p:sp>
        <p:nvSpPr>
          <p:cNvPr id="13" name="圆角矩形 1"/>
          <p:cNvSpPr/>
          <p:nvPr/>
        </p:nvSpPr>
        <p:spPr>
          <a:xfrm>
            <a:off x="1706204" y="1999356"/>
            <a:ext cx="5421715" cy="81856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49" rIns="121701" bIns="60849" anchor="ctr"/>
          <a:lstStyle/>
          <a:p>
            <a:pPr algn="ctr" defTabSz="1622425">
              <a:defRPr/>
            </a:pPr>
            <a:r>
              <a:rPr lang="en-US" altLang="zh-CN" sz="4000" b="1" dirty="0">
                <a:solidFill>
                  <a:srgbClr val="FF0000"/>
                </a:solidFill>
                <a:latin typeface="Times New Roman" panose="02020603050405020304" pitchFamily="18" charset="0"/>
                <a:cs typeface="Times New Roman" panose="02020603050405020304" pitchFamily="18" charset="0"/>
              </a:rPr>
              <a:t>TIẾNG VIỆT LỚP 1</a:t>
            </a:r>
            <a:endParaRPr lang="zh-CN" alt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10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11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1+#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0-#ppt_w/2"/>
                                          </p:val>
                                        </p:tav>
                                        <p:tav tm="100000">
                                          <p:val>
                                            <p:strVal val="#ppt_x"/>
                                          </p:val>
                                        </p:tav>
                                      </p:tavLst>
                                    </p:anim>
                                    <p:anim calcmode="lin" valueType="num">
                                      <p:cBhvr additive="base">
                                        <p:cTn id="25" dur="1000" fill="hold"/>
                                        <p:tgtEl>
                                          <p:spTgt spid="27"/>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00404" y="490141"/>
            <a:ext cx="6307509" cy="1569660"/>
          </a:xfrm>
          <a:prstGeom prst="rect">
            <a:avLst/>
          </a:prstGeom>
          <a:noFill/>
        </p:spPr>
        <p:txBody>
          <a:bodyPr wrap="square" rtlCol="0">
            <a:spAutoFit/>
          </a:bodyPr>
          <a:lstStyle/>
          <a:p>
            <a:pPr algn="just"/>
            <a:r>
              <a:rPr lang="en-US" sz="2400" dirty="0"/>
              <a:t>     </a:t>
            </a:r>
            <a:r>
              <a:rPr lang="en-US" sz="2400" dirty="0" smtClean="0">
                <a:solidFill>
                  <a:srgbClr val="FF0000"/>
                </a:solidFill>
              </a:rPr>
              <a:t>1</a:t>
            </a:r>
            <a:r>
              <a:rPr lang="en-US" sz="2400" dirty="0" smtClean="0"/>
              <a:t> </a:t>
            </a:r>
            <a:r>
              <a:rPr lang="en-US" sz="2400" dirty="0" err="1"/>
              <a:t>Hôm</a:t>
            </a:r>
            <a:r>
              <a:rPr lang="en-US" sz="2400" dirty="0"/>
              <a:t> nay </a:t>
            </a:r>
            <a:r>
              <a:rPr lang="en-US" sz="2400" dirty="0" err="1"/>
              <a:t>cô</a:t>
            </a:r>
            <a:r>
              <a:rPr lang="en-US" sz="2400" dirty="0"/>
              <a:t> </a:t>
            </a:r>
            <a:r>
              <a:rPr lang="en-US" sz="2400" dirty="0" err="1"/>
              <a:t>giáo</a:t>
            </a:r>
            <a:r>
              <a:rPr lang="en-US" sz="2400" dirty="0"/>
              <a:t> </a:t>
            </a:r>
            <a:r>
              <a:rPr lang="en-US" sz="2400" dirty="0" err="1"/>
              <a:t>cho</a:t>
            </a:r>
            <a:r>
              <a:rPr lang="en-US" sz="2400" dirty="0"/>
              <a:t> </a:t>
            </a:r>
            <a:r>
              <a:rPr lang="en-US" sz="2400" dirty="0" err="1"/>
              <a:t>lớp</a:t>
            </a:r>
            <a:r>
              <a:rPr lang="en-US" sz="2400" dirty="0"/>
              <a:t> </a:t>
            </a:r>
            <a:r>
              <a:rPr lang="en-US" sz="2400" dirty="0" err="1"/>
              <a:t>vẽ</a:t>
            </a:r>
            <a:r>
              <a:rPr lang="en-US" sz="2400" dirty="0"/>
              <a:t> </a:t>
            </a:r>
            <a:r>
              <a:rPr lang="en-US" sz="2400" dirty="0" err="1"/>
              <a:t>những</a:t>
            </a:r>
            <a:r>
              <a:rPr lang="en-US" sz="2400" dirty="0"/>
              <a:t> </a:t>
            </a:r>
            <a:r>
              <a:rPr lang="en-US" sz="2400" dirty="0" err="1"/>
              <a:t>gì</a:t>
            </a:r>
            <a:r>
              <a:rPr lang="en-US" sz="2400" dirty="0"/>
              <a:t> </a:t>
            </a:r>
            <a:r>
              <a:rPr lang="en-US" sz="2400" dirty="0" err="1"/>
              <a:t>yêu</a:t>
            </a:r>
            <a:r>
              <a:rPr lang="en-US" sz="2400" dirty="0"/>
              <a:t> </a:t>
            </a:r>
            <a:r>
              <a:rPr lang="en-US" sz="2400" dirty="0" err="1"/>
              <a:t>thích</a:t>
            </a:r>
            <a:r>
              <a:rPr lang="en-US" sz="2400" dirty="0"/>
              <a:t>. </a:t>
            </a:r>
            <a:r>
              <a:rPr lang="en-US" sz="2400" dirty="0" err="1"/>
              <a:t>Tuệ</a:t>
            </a:r>
            <a:r>
              <a:rPr lang="en-US" sz="2400" dirty="0"/>
              <a:t> An </a:t>
            </a:r>
            <a:r>
              <a:rPr lang="en-US" sz="2400" dirty="0" err="1"/>
              <a:t>hí</a:t>
            </a:r>
            <a:r>
              <a:rPr lang="en-US" sz="2400" dirty="0"/>
              <a:t> </a:t>
            </a:r>
            <a:r>
              <a:rPr lang="en-US" sz="2400" dirty="0" err="1"/>
              <a:t>hoáy</a:t>
            </a:r>
            <a:r>
              <a:rPr lang="en-US" sz="2400" dirty="0"/>
              <a:t> </a:t>
            </a:r>
            <a:r>
              <a:rPr lang="en-US" sz="2400" dirty="0" err="1"/>
              <a:t>vẽ</a:t>
            </a:r>
            <a:r>
              <a:rPr lang="en-US" sz="2400" dirty="0"/>
              <a:t> </a:t>
            </a:r>
            <a:r>
              <a:rPr lang="en-US" sz="2400" dirty="0" err="1"/>
              <a:t>siêu</a:t>
            </a:r>
            <a:r>
              <a:rPr lang="en-US" sz="2400" dirty="0"/>
              <a:t> </a:t>
            </a:r>
            <a:r>
              <a:rPr lang="en-US" sz="2400" dirty="0" err="1"/>
              <a:t>nhân</a:t>
            </a:r>
            <a:r>
              <a:rPr lang="en-US" sz="2400" dirty="0"/>
              <a:t> </a:t>
            </a:r>
            <a:r>
              <a:rPr lang="en-US" sz="2400" dirty="0" err="1"/>
              <a:t>áo</a:t>
            </a:r>
            <a:r>
              <a:rPr lang="en-US" sz="2400" dirty="0"/>
              <a:t> </a:t>
            </a:r>
            <a:r>
              <a:rPr lang="en-US" sz="2400" dirty="0" err="1"/>
              <a:t>đỏ</a:t>
            </a:r>
            <a:r>
              <a:rPr lang="en-US" sz="2400" dirty="0"/>
              <a:t>, </a:t>
            </a:r>
            <a:r>
              <a:rPr lang="en-US" sz="2400" dirty="0" err="1"/>
              <a:t>thắt</a:t>
            </a:r>
            <a:r>
              <a:rPr lang="en-US" sz="2400" dirty="0"/>
              <a:t> </a:t>
            </a:r>
            <a:r>
              <a:rPr lang="en-US" sz="2400" dirty="0" err="1"/>
              <a:t>lưng</a:t>
            </a:r>
            <a:r>
              <a:rPr lang="en-US" sz="2400" dirty="0"/>
              <a:t> </a:t>
            </a:r>
            <a:r>
              <a:rPr lang="en-US" sz="2400" dirty="0" err="1"/>
              <a:t>vàng</a:t>
            </a:r>
            <a:r>
              <a:rPr lang="en-US" sz="2400" dirty="0"/>
              <a:t>. </a:t>
            </a:r>
            <a:r>
              <a:rPr lang="en-US" sz="2400" dirty="0" err="1"/>
              <a:t>Gia</a:t>
            </a:r>
            <a:r>
              <a:rPr lang="en-US" sz="2400" dirty="0"/>
              <a:t> </a:t>
            </a:r>
            <a:r>
              <a:rPr lang="en-US" sz="2400" dirty="0" err="1"/>
              <a:t>Huy</a:t>
            </a:r>
            <a:r>
              <a:rPr lang="en-US" sz="2400" dirty="0"/>
              <a:t> say </a:t>
            </a:r>
            <a:r>
              <a:rPr lang="en-US" sz="2400" dirty="0" err="1"/>
              <a:t>sưa</a:t>
            </a:r>
            <a:r>
              <a:rPr lang="en-US" sz="2400" dirty="0"/>
              <a:t> </a:t>
            </a:r>
            <a:r>
              <a:rPr lang="en-US" sz="2400" dirty="0" err="1"/>
              <a:t>vẽ</a:t>
            </a:r>
            <a:r>
              <a:rPr lang="en-US" sz="2400" dirty="0"/>
              <a:t> </a:t>
            </a:r>
            <a:r>
              <a:rPr lang="en-US" sz="2400" dirty="0" err="1"/>
              <a:t>mèo</a:t>
            </a:r>
            <a:r>
              <a:rPr lang="en-US" sz="2400" dirty="0"/>
              <a:t> </a:t>
            </a:r>
            <a:r>
              <a:rPr lang="en-US" sz="2400" dirty="0" err="1"/>
              <a:t>máy</a:t>
            </a:r>
            <a:r>
              <a:rPr lang="en-US" sz="2400" dirty="0"/>
              <a:t>, </a:t>
            </a:r>
            <a:r>
              <a:rPr lang="en-US" sz="2400" dirty="0" err="1"/>
              <a:t>tỉ</a:t>
            </a:r>
            <a:r>
              <a:rPr lang="en-US" sz="2400" dirty="0"/>
              <a:t> </a:t>
            </a:r>
            <a:r>
              <a:rPr lang="en-US" sz="2400" dirty="0" err="1"/>
              <a:t>mỉ</a:t>
            </a:r>
            <a:r>
              <a:rPr lang="en-US" sz="2400" dirty="0"/>
              <a:t> </a:t>
            </a:r>
            <a:r>
              <a:rPr lang="en-US" sz="2400" dirty="0" err="1"/>
              <a:t>tô</a:t>
            </a:r>
            <a:r>
              <a:rPr lang="en-US" sz="2400" dirty="0"/>
              <a:t> </a:t>
            </a:r>
            <a:r>
              <a:rPr lang="en-US" sz="2400" dirty="0" err="1"/>
              <a:t>cái</a:t>
            </a:r>
            <a:r>
              <a:rPr lang="en-US" sz="2400" dirty="0"/>
              <a:t> </a:t>
            </a:r>
            <a:r>
              <a:rPr lang="en-US" sz="2400" dirty="0" err="1"/>
              <a:t>ria</a:t>
            </a:r>
            <a:r>
              <a:rPr lang="en-US" sz="2400" dirty="0"/>
              <a:t> cong </a:t>
            </a:r>
            <a:r>
              <a:rPr lang="en-US" sz="2400" dirty="0" err="1"/>
              <a:t>cong</a:t>
            </a:r>
            <a:r>
              <a:rPr lang="en-US" sz="2400" dirty="0"/>
              <a:t>.</a:t>
            </a:r>
          </a:p>
        </p:txBody>
      </p:sp>
      <p:sp>
        <p:nvSpPr>
          <p:cNvPr id="19" name="TextBox 18"/>
          <p:cNvSpPr txBox="1"/>
          <p:nvPr/>
        </p:nvSpPr>
        <p:spPr>
          <a:xfrm>
            <a:off x="500404" y="2030332"/>
            <a:ext cx="8265224" cy="2677656"/>
          </a:xfrm>
          <a:prstGeom prst="rect">
            <a:avLst/>
          </a:prstGeom>
          <a:noFill/>
        </p:spPr>
        <p:txBody>
          <a:bodyPr wrap="square" rtlCol="0">
            <a:spAutoFit/>
          </a:bodyPr>
          <a:lstStyle/>
          <a:p>
            <a:pPr algn="just"/>
            <a:r>
              <a:rPr lang="en-US" sz="2400" dirty="0"/>
              <a:t>     </a:t>
            </a:r>
            <a:r>
              <a:rPr lang="en-US" sz="2400" dirty="0" smtClean="0">
                <a:solidFill>
                  <a:srgbClr val="FF0000"/>
                </a:solidFill>
              </a:rPr>
              <a:t>2</a:t>
            </a:r>
            <a:r>
              <a:rPr lang="en-US" sz="2400" dirty="0" smtClean="0"/>
              <a:t> </a:t>
            </a:r>
            <a:r>
              <a:rPr lang="en-US" sz="2400" dirty="0" err="1"/>
              <a:t>Cuối</a:t>
            </a:r>
            <a:r>
              <a:rPr lang="en-US" sz="2400" dirty="0"/>
              <a:t> </a:t>
            </a:r>
            <a:r>
              <a:rPr lang="en-US" sz="2400" dirty="0" err="1"/>
              <a:t>giờ</a:t>
            </a:r>
            <a:r>
              <a:rPr lang="en-US" sz="2400" dirty="0"/>
              <a:t>, </a:t>
            </a:r>
            <a:r>
              <a:rPr lang="en-US" sz="2400" dirty="0" err="1"/>
              <a:t>chúng</a:t>
            </a:r>
            <a:r>
              <a:rPr lang="en-US" sz="2400" dirty="0"/>
              <a:t> </a:t>
            </a:r>
            <a:r>
              <a:rPr lang="en-US" sz="2400" dirty="0" err="1"/>
              <a:t>tôi</a:t>
            </a:r>
            <a:r>
              <a:rPr lang="en-US" sz="2400" dirty="0"/>
              <a:t> </a:t>
            </a:r>
            <a:r>
              <a:rPr lang="en-US" sz="2400" dirty="0" err="1"/>
              <a:t>mang</a:t>
            </a:r>
            <a:r>
              <a:rPr lang="en-US" sz="2400" dirty="0"/>
              <a:t> </a:t>
            </a:r>
            <a:r>
              <a:rPr lang="en-US" sz="2400" dirty="0" err="1"/>
              <a:t>tranh</a:t>
            </a:r>
            <a:r>
              <a:rPr lang="en-US" sz="2400" dirty="0"/>
              <a:t> </a:t>
            </a:r>
            <a:r>
              <a:rPr lang="en-US" sz="2400" dirty="0" err="1"/>
              <a:t>đính</a:t>
            </a:r>
            <a:r>
              <a:rPr lang="en-US" sz="2400" dirty="0"/>
              <a:t> </a:t>
            </a:r>
            <a:r>
              <a:rPr lang="en-US" sz="2400" dirty="0" err="1"/>
              <a:t>lên</a:t>
            </a:r>
            <a:r>
              <a:rPr lang="en-US" sz="2400" dirty="0"/>
              <a:t> </a:t>
            </a:r>
            <a:r>
              <a:rPr lang="en-US" sz="2400" dirty="0" err="1"/>
              <a:t>bảng</a:t>
            </a:r>
            <a:r>
              <a:rPr lang="en-US" sz="2400" dirty="0"/>
              <a:t>. </a:t>
            </a:r>
            <a:r>
              <a:rPr lang="en-US" sz="2400" dirty="0" err="1"/>
              <a:t>Mọi</a:t>
            </a:r>
            <a:r>
              <a:rPr lang="en-US" sz="2400" dirty="0"/>
              <a:t> </a:t>
            </a:r>
            <a:r>
              <a:rPr lang="en-US" sz="2400" dirty="0" err="1"/>
              <a:t>ánh</a:t>
            </a:r>
            <a:r>
              <a:rPr lang="en-US" sz="2400" dirty="0"/>
              <a:t> </a:t>
            </a:r>
            <a:r>
              <a:rPr lang="en-US" sz="2400" dirty="0" err="1"/>
              <a:t>mắt</a:t>
            </a:r>
            <a:r>
              <a:rPr lang="en-US" sz="2400" dirty="0"/>
              <a:t> </a:t>
            </a:r>
            <a:r>
              <a:rPr lang="en-US" sz="2400" dirty="0" err="1"/>
              <a:t>đều</a:t>
            </a:r>
            <a:r>
              <a:rPr lang="en-US" sz="2400" dirty="0"/>
              <a:t> </a:t>
            </a:r>
            <a:r>
              <a:rPr lang="en-US" sz="2400" dirty="0" err="1"/>
              <a:t>hướng</a:t>
            </a:r>
            <a:r>
              <a:rPr lang="en-US" sz="2400" dirty="0"/>
              <a:t> </a:t>
            </a:r>
            <a:r>
              <a:rPr lang="en-US" sz="2400" dirty="0" err="1"/>
              <a:t>về</a:t>
            </a:r>
            <a:r>
              <a:rPr lang="en-US" sz="2400" dirty="0"/>
              <a:t> </a:t>
            </a:r>
            <a:r>
              <a:rPr lang="en-US" sz="2400" dirty="0" err="1"/>
              <a:t>bức</a:t>
            </a:r>
            <a:r>
              <a:rPr lang="en-US" sz="2400" dirty="0"/>
              <a:t> </a:t>
            </a:r>
            <a:r>
              <a:rPr lang="en-US" sz="2400" dirty="0" err="1"/>
              <a:t>tranh</a:t>
            </a:r>
            <a:r>
              <a:rPr lang="en-US" sz="2400" dirty="0"/>
              <a:t> </a:t>
            </a:r>
            <a:r>
              <a:rPr lang="en-US" sz="2400" dirty="0" err="1"/>
              <a:t>bông</a:t>
            </a:r>
            <a:r>
              <a:rPr lang="en-US" sz="2400" dirty="0"/>
              <a:t> </a:t>
            </a:r>
            <a:r>
              <a:rPr lang="en-US" sz="2400" dirty="0" err="1"/>
              <a:t>hoa</a:t>
            </a:r>
            <a:r>
              <a:rPr lang="en-US" sz="2400" dirty="0"/>
              <a:t> </a:t>
            </a:r>
            <a:r>
              <a:rPr lang="en-US" sz="2400" dirty="0" err="1"/>
              <a:t>bốn</a:t>
            </a:r>
            <a:r>
              <a:rPr lang="en-US" sz="2400" dirty="0"/>
              <a:t> </a:t>
            </a:r>
            <a:r>
              <a:rPr lang="en-US" sz="2400" dirty="0" err="1"/>
              <a:t>cánh</a:t>
            </a:r>
            <a:r>
              <a:rPr lang="en-US" sz="2400" dirty="0"/>
              <a:t> </a:t>
            </a:r>
            <a:r>
              <a:rPr lang="en-US" sz="2400" dirty="0" err="1"/>
              <a:t>của</a:t>
            </a:r>
            <a:r>
              <a:rPr lang="en-US" sz="2400" dirty="0"/>
              <a:t> </a:t>
            </a:r>
            <a:r>
              <a:rPr lang="en-US" sz="2400" dirty="0" err="1"/>
              <a:t>Hà</a:t>
            </a:r>
            <a:r>
              <a:rPr lang="en-US" sz="2400" dirty="0"/>
              <a:t>. </a:t>
            </a:r>
            <a:r>
              <a:rPr lang="en-US" sz="2400" dirty="0" err="1"/>
              <a:t>Trên</a:t>
            </a:r>
            <a:r>
              <a:rPr lang="en-US" sz="2400" dirty="0"/>
              <a:t> </a:t>
            </a:r>
            <a:r>
              <a:rPr lang="en-US" sz="2400" dirty="0" err="1"/>
              <a:t>mỗi</a:t>
            </a:r>
            <a:r>
              <a:rPr lang="en-US" sz="2400" dirty="0"/>
              <a:t> </a:t>
            </a:r>
            <a:r>
              <a:rPr lang="en-US" sz="2400" dirty="0" err="1"/>
              <a:t>cánh</a:t>
            </a:r>
            <a:r>
              <a:rPr lang="en-US" sz="2400" dirty="0"/>
              <a:t> </a:t>
            </a:r>
            <a:r>
              <a:rPr lang="en-US" sz="2400" dirty="0" err="1"/>
              <a:t>hoa</a:t>
            </a:r>
            <a:r>
              <a:rPr lang="en-US" sz="2400" dirty="0"/>
              <a:t> </a:t>
            </a:r>
            <a:r>
              <a:rPr lang="en-US" sz="2400" dirty="0" err="1"/>
              <a:t>ghi</a:t>
            </a:r>
            <a:r>
              <a:rPr lang="en-US" sz="2400" dirty="0"/>
              <a:t> </a:t>
            </a:r>
            <a:r>
              <a:rPr lang="en-US" sz="2400" dirty="0" err="1"/>
              <a:t>tên</a:t>
            </a:r>
            <a:r>
              <a:rPr lang="en-US" sz="2400" dirty="0"/>
              <a:t> </a:t>
            </a:r>
            <a:r>
              <a:rPr lang="en-US" sz="2400" dirty="0" err="1"/>
              <a:t>một</a:t>
            </a:r>
            <a:r>
              <a:rPr lang="en-US" sz="2400" dirty="0"/>
              <a:t> </a:t>
            </a:r>
            <a:r>
              <a:rPr lang="en-US" sz="2400" dirty="0" err="1"/>
              <a:t>tổ</a:t>
            </a:r>
            <a:r>
              <a:rPr lang="en-US" sz="2400" dirty="0"/>
              <a:t> </a:t>
            </a:r>
            <a:r>
              <a:rPr lang="en-US" sz="2400" dirty="0" err="1"/>
              <a:t>trong</a:t>
            </a:r>
            <a:r>
              <a:rPr lang="en-US" sz="2400" dirty="0"/>
              <a:t> </a:t>
            </a:r>
            <a:r>
              <a:rPr lang="en-US" sz="2400" dirty="0" err="1"/>
              <a:t>lớp</a:t>
            </a:r>
            <a:r>
              <a:rPr lang="en-US" sz="2400" dirty="0"/>
              <a:t>. </a:t>
            </a:r>
            <a:r>
              <a:rPr lang="en-US" sz="2400" dirty="0" err="1"/>
              <a:t>Giữa</a:t>
            </a:r>
            <a:r>
              <a:rPr lang="en-US" sz="2400" dirty="0"/>
              <a:t> </a:t>
            </a:r>
            <a:r>
              <a:rPr lang="en-US" sz="2400" dirty="0" err="1"/>
              <a:t>nhuỵ</a:t>
            </a:r>
            <a:r>
              <a:rPr lang="en-US" sz="2400" dirty="0"/>
              <a:t> </a:t>
            </a:r>
            <a:r>
              <a:rPr lang="en-US" sz="2400" dirty="0" err="1"/>
              <a:t>hoa</a:t>
            </a:r>
            <a:r>
              <a:rPr lang="en-US" sz="2400" dirty="0"/>
              <a:t> </a:t>
            </a:r>
            <a:r>
              <a:rPr lang="en-US" sz="2400" dirty="0" err="1"/>
              <a:t>là</a:t>
            </a:r>
            <a:r>
              <a:rPr lang="en-US" sz="2400" dirty="0"/>
              <a:t> </a:t>
            </a:r>
            <a:r>
              <a:rPr lang="en-US" sz="2400" dirty="0" err="1"/>
              <a:t>cô</a:t>
            </a:r>
            <a:r>
              <a:rPr lang="en-US" sz="2400" dirty="0"/>
              <a:t> </a:t>
            </a:r>
            <a:r>
              <a:rPr lang="en-US" sz="2400" dirty="0" err="1"/>
              <a:t>giáo</a:t>
            </a:r>
            <a:r>
              <a:rPr lang="en-US" sz="2400" dirty="0"/>
              <a:t> </a:t>
            </a:r>
            <a:r>
              <a:rPr lang="en-US" sz="2400" dirty="0" err="1"/>
              <a:t>cười</a:t>
            </a:r>
            <a:r>
              <a:rPr lang="en-US" sz="2400" dirty="0"/>
              <a:t> </a:t>
            </a:r>
            <a:r>
              <a:rPr lang="en-US" sz="2400" dirty="0" err="1"/>
              <a:t>rất</a:t>
            </a:r>
            <a:r>
              <a:rPr lang="en-US" sz="2400" dirty="0"/>
              <a:t> </a:t>
            </a:r>
            <a:r>
              <a:rPr lang="en-US" sz="2400" dirty="0" err="1"/>
              <a:t>tươi</a:t>
            </a:r>
            <a:r>
              <a:rPr lang="en-US" sz="2400" dirty="0"/>
              <a:t>. </a:t>
            </a:r>
            <a:r>
              <a:rPr lang="en-US" sz="2400" dirty="0" err="1"/>
              <a:t>Bên</a:t>
            </a:r>
            <a:r>
              <a:rPr lang="en-US" sz="2400" dirty="0"/>
              <a:t> </a:t>
            </a:r>
            <a:r>
              <a:rPr lang="en-US" sz="2400" dirty="0" err="1"/>
              <a:t>dưới</a:t>
            </a:r>
            <a:r>
              <a:rPr lang="en-US" sz="2400" dirty="0"/>
              <a:t> </a:t>
            </a:r>
            <a:r>
              <a:rPr lang="en-US" sz="2400" dirty="0" err="1"/>
              <a:t>có</a:t>
            </a:r>
            <a:r>
              <a:rPr lang="en-US" sz="2400" dirty="0"/>
              <a:t> </a:t>
            </a:r>
            <a:r>
              <a:rPr lang="en-US" sz="2400" dirty="0" err="1"/>
              <a:t>dòng</a:t>
            </a:r>
            <a:r>
              <a:rPr lang="en-US" sz="2400" dirty="0"/>
              <a:t> </a:t>
            </a:r>
            <a:r>
              <a:rPr lang="en-US" sz="2400" dirty="0" err="1"/>
              <a:t>chữ</a:t>
            </a:r>
            <a:r>
              <a:rPr lang="en-US" sz="2400" dirty="0"/>
              <a:t> </a:t>
            </a:r>
            <a:r>
              <a:rPr lang="en-US" sz="2400" dirty="0" err="1"/>
              <a:t>nắn</a:t>
            </a:r>
            <a:r>
              <a:rPr lang="en-US" sz="2400" dirty="0"/>
              <a:t> </a:t>
            </a:r>
            <a:r>
              <a:rPr lang="en-US" sz="2400" dirty="0" err="1"/>
              <a:t>nót</a:t>
            </a:r>
            <a:r>
              <a:rPr lang="en-US" sz="2400" dirty="0"/>
              <a:t> </a:t>
            </a:r>
            <a:r>
              <a:rPr lang="en-US" sz="2400" dirty="0" smtClean="0"/>
              <a:t>“</a:t>
            </a:r>
            <a:r>
              <a:rPr lang="en-US" sz="2400" dirty="0" err="1" smtClean="0"/>
              <a:t>Hoa</a:t>
            </a:r>
            <a:r>
              <a:rPr lang="en-US" sz="2400" dirty="0" smtClean="0"/>
              <a:t> </a:t>
            </a:r>
            <a:r>
              <a:rPr lang="en-US" sz="2400" dirty="0" err="1"/>
              <a:t>yêu</a:t>
            </a:r>
            <a:r>
              <a:rPr lang="en-US" sz="2400" dirty="0"/>
              <a:t> </a:t>
            </a:r>
            <a:r>
              <a:rPr lang="en-US" sz="2400" dirty="0" err="1"/>
              <a:t>thương</a:t>
            </a:r>
            <a:r>
              <a:rPr lang="en-US" sz="2400" dirty="0"/>
              <a:t>”. Ai </a:t>
            </a:r>
            <a:r>
              <a:rPr lang="en-US" sz="2400" dirty="0" err="1"/>
              <a:t>cũng</a:t>
            </a:r>
            <a:r>
              <a:rPr lang="en-US" sz="2400" dirty="0"/>
              <a:t> </a:t>
            </a:r>
            <a:r>
              <a:rPr lang="en-US" sz="2400" dirty="0" err="1"/>
              <a:t>thấy</a:t>
            </a:r>
            <a:r>
              <a:rPr lang="en-US" sz="2400" dirty="0"/>
              <a:t> </a:t>
            </a:r>
            <a:r>
              <a:rPr lang="en-US" sz="2400" dirty="0" err="1"/>
              <a:t>có</a:t>
            </a:r>
            <a:r>
              <a:rPr lang="en-US" sz="2400" dirty="0"/>
              <a:t> </a:t>
            </a:r>
            <a:r>
              <a:rPr lang="en-US" sz="2400" dirty="0" err="1"/>
              <a:t>mình</a:t>
            </a:r>
            <a:r>
              <a:rPr lang="en-US" sz="2400" dirty="0"/>
              <a:t> </a:t>
            </a:r>
            <a:r>
              <a:rPr lang="en-US" sz="2400" dirty="0" err="1"/>
              <a:t>trong</a:t>
            </a:r>
            <a:r>
              <a:rPr lang="en-US" sz="2400" dirty="0"/>
              <a:t> </a:t>
            </a:r>
            <a:r>
              <a:rPr lang="en-US" sz="2400" dirty="0" err="1"/>
              <a:t>tranh</a:t>
            </a:r>
            <a:r>
              <a:rPr lang="en-US" sz="2400" dirty="0"/>
              <a:t>. </a:t>
            </a:r>
            <a:r>
              <a:rPr lang="en-US" sz="2400" dirty="0" err="1"/>
              <a:t>Chúng</a:t>
            </a:r>
            <a:r>
              <a:rPr lang="en-US" sz="2400" dirty="0"/>
              <a:t> </a:t>
            </a:r>
            <a:r>
              <a:rPr lang="en-US" sz="2400" dirty="0" err="1"/>
              <a:t>tôi</a:t>
            </a:r>
            <a:r>
              <a:rPr lang="en-US" sz="2400" dirty="0"/>
              <a:t> </a:t>
            </a:r>
            <a:r>
              <a:rPr lang="en-US" sz="2400" dirty="0" err="1"/>
              <a:t>treo</a:t>
            </a:r>
            <a:r>
              <a:rPr lang="en-US" sz="2400" dirty="0"/>
              <a:t> </a:t>
            </a:r>
            <a:r>
              <a:rPr lang="en-US" sz="2400" dirty="0" err="1"/>
              <a:t>bức</a:t>
            </a:r>
            <a:r>
              <a:rPr lang="en-US" sz="2400" dirty="0"/>
              <a:t> </a:t>
            </a:r>
            <a:r>
              <a:rPr lang="en-US" sz="2400" dirty="0" err="1"/>
              <a:t>tranh</a:t>
            </a:r>
            <a:r>
              <a:rPr lang="en-US" sz="2400" dirty="0"/>
              <a:t> ở </a:t>
            </a:r>
            <a:r>
              <a:rPr lang="en-US" sz="2400" dirty="0" err="1"/>
              <a:t>góc</a:t>
            </a:r>
            <a:r>
              <a:rPr lang="en-US" sz="2400" dirty="0"/>
              <a:t> </a:t>
            </a:r>
            <a:r>
              <a:rPr lang="en-US" sz="2400" dirty="0" err="1"/>
              <a:t>sáng</a:t>
            </a:r>
            <a:r>
              <a:rPr lang="en-US" sz="2400" dirty="0"/>
              <a:t> </a:t>
            </a:r>
            <a:r>
              <a:rPr lang="en-US" sz="2400" dirty="0" err="1"/>
              <a:t>tạo</a:t>
            </a:r>
            <a:r>
              <a:rPr lang="en-US" sz="2400" dirty="0"/>
              <a:t> </a:t>
            </a:r>
            <a:r>
              <a:rPr lang="en-US" sz="2400" dirty="0" err="1"/>
              <a:t>của</a:t>
            </a:r>
            <a:r>
              <a:rPr lang="en-US" sz="2400" dirty="0"/>
              <a:t> </a:t>
            </a:r>
            <a:r>
              <a:rPr lang="en-US" sz="2400" dirty="0" err="1"/>
              <a:t>lớp</a:t>
            </a:r>
            <a:r>
              <a:rPr lang="en-US" sz="2400" dirty="0"/>
              <a:t>.</a:t>
            </a:r>
          </a:p>
          <a:p>
            <a:pPr algn="r"/>
            <a:r>
              <a:rPr lang="en-US" sz="2000" dirty="0" smtClean="0"/>
              <a:t>( </a:t>
            </a:r>
            <a:r>
              <a:rPr lang="en-US" sz="2000" dirty="0" err="1" smtClean="0"/>
              <a:t>Phạm</a:t>
            </a:r>
            <a:r>
              <a:rPr lang="en-US" sz="2000" dirty="0" smtClean="0"/>
              <a:t> </a:t>
            </a:r>
            <a:r>
              <a:rPr lang="en-US" sz="2000" dirty="0" err="1" smtClean="0"/>
              <a:t>Thuỷ</a:t>
            </a:r>
            <a:r>
              <a:rPr lang="en-US" sz="2000" dirty="0" smtClean="0"/>
              <a:t>)</a:t>
            </a:r>
            <a:endParaRPr lang="en-US" sz="1800" dirty="0"/>
          </a:p>
        </p:txBody>
      </p:sp>
      <p:sp>
        <p:nvSpPr>
          <p:cNvPr id="4" name="TextBox 3"/>
          <p:cNvSpPr txBox="1"/>
          <p:nvPr/>
        </p:nvSpPr>
        <p:spPr>
          <a:xfrm>
            <a:off x="210538" y="4560483"/>
            <a:ext cx="1354858" cy="400110"/>
          </a:xfrm>
          <a:prstGeom prst="rect">
            <a:avLst/>
          </a:prstGeom>
          <a:solidFill>
            <a:schemeClr val="bg1"/>
          </a:solidFill>
        </p:spPr>
        <p:txBody>
          <a:bodyPr wrap="none" rtlCol="0">
            <a:spAutoFit/>
          </a:bodyPr>
          <a:lstStyle/>
          <a:p>
            <a:r>
              <a:rPr lang="en-US" sz="2000" smtClean="0">
                <a:solidFill>
                  <a:schemeClr val="tx1"/>
                </a:solidFill>
              </a:rPr>
              <a:t>Chia đoạn</a:t>
            </a:r>
            <a:endParaRPr lang="en-US" sz="2000">
              <a:solidFill>
                <a:schemeClr val="tx1"/>
              </a:solidFill>
            </a:endParaRPr>
          </a:p>
        </p:txBody>
      </p:sp>
      <p:grpSp>
        <p:nvGrpSpPr>
          <p:cNvPr id="11" name="Group 10"/>
          <p:cNvGrpSpPr/>
          <p:nvPr/>
        </p:nvGrpSpPr>
        <p:grpSpPr>
          <a:xfrm>
            <a:off x="4718166" y="1595127"/>
            <a:ext cx="277135" cy="338554"/>
            <a:chOff x="4395278" y="4165439"/>
            <a:chExt cx="420094" cy="404025"/>
          </a:xfrm>
        </p:grpSpPr>
        <p:grpSp>
          <p:nvGrpSpPr>
            <p:cNvPr id="7" name="Group 6"/>
            <p:cNvGrpSpPr/>
            <p:nvPr/>
          </p:nvGrpSpPr>
          <p:grpSpPr>
            <a:xfrm>
              <a:off x="4395278" y="4189694"/>
              <a:ext cx="214708" cy="379770"/>
              <a:chOff x="4036634" y="3613350"/>
              <a:chExt cx="189104" cy="296494"/>
            </a:xfrm>
          </p:grpSpPr>
          <p:cxnSp>
            <p:nvCxnSpPr>
              <p:cNvPr id="9" name="Straight Connector 8"/>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4535348" y="4165439"/>
              <a:ext cx="280024" cy="404025"/>
            </a:xfrm>
            <a:prstGeom prst="rect">
              <a:avLst/>
            </a:prstGeom>
            <a:noFill/>
          </p:spPr>
          <p:txBody>
            <a:bodyPr wrap="none" rtlCol="0">
              <a:spAutoFit/>
            </a:bodyPr>
            <a:lstStyle/>
            <a:p>
              <a:endParaRPr lang="en-US" sz="1600" b="1" dirty="0">
                <a:solidFill>
                  <a:srgbClr val="FF0000"/>
                </a:solidFill>
              </a:endParaRPr>
            </a:p>
          </p:txBody>
        </p:sp>
      </p:grpSp>
      <p:sp>
        <p:nvSpPr>
          <p:cNvPr id="17" name="TextBox 16"/>
          <p:cNvSpPr txBox="1"/>
          <p:nvPr/>
        </p:nvSpPr>
        <p:spPr>
          <a:xfrm>
            <a:off x="210538" y="4569987"/>
            <a:ext cx="8994770" cy="400110"/>
          </a:xfrm>
          <a:prstGeom prst="rect">
            <a:avLst/>
          </a:prstGeom>
          <a:solidFill>
            <a:schemeClr val="bg1"/>
          </a:solidFill>
        </p:spPr>
        <p:txBody>
          <a:bodyPr wrap="none" rtlCol="0">
            <a:spAutoFit/>
          </a:bodyPr>
          <a:lstStyle/>
          <a:p>
            <a:r>
              <a:rPr lang="en-US" sz="2000" smtClean="0">
                <a:solidFill>
                  <a:schemeClr val="tx1"/>
                </a:solidFill>
              </a:rPr>
              <a:t>Đọc nối tiếp từng đoạn. Giải nghĩa: </a:t>
            </a:r>
            <a:r>
              <a:rPr lang="en-US" sz="2000" smtClean="0">
                <a:solidFill>
                  <a:srgbClr val="FF0000"/>
                </a:solidFill>
              </a:rPr>
              <a:t>hí hoáy, tỉ mỉ, nắn nót, sáng tạo, nhuỵ hoa</a:t>
            </a:r>
            <a:endParaRPr lang="en-US" sz="2000">
              <a:solidFill>
                <a:srgbClr val="FF0000"/>
              </a:solidFill>
            </a:endParaRPr>
          </a:p>
        </p:txBody>
      </p:sp>
      <p:sp>
        <p:nvSpPr>
          <p:cNvPr id="18" name="TextBox 17"/>
          <p:cNvSpPr txBox="1"/>
          <p:nvPr/>
        </p:nvSpPr>
        <p:spPr>
          <a:xfrm>
            <a:off x="210538" y="4569987"/>
            <a:ext cx="8981946" cy="400110"/>
          </a:xfrm>
          <a:prstGeom prst="rect">
            <a:avLst/>
          </a:prstGeom>
          <a:solidFill>
            <a:schemeClr val="bg1"/>
          </a:solidFill>
        </p:spPr>
        <p:txBody>
          <a:bodyPr wrap="none" rtlCol="0">
            <a:spAutoFit/>
          </a:bodyPr>
          <a:lstStyle/>
          <a:p>
            <a:r>
              <a:rPr lang="en-US" sz="2000" dirty="0" err="1" smtClean="0">
                <a:solidFill>
                  <a:schemeClr val="tx1"/>
                </a:solidFill>
              </a:rPr>
              <a:t>Đọc</a:t>
            </a:r>
            <a:r>
              <a:rPr lang="en-US" sz="2000" dirty="0" smtClean="0">
                <a:solidFill>
                  <a:schemeClr val="tx1"/>
                </a:solidFill>
              </a:rPr>
              <a:t> </a:t>
            </a:r>
            <a:r>
              <a:rPr lang="en-US" sz="2000" dirty="0" err="1" smtClean="0">
                <a:solidFill>
                  <a:schemeClr val="tx1"/>
                </a:solidFill>
              </a:rPr>
              <a:t>đoạn</a:t>
            </a:r>
            <a:r>
              <a:rPr lang="en-US" sz="2000" dirty="0" smtClean="0">
                <a:solidFill>
                  <a:schemeClr val="tx1"/>
                </a:solidFill>
              </a:rPr>
              <a:t> </a:t>
            </a:r>
            <a:r>
              <a:rPr lang="en-US" sz="2000" dirty="0" err="1" smtClean="0">
                <a:solidFill>
                  <a:schemeClr val="tx1"/>
                </a:solidFill>
              </a:rPr>
              <a:t>theo</a:t>
            </a:r>
            <a:r>
              <a:rPr lang="en-US" sz="2000" dirty="0" smtClean="0">
                <a:solidFill>
                  <a:schemeClr val="tx1"/>
                </a:solidFill>
              </a:rPr>
              <a:t> </a:t>
            </a:r>
            <a:r>
              <a:rPr lang="en-US" sz="2000" dirty="0" err="1" smtClean="0">
                <a:solidFill>
                  <a:schemeClr val="tx1"/>
                </a:solidFill>
              </a:rPr>
              <a:t>nhóm</a:t>
            </a:r>
            <a:r>
              <a:rPr lang="en-US" sz="2000" dirty="0" smtClean="0">
                <a:solidFill>
                  <a:schemeClr val="tx1"/>
                </a:solidFill>
              </a:rPr>
              <a:t>                                                                                           </a:t>
            </a:r>
            <a:endParaRPr lang="en-US" sz="2000" dirty="0">
              <a:solidFill>
                <a:srgbClr val="FF0000"/>
              </a:solidFill>
            </a:endParaRPr>
          </a:p>
        </p:txBody>
      </p:sp>
      <p:sp>
        <p:nvSpPr>
          <p:cNvPr id="20" name="TextBox 19"/>
          <p:cNvSpPr txBox="1"/>
          <p:nvPr/>
        </p:nvSpPr>
        <p:spPr>
          <a:xfrm>
            <a:off x="3280498" y="9152"/>
            <a:ext cx="3164649" cy="584775"/>
          </a:xfrm>
          <a:prstGeom prst="rect">
            <a:avLst/>
          </a:prstGeom>
          <a:noFill/>
        </p:spPr>
        <p:txBody>
          <a:bodyPr wrap="none" rtlCol="0">
            <a:spAutoFit/>
          </a:bodyPr>
          <a:lstStyle/>
          <a:p>
            <a:r>
              <a:rPr lang="en-US" sz="3200" smtClean="0"/>
              <a:t>Hoa yêu thương</a:t>
            </a:r>
            <a:endParaRPr lang="en-US" sz="3200"/>
          </a:p>
        </p:txBody>
      </p:sp>
      <p:pic>
        <p:nvPicPr>
          <p:cNvPr id="22" name="Picture 2" descr="E:\QUYNH\BAI GIANG DIEN TU\bài giảng điện tử học kì II\cắt\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20797" y="292647"/>
            <a:ext cx="1839128" cy="17122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003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QUYNH\anh tai ve poiwer oint\nhị nhuỵ.jpg"/>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0" y="663303"/>
            <a:ext cx="5279010" cy="2983788"/>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E:\QUYNH\anh tai ve poiwer oint\nhị.jpg"/>
          <p:cNvPicPr>
            <a:picLocks noChangeAspect="1" noChangeArrowheads="1"/>
          </p:cNvPicPr>
          <p:nvPr/>
        </p:nvPicPr>
        <p:blipFill>
          <a:blip r:embed="rId4">
            <a:extLst>
              <a:ext uri="{BEBA8EAE-BF5A-486C-A8C5-ECC9F3942E4B}">
                <a14:imgProps xmlns="" xmlns:a14="http://schemas.microsoft.com/office/drawing/2010/main">
                  <a14:imgLayer r:embed="rId5">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4792059" y="759043"/>
            <a:ext cx="3973567" cy="26202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88092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38" y="4655076"/>
            <a:ext cx="2480166" cy="400110"/>
          </a:xfrm>
          <a:prstGeom prst="rect">
            <a:avLst/>
          </a:prstGeom>
          <a:solidFill>
            <a:schemeClr val="bg1"/>
          </a:solidFill>
        </p:spPr>
        <p:txBody>
          <a:bodyPr wrap="none" rtlCol="0">
            <a:spAutoFit/>
          </a:bodyPr>
          <a:lstStyle/>
          <a:p>
            <a:r>
              <a:rPr lang="en-US" sz="2000" smtClean="0">
                <a:solidFill>
                  <a:schemeClr val="tx1"/>
                </a:solidFill>
              </a:rPr>
              <a:t>Đọc toàn bài CN/ĐT</a:t>
            </a:r>
            <a:endParaRPr lang="en-US" sz="2000">
              <a:solidFill>
                <a:schemeClr val="tx1"/>
              </a:solidFill>
            </a:endParaRPr>
          </a:p>
        </p:txBody>
      </p:sp>
      <p:sp>
        <p:nvSpPr>
          <p:cNvPr id="5" name="TextBox 4"/>
          <p:cNvSpPr txBox="1"/>
          <p:nvPr/>
        </p:nvSpPr>
        <p:spPr>
          <a:xfrm>
            <a:off x="500404" y="490141"/>
            <a:ext cx="6307509" cy="1569660"/>
          </a:xfrm>
          <a:prstGeom prst="rect">
            <a:avLst/>
          </a:prstGeom>
          <a:noFill/>
        </p:spPr>
        <p:txBody>
          <a:bodyPr wrap="square" rtlCol="0">
            <a:spAutoFit/>
          </a:bodyPr>
          <a:lstStyle/>
          <a:p>
            <a:pPr algn="just"/>
            <a:r>
              <a:rPr lang="en-US" sz="2400"/>
              <a:t>      Hôm nay cô giáo cho lớp vẽ những gì yêu thích. Tuệ An hí hoáy vẽ siêu nhân áo đỏ, thắt lưng vàng. Gia Huy say sưa vẽ mèo máy, tỉ mỉ tô cái ria cong cong.</a:t>
            </a:r>
          </a:p>
        </p:txBody>
      </p:sp>
      <p:sp>
        <p:nvSpPr>
          <p:cNvPr id="7" name="TextBox 6"/>
          <p:cNvSpPr txBox="1"/>
          <p:nvPr/>
        </p:nvSpPr>
        <p:spPr>
          <a:xfrm>
            <a:off x="500404" y="2030332"/>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8" name="TextBox 7"/>
          <p:cNvSpPr txBox="1"/>
          <p:nvPr/>
        </p:nvSpPr>
        <p:spPr>
          <a:xfrm>
            <a:off x="3280498" y="9152"/>
            <a:ext cx="3164649" cy="584775"/>
          </a:xfrm>
          <a:prstGeom prst="rect">
            <a:avLst/>
          </a:prstGeom>
          <a:noFill/>
        </p:spPr>
        <p:txBody>
          <a:bodyPr wrap="none" rtlCol="0">
            <a:spAutoFit/>
          </a:bodyPr>
          <a:lstStyle/>
          <a:p>
            <a:r>
              <a:rPr lang="en-US" sz="3200" smtClean="0"/>
              <a:t>Hoa yêu thương</a:t>
            </a:r>
            <a:endParaRPr lang="en-US" sz="3200"/>
          </a:p>
        </p:txBody>
      </p:sp>
      <p:pic>
        <p:nvPicPr>
          <p:cNvPr id="9" name="Picture 2" descr="E:\QUYNH\BAI GIANG DIEN TU\bài giảng điện tử học kì II\cắt\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20797" y="292647"/>
            <a:ext cx="1839128" cy="17122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24361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8" y="1970927"/>
            <a:ext cx="5600072"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Trả lời câu hỏi</a:t>
            </a:r>
            <a:endParaRPr lang="en-US" sz="54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3</a:t>
            </a:r>
            <a:endParaRPr lang="en-US" sz="4800" b="1">
              <a:solidFill>
                <a:srgbClr val="7030A0"/>
              </a:solidFill>
              <a:latin typeface="Arial" pitchFamily="34" charset="0"/>
              <a:cs typeface="Arial" pitchFamily="34" charset="0"/>
            </a:endParaRPr>
          </a:p>
        </p:txBody>
      </p:sp>
      <p:sp>
        <p:nvSpPr>
          <p:cNvPr id="7" name="TextBox 6"/>
          <p:cNvSpPr txBox="1"/>
          <p:nvPr/>
        </p:nvSpPr>
        <p:spPr>
          <a:xfrm>
            <a:off x="3944679" y="1105786"/>
            <a:ext cx="954107" cy="461665"/>
          </a:xfrm>
          <a:prstGeom prst="rect">
            <a:avLst/>
          </a:prstGeom>
          <a:noFill/>
        </p:spPr>
        <p:txBody>
          <a:bodyPr wrap="none" rtlCol="0">
            <a:spAutoFit/>
          </a:bodyPr>
          <a:lstStyle/>
          <a:p>
            <a:r>
              <a:rPr lang="en-US" sz="2400" smtClean="0">
                <a:solidFill>
                  <a:srgbClr val="FF0000"/>
                </a:solidFill>
              </a:rPr>
              <a:t>Tiết 2</a:t>
            </a:r>
            <a:endParaRPr lang="en-US" sz="2400">
              <a:solidFill>
                <a:srgbClr val="FF0000"/>
              </a:solidFill>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 xmlns:a14="http://schemas.microsoft.com/office/drawing/2010/main">
                    <a14:imgLayer r:embed="rId3">
                      <a14:imgEffect>
                        <a14:backgroundRemoval t="0" b="99429" l="0" r="93030"/>
                      </a14:imgEffect>
                    </a14:imgLayer>
                  </a14:imgProps>
                </a:ext>
                <a:ext uri="{28A0092B-C50C-407E-A947-70E740481C1C}">
                  <a14:useLocalDpi xmlns=""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986548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8015" y="78441"/>
            <a:ext cx="2545989" cy="461665"/>
          </a:xfrm>
          <a:prstGeom prst="rect">
            <a:avLst/>
          </a:prstGeom>
          <a:solidFill>
            <a:schemeClr val="bg1"/>
          </a:solidFill>
        </p:spPr>
        <p:txBody>
          <a:bodyPr wrap="square" rtlCol="0">
            <a:spAutoFit/>
          </a:bodyPr>
          <a:lstStyle/>
          <a:p>
            <a:r>
              <a:rPr lang="en-US" sz="2400" smtClean="0">
                <a:solidFill>
                  <a:schemeClr val="tx1"/>
                </a:solidFill>
              </a:rPr>
              <a:t>   Trả lời câu hỏi                                           </a:t>
            </a:r>
            <a:endParaRPr lang="en-US" sz="2400">
              <a:solidFill>
                <a:schemeClr val="tx1"/>
              </a:solidFill>
            </a:endParaRPr>
          </a:p>
        </p:txBody>
      </p:sp>
      <p:sp>
        <p:nvSpPr>
          <p:cNvPr id="9" name="TextBox 8"/>
          <p:cNvSpPr txBox="1"/>
          <p:nvPr/>
        </p:nvSpPr>
        <p:spPr>
          <a:xfrm>
            <a:off x="238745" y="552631"/>
            <a:ext cx="8831683" cy="461665"/>
          </a:xfrm>
          <a:prstGeom prst="rect">
            <a:avLst/>
          </a:prstGeom>
          <a:noFill/>
        </p:spPr>
        <p:txBody>
          <a:bodyPr wrap="square" rtlCol="0">
            <a:spAutoFit/>
          </a:bodyPr>
          <a:lstStyle/>
          <a:p>
            <a:r>
              <a:rPr lang="en-US" sz="2400" smtClean="0">
                <a:solidFill>
                  <a:schemeClr val="tx1"/>
                </a:solidFill>
              </a:rPr>
              <a:t>a. </a:t>
            </a:r>
            <a:r>
              <a:rPr lang="en-US" sz="2400">
                <a:solidFill>
                  <a:schemeClr val="tx1"/>
                </a:solidFill>
              </a:rPr>
              <a:t>L</a:t>
            </a:r>
            <a:r>
              <a:rPr lang="en-US" sz="2400" smtClean="0">
                <a:solidFill>
                  <a:schemeClr val="tx1"/>
                </a:solidFill>
              </a:rPr>
              <a:t>ớp của bạn nhỏ có mấy tổ ? </a:t>
            </a:r>
            <a:endParaRPr lang="en-US" sz="2400">
              <a:solidFill>
                <a:schemeClr val="tx1"/>
              </a:solidFill>
            </a:endParaRPr>
          </a:p>
        </p:txBody>
      </p:sp>
      <p:sp>
        <p:nvSpPr>
          <p:cNvPr id="11" name="TextBox 10"/>
          <p:cNvSpPr txBox="1"/>
          <p:nvPr/>
        </p:nvSpPr>
        <p:spPr>
          <a:xfrm>
            <a:off x="280107" y="2982529"/>
            <a:ext cx="5958374" cy="830997"/>
          </a:xfrm>
          <a:prstGeom prst="rect">
            <a:avLst/>
          </a:prstGeom>
          <a:noFill/>
        </p:spPr>
        <p:txBody>
          <a:bodyPr wrap="square" rtlCol="0">
            <a:spAutoFit/>
          </a:bodyPr>
          <a:lstStyle/>
          <a:p>
            <a:r>
              <a:rPr lang="en-US" sz="2400" smtClean="0">
                <a:solidFill>
                  <a:schemeClr val="tx1"/>
                </a:solidFill>
              </a:rPr>
              <a:t>c. Theo em, có thể đặt tên nào khác cho bức tranh ? </a:t>
            </a:r>
            <a:endParaRPr lang="en-US" sz="2400">
              <a:solidFill>
                <a:schemeClr val="tx1"/>
              </a:solidFill>
            </a:endParaRPr>
          </a:p>
        </p:txBody>
      </p:sp>
      <p:sp>
        <p:nvSpPr>
          <p:cNvPr id="12" name="TextBox 11"/>
          <p:cNvSpPr txBox="1"/>
          <p:nvPr/>
        </p:nvSpPr>
        <p:spPr>
          <a:xfrm>
            <a:off x="285917" y="961135"/>
            <a:ext cx="8364097" cy="461665"/>
          </a:xfrm>
          <a:prstGeom prst="rect">
            <a:avLst/>
          </a:prstGeom>
          <a:noFill/>
        </p:spPr>
        <p:txBody>
          <a:bodyPr wrap="square" rtlCol="0">
            <a:spAutoFit/>
          </a:bodyPr>
          <a:lstStyle/>
          <a:p>
            <a:r>
              <a:rPr lang="en-US" sz="2400" smtClean="0">
                <a:solidFill>
                  <a:srgbClr val="0418AC"/>
                </a:solidFill>
              </a:rPr>
              <a:t>Lớp của bạn nhỏ có bốn tổ</a:t>
            </a:r>
            <a:endParaRPr lang="en-US" sz="2400">
              <a:solidFill>
                <a:srgbClr val="0418AC"/>
              </a:solidFill>
            </a:endParaRPr>
          </a:p>
        </p:txBody>
      </p:sp>
      <p:sp>
        <p:nvSpPr>
          <p:cNvPr id="13" name="TextBox 12"/>
          <p:cNvSpPr txBox="1"/>
          <p:nvPr/>
        </p:nvSpPr>
        <p:spPr>
          <a:xfrm>
            <a:off x="229322" y="2151532"/>
            <a:ext cx="5404223" cy="830997"/>
          </a:xfrm>
          <a:prstGeom prst="rect">
            <a:avLst/>
          </a:prstGeom>
          <a:noFill/>
        </p:spPr>
        <p:txBody>
          <a:bodyPr wrap="square" rtlCol="0">
            <a:spAutoFit/>
          </a:bodyPr>
          <a:lstStyle/>
          <a:p>
            <a:r>
              <a:rPr lang="en-US" sz="2400">
                <a:solidFill>
                  <a:srgbClr val="0418AC"/>
                </a:solidFill>
              </a:rPr>
              <a:t>Bức tranh bông hoa bốn cánh được đặt tên </a:t>
            </a:r>
            <a:r>
              <a:rPr lang="en-US" sz="2400" smtClean="0">
                <a:solidFill>
                  <a:srgbClr val="0418AC"/>
                </a:solidFill>
              </a:rPr>
              <a:t>là “Hoa yêu thương”</a:t>
            </a:r>
            <a:endParaRPr lang="en-US" sz="2400">
              <a:solidFill>
                <a:srgbClr val="0418AC"/>
              </a:solidFill>
            </a:endParaRPr>
          </a:p>
        </p:txBody>
      </p:sp>
      <p:sp>
        <p:nvSpPr>
          <p:cNvPr id="14" name="TextBox 13"/>
          <p:cNvSpPr txBox="1"/>
          <p:nvPr/>
        </p:nvSpPr>
        <p:spPr>
          <a:xfrm>
            <a:off x="271215" y="3813526"/>
            <a:ext cx="8799213" cy="830997"/>
          </a:xfrm>
          <a:prstGeom prst="rect">
            <a:avLst/>
          </a:prstGeom>
          <a:noFill/>
        </p:spPr>
        <p:txBody>
          <a:bodyPr wrap="square" rtlCol="0">
            <a:spAutoFit/>
          </a:bodyPr>
          <a:lstStyle/>
          <a:p>
            <a:r>
              <a:rPr lang="en-US" sz="2400" smtClean="0">
                <a:solidFill>
                  <a:srgbClr val="0418AC"/>
                </a:solidFill>
              </a:rPr>
              <a:t>Có </a:t>
            </a:r>
            <a:r>
              <a:rPr lang="en-US" sz="2400">
                <a:solidFill>
                  <a:srgbClr val="0418AC"/>
                </a:solidFill>
              </a:rPr>
              <a:t>thể đặt </a:t>
            </a:r>
            <a:r>
              <a:rPr lang="en-US" sz="2400" smtClean="0">
                <a:solidFill>
                  <a:srgbClr val="0418AC"/>
                </a:solidFill>
              </a:rPr>
              <a:t>tên khác </a:t>
            </a:r>
            <a:r>
              <a:rPr lang="en-US" sz="2400">
                <a:solidFill>
                  <a:srgbClr val="0418AC"/>
                </a:solidFill>
              </a:rPr>
              <a:t>cho bức </a:t>
            </a:r>
            <a:r>
              <a:rPr lang="en-US" sz="2400" smtClean="0">
                <a:solidFill>
                  <a:srgbClr val="0418AC"/>
                </a:solidFill>
              </a:rPr>
              <a:t>tranh là: Hoa tình thương/ Hoa đoàn kết/ Lớp học yêu thương/ Bức tranh đặc biệt…</a:t>
            </a:r>
            <a:endParaRPr lang="en-US" sz="2400">
              <a:solidFill>
                <a:srgbClr val="0418AC"/>
              </a:solidFill>
            </a:endParaRPr>
          </a:p>
        </p:txBody>
      </p:sp>
      <p:sp>
        <p:nvSpPr>
          <p:cNvPr id="15" name="Oval 14"/>
          <p:cNvSpPr/>
          <p:nvPr/>
        </p:nvSpPr>
        <p:spPr>
          <a:xfrm>
            <a:off x="238745" y="0"/>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3</a:t>
            </a:r>
            <a:endParaRPr lang="en-US" sz="2400" b="1">
              <a:solidFill>
                <a:schemeClr val="bg1"/>
              </a:solidFill>
            </a:endParaRPr>
          </a:p>
        </p:txBody>
      </p:sp>
      <p:pic>
        <p:nvPicPr>
          <p:cNvPr id="4098" name="Picture 2" descr="E:\QUYNH\BAI GIANG DIEN TU\bài giảng điện tử học kì II\cắt\7.PNG"/>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5373817" y="143373"/>
            <a:ext cx="3696611" cy="2608324"/>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238745" y="1427435"/>
            <a:ext cx="5394800" cy="830997"/>
          </a:xfrm>
          <a:prstGeom prst="rect">
            <a:avLst/>
          </a:prstGeom>
          <a:noFill/>
        </p:spPr>
        <p:txBody>
          <a:bodyPr wrap="square" rtlCol="0">
            <a:spAutoFit/>
          </a:bodyPr>
          <a:lstStyle/>
          <a:p>
            <a:r>
              <a:rPr lang="en-US" sz="2400" smtClean="0">
                <a:solidFill>
                  <a:schemeClr val="tx1"/>
                </a:solidFill>
              </a:rPr>
              <a:t>b. Bức tranh bông hoa bốn cánh được đặt tên là gì ? </a:t>
            </a:r>
            <a:endParaRPr lang="en-US" sz="2400">
              <a:solidFill>
                <a:schemeClr val="tx1"/>
              </a:solidFill>
            </a:endParaRPr>
          </a:p>
        </p:txBody>
      </p:sp>
    </p:spTree>
    <p:extLst>
      <p:ext uri="{BB962C8B-B14F-4D97-AF65-F5344CB8AC3E}">
        <p14:creationId xmlns="" xmlns:p14="http://schemas.microsoft.com/office/powerpoint/2010/main" val="364687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8" y="1970927"/>
            <a:ext cx="3780586"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Viết</a:t>
            </a:r>
            <a:endParaRPr lang="en-US" sz="54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4</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 xmlns:a14="http://schemas.microsoft.com/office/drawing/2010/main">
                    <a14:imgLayer r:embed="rId3">
                      <a14:imgEffect>
                        <a14:backgroundRemoval t="0" b="99429" l="0" r="93030"/>
                      </a14:imgEffect>
                    </a14:imgLayer>
                  </a14:imgProps>
                </a:ext>
                <a:ext uri="{28A0092B-C50C-407E-A947-70E740481C1C}">
                  <a14:useLocalDpi xmlns=""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880348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809" y="69754"/>
            <a:ext cx="7038059" cy="461665"/>
          </a:xfrm>
          <a:prstGeom prst="rect">
            <a:avLst/>
          </a:prstGeom>
          <a:solidFill>
            <a:schemeClr val="bg1"/>
          </a:solidFill>
        </p:spPr>
        <p:txBody>
          <a:bodyPr wrap="square" rtlCol="0">
            <a:spAutoFit/>
          </a:bodyPr>
          <a:lstStyle/>
          <a:p>
            <a:r>
              <a:rPr lang="en-US" sz="2400" smtClean="0">
                <a:solidFill>
                  <a:schemeClr val="tx1"/>
                </a:solidFill>
              </a:rPr>
              <a:t>   Viết vào vở câu trả lời cho câu hỏi c ở mục 3</a:t>
            </a:r>
            <a:endParaRPr lang="en-US" sz="2400">
              <a:solidFill>
                <a:schemeClr val="tx1"/>
              </a:solidFill>
            </a:endParaRPr>
          </a:p>
        </p:txBody>
      </p:sp>
      <p:sp>
        <p:nvSpPr>
          <p:cNvPr id="7" name="TextBox 6"/>
          <p:cNvSpPr txBox="1"/>
          <p:nvPr/>
        </p:nvSpPr>
        <p:spPr>
          <a:xfrm>
            <a:off x="949806" y="997030"/>
            <a:ext cx="4785284" cy="430887"/>
          </a:xfrm>
          <a:prstGeom prst="rect">
            <a:avLst/>
          </a:prstGeom>
          <a:noFill/>
        </p:spPr>
        <p:txBody>
          <a:bodyPr wrap="none" rtlCol="0">
            <a:spAutoFit/>
          </a:bodyPr>
          <a:lstStyle/>
          <a:p>
            <a:r>
              <a:rPr lang="en-US" sz="2200" smtClean="0">
                <a:solidFill>
                  <a:schemeClr val="tx1"/>
                </a:solidFill>
              </a:rPr>
              <a:t>Bức tranh có thể đặt tên khác là ……</a:t>
            </a:r>
            <a:endParaRPr lang="en-US" sz="2200">
              <a:solidFill>
                <a:schemeClr val="tx1"/>
              </a:solidFill>
            </a:endParaRPr>
          </a:p>
        </p:txBody>
      </p:sp>
      <p:sp>
        <p:nvSpPr>
          <p:cNvPr id="8" name="TextBox 7"/>
          <p:cNvSpPr txBox="1"/>
          <p:nvPr/>
        </p:nvSpPr>
        <p:spPr>
          <a:xfrm>
            <a:off x="5024359" y="997030"/>
            <a:ext cx="1864613" cy="430887"/>
          </a:xfrm>
          <a:prstGeom prst="rect">
            <a:avLst/>
          </a:prstGeom>
          <a:noFill/>
        </p:spPr>
        <p:txBody>
          <a:bodyPr wrap="none" rtlCol="0">
            <a:spAutoFit/>
          </a:bodyPr>
          <a:lstStyle/>
          <a:p>
            <a:r>
              <a:rPr lang="en-US" sz="2200" smtClean="0">
                <a:solidFill>
                  <a:srgbClr val="0418AC"/>
                </a:solidFill>
              </a:rPr>
              <a:t>Hoa đoàn kết</a:t>
            </a:r>
            <a:endParaRPr lang="en-US" sz="2200">
              <a:solidFill>
                <a:srgbClr val="0418AC"/>
              </a:solidFill>
            </a:endParaRPr>
          </a:p>
        </p:txBody>
      </p:sp>
      <p:pic>
        <p:nvPicPr>
          <p:cNvPr id="11" name="Picture 2"/>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94040" y="2245147"/>
            <a:ext cx="8743950" cy="2147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59776" y="2714678"/>
            <a:ext cx="8082518"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Bức tranh có thể đặt tên khác là Hoa đoàn </a:t>
            </a:r>
            <a:endParaRPr lang="en-US" sz="3200" b="1">
              <a:solidFill>
                <a:srgbClr val="0418AC"/>
              </a:solidFill>
              <a:latin typeface="HP001 4 hàng" pitchFamily="34" charset="0"/>
              <a:ea typeface="Arial-Rounded" pitchFamily="34" charset="0"/>
              <a:cs typeface="Arial-Rounded" pitchFamily="34" charset="0"/>
            </a:endParaRPr>
          </a:p>
        </p:txBody>
      </p:sp>
      <p:sp>
        <p:nvSpPr>
          <p:cNvPr id="14" name="TextBox 13"/>
          <p:cNvSpPr txBox="1"/>
          <p:nvPr/>
        </p:nvSpPr>
        <p:spPr>
          <a:xfrm>
            <a:off x="410713" y="1781244"/>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9" name="Oval 8"/>
          <p:cNvSpPr/>
          <p:nvPr/>
        </p:nvSpPr>
        <p:spPr>
          <a:xfrm>
            <a:off x="519388" y="40088"/>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4</a:t>
            </a:r>
            <a:endParaRPr lang="en-US" sz="2400">
              <a:solidFill>
                <a:schemeClr val="bg1"/>
              </a:solidFill>
            </a:endParaRPr>
          </a:p>
        </p:txBody>
      </p:sp>
      <p:sp>
        <p:nvSpPr>
          <p:cNvPr id="10" name="Rectangle 9"/>
          <p:cNvSpPr/>
          <p:nvPr/>
        </p:nvSpPr>
        <p:spPr>
          <a:xfrm>
            <a:off x="194040" y="3383533"/>
            <a:ext cx="8082518"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kết.</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 xmlns:p14="http://schemas.microsoft.com/office/powerpoint/2010/main" val="24146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4652946"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Chọn từ ngữ</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5</a:t>
            </a:r>
            <a:endParaRPr lang="en-US" sz="4800" b="1">
              <a:solidFill>
                <a:srgbClr val="7030A0"/>
              </a:solidFill>
              <a:latin typeface="Arial" pitchFamily="34" charset="0"/>
              <a:cs typeface="Arial" pitchFamily="34" charset="0"/>
            </a:endParaRPr>
          </a:p>
        </p:txBody>
      </p:sp>
      <p:sp>
        <p:nvSpPr>
          <p:cNvPr id="7" name="TextBox 6"/>
          <p:cNvSpPr txBox="1"/>
          <p:nvPr/>
        </p:nvSpPr>
        <p:spPr>
          <a:xfrm>
            <a:off x="3313093" y="1336618"/>
            <a:ext cx="954107" cy="461665"/>
          </a:xfrm>
          <a:prstGeom prst="rect">
            <a:avLst/>
          </a:prstGeom>
          <a:noFill/>
        </p:spPr>
        <p:txBody>
          <a:bodyPr wrap="none" rtlCol="0">
            <a:spAutoFit/>
          </a:bodyPr>
          <a:lstStyle/>
          <a:p>
            <a:r>
              <a:rPr lang="en-US" sz="2400" smtClean="0">
                <a:solidFill>
                  <a:srgbClr val="FF0000"/>
                </a:solidFill>
              </a:rPr>
              <a:t>Tiết 3</a:t>
            </a:r>
            <a:endParaRPr lang="en-US" sz="2400">
              <a:solidFill>
                <a:srgbClr val="FF0000"/>
              </a:solidFill>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 xmlns:a14="http://schemas.microsoft.com/office/drawing/2010/main">
                    <a14:imgLayer r:embed="rId3">
                      <a14:imgEffect>
                        <a14:backgroundRemoval t="0" b="99429" l="0" r="93030"/>
                      </a14:imgEffect>
                    </a14:imgLayer>
                  </a14:imgProps>
                </a:ext>
                <a:ext uri="{28A0092B-C50C-407E-A947-70E740481C1C}">
                  <a14:useLocalDpi xmlns=""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4230012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802525" y="753626"/>
            <a:ext cx="7055286" cy="633047"/>
          </a:xfrm>
          <a:prstGeom prst="roundRect">
            <a:avLst/>
          </a:prstGeom>
          <a:solidFill>
            <a:srgbClr val="FE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418AC"/>
              </a:solidFill>
            </a:endParaRPr>
          </a:p>
        </p:txBody>
      </p:sp>
      <p:sp>
        <p:nvSpPr>
          <p:cNvPr id="3" name="TextBox 2"/>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Chọn từ ngữ để hoàn thiện câu và viết câu vào vở</a:t>
            </a:r>
            <a:endParaRPr lang="en-US" sz="2400">
              <a:solidFill>
                <a:schemeClr val="tx1"/>
              </a:solidFill>
            </a:endParaRPr>
          </a:p>
        </p:txBody>
      </p:sp>
      <p:sp>
        <p:nvSpPr>
          <p:cNvPr id="5" name="Rounded Rectangle 4"/>
          <p:cNvSpPr/>
          <p:nvPr/>
        </p:nvSpPr>
        <p:spPr>
          <a:xfrm>
            <a:off x="1034981" y="753626"/>
            <a:ext cx="2532184"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tô vẽ</a:t>
            </a:r>
            <a:endParaRPr lang="en-US" sz="2800">
              <a:solidFill>
                <a:srgbClr val="0418AC"/>
              </a:solidFill>
            </a:endParaRPr>
          </a:p>
        </p:txBody>
      </p:sp>
      <p:sp>
        <p:nvSpPr>
          <p:cNvPr id="6" name="Rounded Rectangle 5"/>
          <p:cNvSpPr/>
          <p:nvPr/>
        </p:nvSpPr>
        <p:spPr>
          <a:xfrm>
            <a:off x="3697794" y="753626"/>
            <a:ext cx="186899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dòng chữ</a:t>
            </a:r>
            <a:endParaRPr lang="en-US" sz="2800">
              <a:solidFill>
                <a:srgbClr val="0418AC"/>
              </a:solidFill>
            </a:endParaRPr>
          </a:p>
        </p:txBody>
      </p:sp>
      <p:sp>
        <p:nvSpPr>
          <p:cNvPr id="7" name="Rounded Rectangle 6"/>
          <p:cNvSpPr/>
          <p:nvPr/>
        </p:nvSpPr>
        <p:spPr>
          <a:xfrm>
            <a:off x="5777803" y="753626"/>
            <a:ext cx="1868993" cy="6330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0418AC"/>
                </a:solidFill>
              </a:rPr>
              <a:t>hí hoáy</a:t>
            </a:r>
            <a:endParaRPr lang="en-US" sz="2800">
              <a:solidFill>
                <a:srgbClr val="0418AC"/>
              </a:solidFill>
            </a:endParaRPr>
          </a:p>
        </p:txBody>
      </p:sp>
      <p:sp>
        <p:nvSpPr>
          <p:cNvPr id="8" name="Rounded Rectangle 7"/>
          <p:cNvSpPr/>
          <p:nvPr/>
        </p:nvSpPr>
        <p:spPr>
          <a:xfrm>
            <a:off x="263431" y="1417146"/>
            <a:ext cx="8418114" cy="92444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tx1"/>
                </a:solidFill>
              </a:rPr>
              <a:t>Phượng ngắm nhìn ……………. nắn nót trên bảng.</a:t>
            </a:r>
            <a:endParaRPr lang="en-US" sz="2800">
              <a:solidFill>
                <a:schemeClr val="tx1"/>
              </a:solidFill>
            </a:endParaRPr>
          </a:p>
        </p:txBody>
      </p:sp>
      <p:sp>
        <p:nvSpPr>
          <p:cNvPr id="10" name="Rectangle 9"/>
          <p:cNvSpPr/>
          <p:nvPr/>
        </p:nvSpPr>
        <p:spPr>
          <a:xfrm>
            <a:off x="604595" y="3208360"/>
            <a:ext cx="8286130" cy="584775"/>
          </a:xfrm>
          <a:prstGeom prst="rect">
            <a:avLst/>
          </a:prstGeom>
        </p:spPr>
        <p:txBody>
          <a:bodyPr wrap="square">
            <a:spAutoFit/>
          </a:bodyPr>
          <a:lstStyle/>
          <a:p>
            <a:pPr algn="ctr"/>
            <a:r>
              <a:rPr lang="en-US" sz="3200" b="1" smtClean="0">
                <a:solidFill>
                  <a:srgbClr val="0418AC"/>
                </a:solidFill>
                <a:latin typeface="HP001 4 hàng" pitchFamily="34" charset="0"/>
                <a:ea typeface="Arial-Rounded" pitchFamily="34" charset="0"/>
                <a:cs typeface="Arial-Rounded" pitchFamily="34" charset="0"/>
              </a:rPr>
              <a:t>Phượng ngắm nhìn dòng chữ nắn nót trên </a:t>
            </a:r>
            <a:endParaRPr lang="en-US" sz="3200" b="1">
              <a:solidFill>
                <a:srgbClr val="0418AC"/>
              </a:solidFill>
              <a:latin typeface="HP001 4 hàng" pitchFamily="34" charset="0"/>
              <a:ea typeface="Arial-Rounded" pitchFamily="34" charset="0"/>
              <a:cs typeface="Arial-Rounded" pitchFamily="34" charset="0"/>
            </a:endParaRPr>
          </a:p>
        </p:txBody>
      </p:sp>
      <p:sp>
        <p:nvSpPr>
          <p:cNvPr id="12" name="TextBox 11"/>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13" name="Oval 12"/>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5</a:t>
            </a:r>
            <a:endParaRPr lang="en-US" sz="2400">
              <a:solidFill>
                <a:schemeClr val="bg1"/>
              </a:solidFill>
            </a:endParaRPr>
          </a:p>
        </p:txBody>
      </p:sp>
      <p:sp>
        <p:nvSpPr>
          <p:cNvPr id="18" name="Rectangle 17"/>
          <p:cNvSpPr/>
          <p:nvPr/>
        </p:nvSpPr>
        <p:spPr>
          <a:xfrm>
            <a:off x="245524" y="3873180"/>
            <a:ext cx="7612287" cy="584775"/>
          </a:xfrm>
          <a:prstGeom prst="rect">
            <a:avLst/>
          </a:prstGeom>
        </p:spPr>
        <p:txBody>
          <a:bodyPr wrap="square">
            <a:spAutoFit/>
          </a:bodyPr>
          <a:lstStyle/>
          <a:p>
            <a:r>
              <a:rPr lang="en-US" sz="3200" b="1" smtClean="0">
                <a:solidFill>
                  <a:srgbClr val="0418AC"/>
                </a:solidFill>
                <a:latin typeface="HP001 4 hàng" pitchFamily="34" charset="0"/>
                <a:ea typeface="Arial-Rounded" pitchFamily="34" charset="0"/>
                <a:cs typeface="Arial-Rounded" pitchFamily="34" charset="0"/>
              </a:rPr>
              <a:t>bảng .</a:t>
            </a:r>
            <a:endParaRPr lang="en-US" sz="3200" b="1">
              <a:solidFill>
                <a:srgbClr val="0418AC"/>
              </a:solidFill>
              <a:latin typeface="HP001 4 hàng" pitchFamily="34" charset="0"/>
              <a:ea typeface="Arial-Rounded" pitchFamily="34" charset="0"/>
              <a:cs typeface="Arial-Rounded" pitchFamily="34" charset="0"/>
            </a:endParaRPr>
          </a:p>
        </p:txBody>
      </p:sp>
    </p:spTree>
    <p:extLst>
      <p:ext uri="{BB962C8B-B14F-4D97-AF65-F5344CB8AC3E}">
        <p14:creationId xmlns="" xmlns:p14="http://schemas.microsoft.com/office/powerpoint/2010/main" val="1996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grpId="0" nodeType="clickEffect">
                                  <p:stCondLst>
                                    <p:cond delay="0"/>
                                  </p:stCondLst>
                                  <p:childTnLst>
                                    <p:animMotion origin="layout" path="M 2.77778E-6 -3.18098E-6 L -0.01077 -3.18098E-6 C -0.01563 -3.18098E-6 -0.02153 0.03892 -0.02153 0.07165 L -0.02153 0.14577 " pathEditMode="relative" rAng="0" ptsTypes="FfFF">
                                      <p:cBhvr>
                                        <p:cTn id="6" dur="2000" fill="hold"/>
                                        <p:tgtEl>
                                          <p:spTgt spid="6"/>
                                        </p:tgtEl>
                                        <p:attrNameLst>
                                          <p:attrName>ppt_x</p:attrName>
                                          <p:attrName>ppt_y</p:attrName>
                                        </p:attrNameLst>
                                      </p:cBhvr>
                                      <p:rCtr x="-1076" y="7288"/>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3076394"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Nói </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6</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 xmlns:a14="http://schemas.microsoft.com/office/drawing/2010/main">
                    <a14:imgLayer r:embed="rId3">
                      <a14:imgEffect>
                        <a14:backgroundRemoval t="0" b="99429" l="0" r="93030"/>
                      </a14:imgEffect>
                    </a14:imgLayer>
                  </a14:imgProps>
                </a:ext>
                <a:ext uri="{28A0092B-C50C-407E-A947-70E740481C1C}">
                  <a14:useLocalDpi xmlns=""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143873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Khởi động</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1</a:t>
            </a:r>
            <a:endParaRPr lang="en-US" sz="4800" b="1">
              <a:solidFill>
                <a:srgbClr val="7030A0"/>
              </a:solidFill>
              <a:latin typeface="Arial" pitchFamily="34" charset="0"/>
              <a:cs typeface="Arial" pitchFamily="34" charset="0"/>
            </a:endParaRPr>
          </a:p>
        </p:txBody>
      </p:sp>
      <p:grpSp>
        <p:nvGrpSpPr>
          <p:cNvPr id="4" name="Group 3"/>
          <p:cNvGrpSpPr/>
          <p:nvPr/>
        </p:nvGrpSpPr>
        <p:grpSpPr>
          <a:xfrm>
            <a:off x="0" y="281974"/>
            <a:ext cx="9217572" cy="4928940"/>
            <a:chOff x="0" y="281974"/>
            <a:chExt cx="9217572" cy="492894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 xmlns:a14="http://schemas.microsoft.com/office/drawing/2010/main">
                    <a14:imgLayer r:embed="rId3">
                      <a14:imgEffect>
                        <a14:backgroundRemoval t="0" b="99429" l="0" r="93030"/>
                      </a14:imgEffect>
                    </a14:imgLayer>
                  </a14:imgProps>
                </a:ext>
                <a:ext uri="{28A0092B-C50C-407E-A947-70E740481C1C}">
                  <a14:useLocalDpi xmlns=""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E:\QUYNH\anh tai ve poiwer oint\hoa đào1.pn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flipH="1">
              <a:off x="4340772" y="281974"/>
              <a:ext cx="4876800" cy="399097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3609907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127" y="82176"/>
            <a:ext cx="8082203" cy="430887"/>
          </a:xfrm>
          <a:prstGeom prst="rect">
            <a:avLst/>
          </a:prstGeom>
          <a:solidFill>
            <a:schemeClr val="bg1"/>
          </a:solidFill>
        </p:spPr>
        <p:txBody>
          <a:bodyPr wrap="square" rtlCol="0">
            <a:spAutoFit/>
          </a:bodyPr>
          <a:lstStyle/>
          <a:p>
            <a:r>
              <a:rPr lang="en-US" sz="2200" smtClean="0">
                <a:solidFill>
                  <a:schemeClr val="tx1"/>
                </a:solidFill>
              </a:rPr>
              <a:t>   Quan sát tranh và dùng từ ngữ trong khung để nói theo tranh </a:t>
            </a:r>
            <a:endParaRPr lang="en-US" sz="2200">
              <a:solidFill>
                <a:schemeClr val="tx1"/>
              </a:solidFill>
            </a:endParaRPr>
          </a:p>
        </p:txBody>
      </p:sp>
      <p:sp>
        <p:nvSpPr>
          <p:cNvPr id="13" name="TextBox 12"/>
          <p:cNvSpPr txBox="1"/>
          <p:nvPr/>
        </p:nvSpPr>
        <p:spPr>
          <a:xfrm>
            <a:off x="2328377" y="666967"/>
            <a:ext cx="4330204" cy="461665"/>
          </a:xfrm>
          <a:prstGeom prst="rect">
            <a:avLst/>
          </a:prstGeom>
          <a:solidFill>
            <a:schemeClr val="bg1"/>
          </a:solidFill>
          <a:ln w="19050">
            <a:solidFill>
              <a:schemeClr val="tx1"/>
            </a:solidFill>
          </a:ln>
        </p:spPr>
        <p:txBody>
          <a:bodyPr wrap="square" rtlCol="0">
            <a:spAutoFit/>
          </a:bodyPr>
          <a:lstStyle/>
          <a:p>
            <a:r>
              <a:rPr lang="en-US" sz="2400">
                <a:solidFill>
                  <a:schemeClr val="tx1"/>
                </a:solidFill>
              </a:rPr>
              <a:t>â</a:t>
            </a:r>
            <a:r>
              <a:rPr lang="en-US" sz="2400" smtClean="0">
                <a:solidFill>
                  <a:schemeClr val="tx1"/>
                </a:solidFill>
              </a:rPr>
              <a:t>u yếm                   chúc mừng</a:t>
            </a:r>
            <a:endParaRPr lang="en-US" sz="2400">
              <a:solidFill>
                <a:schemeClr val="tx1"/>
              </a:solidFill>
            </a:endParaRPr>
          </a:p>
        </p:txBody>
      </p:sp>
      <p:sp>
        <p:nvSpPr>
          <p:cNvPr id="9" name="Oval 8"/>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6</a:t>
            </a:r>
            <a:endParaRPr lang="en-US" sz="2400">
              <a:solidFill>
                <a:schemeClr val="bg1"/>
              </a:solidFill>
            </a:endParaRPr>
          </a:p>
        </p:txBody>
      </p:sp>
      <p:sp>
        <p:nvSpPr>
          <p:cNvPr id="2" name="TextBox 1"/>
          <p:cNvSpPr txBox="1"/>
          <p:nvPr/>
        </p:nvSpPr>
        <p:spPr>
          <a:xfrm>
            <a:off x="358024" y="4048571"/>
            <a:ext cx="3940707" cy="707886"/>
          </a:xfrm>
          <a:prstGeom prst="rect">
            <a:avLst/>
          </a:prstGeom>
          <a:noFill/>
        </p:spPr>
        <p:txBody>
          <a:bodyPr wrap="square" rtlCol="0">
            <a:spAutoFit/>
          </a:bodyPr>
          <a:lstStyle/>
          <a:p>
            <a:r>
              <a:rPr lang="en-US" sz="2000" smtClean="0"/>
              <a:t>Cô giáo âu yếm ngắm nhìn các học trò</a:t>
            </a:r>
            <a:endParaRPr lang="en-US" sz="2000"/>
          </a:p>
        </p:txBody>
      </p:sp>
      <p:pic>
        <p:nvPicPr>
          <p:cNvPr id="5123" name="Picture 3"/>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645651" y="1433432"/>
            <a:ext cx="3365452" cy="23338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BEBA8EAE-BF5A-486C-A8C5-ECC9F3942E4B}">
                <a14:imgProps xmlns="" xmlns:a14="http://schemas.microsoft.com/office/drawing/2010/main">
                  <a14:imgLayer r:embed="rId5">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4866252" y="1765737"/>
            <a:ext cx="3584658" cy="21920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
        <p:nvSpPr>
          <p:cNvPr id="14" name="TextBox 13"/>
          <p:cNvSpPr txBox="1"/>
          <p:nvPr/>
        </p:nvSpPr>
        <p:spPr>
          <a:xfrm>
            <a:off x="4688228" y="4048571"/>
            <a:ext cx="4308627" cy="707886"/>
          </a:xfrm>
          <a:prstGeom prst="rect">
            <a:avLst/>
          </a:prstGeom>
          <a:noFill/>
        </p:spPr>
        <p:txBody>
          <a:bodyPr wrap="square" rtlCol="0">
            <a:spAutoFit/>
          </a:bodyPr>
          <a:lstStyle/>
          <a:p>
            <a:r>
              <a:rPr lang="en-US" sz="2000" smtClean="0"/>
              <a:t>Các bạn nhỏ tặng hoa chúc mừng Ngày nhà giáo Việt Nam 20/11</a:t>
            </a:r>
            <a:endParaRPr lang="en-US" sz="2000"/>
          </a:p>
        </p:txBody>
      </p:sp>
    </p:spTree>
    <p:extLst>
      <p:ext uri="{BB962C8B-B14F-4D97-AF65-F5344CB8AC3E}">
        <p14:creationId xmlns="" xmlns:p14="http://schemas.microsoft.com/office/powerpoint/2010/main" val="144746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52047" y="1970927"/>
            <a:ext cx="3076394" cy="1143000"/>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bg1"/>
                </a:solidFill>
                <a:latin typeface="Arial" pitchFamily="34" charset="0"/>
                <a:cs typeface="Arial" pitchFamily="34" charset="0"/>
              </a:rPr>
              <a:t>Viết </a:t>
            </a:r>
            <a:endParaRPr lang="en-US" sz="4800">
              <a:solidFill>
                <a:schemeClr val="bg1"/>
              </a:solidFill>
              <a:latin typeface="Arial" pitchFamily="34" charset="0"/>
              <a:cs typeface="Arial" pitchFamily="34" charset="0"/>
            </a:endParaRPr>
          </a:p>
        </p:txBody>
      </p:sp>
      <p:sp>
        <p:nvSpPr>
          <p:cNvPr id="3" name="Oval 2"/>
          <p:cNvSpPr/>
          <p:nvPr/>
        </p:nvSpPr>
        <p:spPr>
          <a:xfrm>
            <a:off x="1623864" y="1970927"/>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7</a:t>
            </a:r>
            <a:endParaRPr lang="en-US" sz="4800" b="1">
              <a:solidFill>
                <a:srgbClr val="7030A0"/>
              </a:solidFill>
              <a:latin typeface="Arial" pitchFamily="34" charset="0"/>
              <a:cs typeface="Arial" pitchFamily="34" charset="0"/>
            </a:endParaRPr>
          </a:p>
        </p:txBody>
      </p:sp>
      <p:grpSp>
        <p:nvGrpSpPr>
          <p:cNvPr id="8" name="Group 7"/>
          <p:cNvGrpSpPr/>
          <p:nvPr/>
        </p:nvGrpSpPr>
        <p:grpSpPr>
          <a:xfrm>
            <a:off x="0" y="103298"/>
            <a:ext cx="9144000" cy="5107616"/>
            <a:chOff x="0" y="103298"/>
            <a:chExt cx="9144000" cy="5107616"/>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 xmlns:a14="http://schemas.microsoft.com/office/drawing/2010/main">
                    <a14:imgLayer r:embed="rId3">
                      <a14:imgEffect>
                        <a14:backgroundRemoval t="0" b="99429" l="0" r="93030"/>
                      </a14:imgEffect>
                    </a14:imgLayer>
                  </a14:imgProps>
                </a:ext>
                <a:ext uri="{28A0092B-C50C-407E-A947-70E740481C1C}">
                  <a14:useLocalDpi xmlns=""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E:\QUYNH\anh tai ve poiwer oint\hoa đào1.pn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flipH="1">
              <a:off x="4267200" y="103298"/>
              <a:ext cx="4876800" cy="3990975"/>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7" name="TextBox 6"/>
          <p:cNvSpPr txBox="1"/>
          <p:nvPr/>
        </p:nvSpPr>
        <p:spPr>
          <a:xfrm>
            <a:off x="3313093" y="1336618"/>
            <a:ext cx="954107" cy="461665"/>
          </a:xfrm>
          <a:prstGeom prst="rect">
            <a:avLst/>
          </a:prstGeom>
          <a:noFill/>
        </p:spPr>
        <p:txBody>
          <a:bodyPr wrap="none" rtlCol="0">
            <a:spAutoFit/>
          </a:bodyPr>
          <a:lstStyle/>
          <a:p>
            <a:r>
              <a:rPr lang="en-US" sz="2400" smtClean="0">
                <a:solidFill>
                  <a:srgbClr val="FF0000"/>
                </a:solidFill>
              </a:rPr>
              <a:t>Tiết 4</a:t>
            </a:r>
            <a:endParaRPr lang="en-US" sz="2400">
              <a:solidFill>
                <a:srgbClr val="FF0000"/>
              </a:solidFill>
            </a:endParaRPr>
          </a:p>
        </p:txBody>
      </p:sp>
    </p:spTree>
    <p:extLst>
      <p:ext uri="{BB962C8B-B14F-4D97-AF65-F5344CB8AC3E}">
        <p14:creationId xmlns="" xmlns:p14="http://schemas.microsoft.com/office/powerpoint/2010/main" val="3099522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QUYNH\BAI GIANG DIEN TU\bài giảng điện tử học kì II\cắt\9.PNG"/>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l="13447" t="9279" r="6614" b="7652"/>
          <a:stretch/>
        </p:blipFill>
        <p:spPr bwMode="auto">
          <a:xfrm>
            <a:off x="5502165" y="516472"/>
            <a:ext cx="3473730" cy="198923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47127" y="82176"/>
            <a:ext cx="2235221" cy="461665"/>
          </a:xfrm>
          <a:prstGeom prst="rect">
            <a:avLst/>
          </a:prstGeom>
          <a:solidFill>
            <a:schemeClr val="bg1"/>
          </a:solidFill>
        </p:spPr>
        <p:txBody>
          <a:bodyPr wrap="square" rtlCol="0">
            <a:spAutoFit/>
          </a:bodyPr>
          <a:lstStyle/>
          <a:p>
            <a:r>
              <a:rPr lang="en-US" sz="2400" smtClean="0">
                <a:solidFill>
                  <a:schemeClr val="tx1"/>
                </a:solidFill>
              </a:rPr>
              <a:t>   Nghe viết </a:t>
            </a:r>
            <a:endParaRPr lang="en-US" sz="2400">
              <a:solidFill>
                <a:schemeClr val="tx1"/>
              </a:solidFill>
            </a:endParaRPr>
          </a:p>
        </p:txBody>
      </p:sp>
      <p:sp>
        <p:nvSpPr>
          <p:cNvPr id="6" name="Rectangle 5"/>
          <p:cNvSpPr/>
          <p:nvPr/>
        </p:nvSpPr>
        <p:spPr>
          <a:xfrm>
            <a:off x="180552" y="586433"/>
            <a:ext cx="5321613" cy="1200329"/>
          </a:xfrm>
          <a:prstGeom prst="rect">
            <a:avLst/>
          </a:prstGeom>
        </p:spPr>
        <p:txBody>
          <a:bodyPr wrap="square">
            <a:spAutoFit/>
          </a:bodyPr>
          <a:lstStyle/>
          <a:p>
            <a:r>
              <a:rPr lang="en-US" sz="2400" smtClean="0"/>
              <a:t>     Các bạn đều thích bức tranh bông hoa bốn cánh. Bức tranh được treo ở góc sáng tạo của lớp.</a:t>
            </a:r>
            <a:endParaRPr lang="en-US" sz="2400"/>
          </a:p>
        </p:txBody>
      </p:sp>
      <p:pic>
        <p:nvPicPr>
          <p:cNvPr id="7" name="Picture 2"/>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146775" y="2736536"/>
            <a:ext cx="8743950" cy="21473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00657" y="2961354"/>
            <a:ext cx="8472195" cy="830997"/>
          </a:xfrm>
          <a:prstGeom prst="rect">
            <a:avLst/>
          </a:prstGeom>
        </p:spPr>
        <p:txBody>
          <a:bodyPr wrap="square">
            <a:spAutoFit/>
          </a:bodyPr>
          <a:lstStyle/>
          <a:p>
            <a:pPr>
              <a:lnSpc>
                <a:spcPct val="150000"/>
              </a:lnSpc>
            </a:pPr>
            <a:r>
              <a:rPr lang="en-US" sz="3200" b="1" smtClean="0">
                <a:solidFill>
                  <a:srgbClr val="0418AC"/>
                </a:solidFill>
                <a:latin typeface="HP001 4 hàng" pitchFamily="34" charset="0"/>
                <a:ea typeface="Arial-Rounded" pitchFamily="34" charset="0"/>
                <a:cs typeface="Arial-Rounded" pitchFamily="34" charset="0"/>
              </a:rPr>
              <a:t>Các bạn đều thích bức tranh bông hoa bốn</a:t>
            </a:r>
            <a:endParaRPr lang="en-US" sz="3200" b="1">
              <a:solidFill>
                <a:srgbClr val="0418AC"/>
              </a:solidFill>
              <a:latin typeface="HP001 4 hàng" pitchFamily="34" charset="0"/>
              <a:ea typeface="Arial-Rounded" pitchFamily="34" charset="0"/>
              <a:cs typeface="Arial-Rounded" pitchFamily="34" charset="0"/>
            </a:endParaRPr>
          </a:p>
        </p:txBody>
      </p:sp>
      <p:sp>
        <p:nvSpPr>
          <p:cNvPr id="9" name="TextBox 8"/>
          <p:cNvSpPr txBox="1"/>
          <p:nvPr/>
        </p:nvSpPr>
        <p:spPr>
          <a:xfrm>
            <a:off x="263431" y="2274871"/>
            <a:ext cx="1078187" cy="461665"/>
          </a:xfrm>
          <a:prstGeom prst="rect">
            <a:avLst/>
          </a:prstGeom>
          <a:solidFill>
            <a:srgbClr val="009242"/>
          </a:solidFill>
        </p:spPr>
        <p:txBody>
          <a:bodyPr wrap="square" rtlCol="0">
            <a:spAutoFit/>
          </a:bodyPr>
          <a:lstStyle/>
          <a:p>
            <a:r>
              <a:rPr lang="en-US" sz="2400" smtClean="0">
                <a:solidFill>
                  <a:schemeClr val="bg1"/>
                </a:solidFill>
              </a:rPr>
              <a:t>   Viết</a:t>
            </a:r>
            <a:endParaRPr lang="en-US" sz="2400">
              <a:solidFill>
                <a:schemeClr val="bg1"/>
              </a:solidFill>
            </a:endParaRPr>
          </a:p>
        </p:txBody>
      </p:sp>
      <p:sp>
        <p:nvSpPr>
          <p:cNvPr id="2" name="Rectangle 1"/>
          <p:cNvSpPr/>
          <p:nvPr/>
        </p:nvSpPr>
        <p:spPr>
          <a:xfrm>
            <a:off x="-118473" y="3842042"/>
            <a:ext cx="8919429" cy="584775"/>
          </a:xfrm>
          <a:prstGeom prst="rect">
            <a:avLst/>
          </a:prstGeom>
        </p:spPr>
        <p:txBody>
          <a:bodyPr wrap="none">
            <a:spAutoFit/>
          </a:bodyPr>
          <a:lstStyle/>
          <a:p>
            <a:r>
              <a:rPr lang="en-US" sz="3200" b="1">
                <a:solidFill>
                  <a:srgbClr val="0418AC"/>
                </a:solidFill>
                <a:latin typeface="HP001 4 hàng" pitchFamily="34" charset="0"/>
                <a:ea typeface="Arial-Rounded" pitchFamily="34" charset="0"/>
                <a:cs typeface="Arial-Rounded" pitchFamily="34" charset="0"/>
              </a:rPr>
              <a:t> </a:t>
            </a:r>
            <a:r>
              <a:rPr lang="en-US" sz="3200" b="1" smtClean="0">
                <a:solidFill>
                  <a:srgbClr val="0418AC"/>
                </a:solidFill>
                <a:latin typeface="HP001 4 hàng" pitchFamily="34" charset="0"/>
                <a:ea typeface="Arial-Rounded" pitchFamily="34" charset="0"/>
                <a:cs typeface="Arial-Rounded" pitchFamily="34" charset="0"/>
              </a:rPr>
              <a:t>cánh. Bức tranh được treo ở góc sáng tạo của lớp.</a:t>
            </a:r>
            <a:endParaRPr lang="en-US" sz="3200"/>
          </a:p>
        </p:txBody>
      </p:sp>
      <p:sp>
        <p:nvSpPr>
          <p:cNvPr id="15" name="Oval 14"/>
          <p:cNvSpPr/>
          <p:nvPr/>
        </p:nvSpPr>
        <p:spPr>
          <a:xfrm>
            <a:off x="263431" y="-1"/>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7</a:t>
            </a:r>
            <a:endParaRPr lang="en-US" sz="2400">
              <a:solidFill>
                <a:schemeClr val="bg1"/>
              </a:solidFill>
            </a:endParaRPr>
          </a:p>
        </p:txBody>
      </p:sp>
    </p:spTree>
    <p:extLst>
      <p:ext uri="{BB962C8B-B14F-4D97-AF65-F5344CB8AC3E}">
        <p14:creationId xmlns="" xmlns:p14="http://schemas.microsoft.com/office/powerpoint/2010/main" val="21317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7743247" cy="461665"/>
          </a:xfrm>
          <a:prstGeom prst="rect">
            <a:avLst/>
          </a:prstGeom>
          <a:solidFill>
            <a:schemeClr val="bg1"/>
          </a:solidFill>
        </p:spPr>
        <p:txBody>
          <a:bodyPr wrap="square" rtlCol="0">
            <a:spAutoFit/>
          </a:bodyPr>
          <a:lstStyle/>
          <a:p>
            <a:r>
              <a:rPr lang="en-US" sz="2400" smtClean="0">
                <a:solidFill>
                  <a:schemeClr val="tx1"/>
                </a:solidFill>
              </a:rPr>
              <a:t>   Chọn từ ngữ thích hợp thay cho bông hoa</a:t>
            </a:r>
            <a:endParaRPr lang="en-US" sz="2400" i="1">
              <a:solidFill>
                <a:srgbClr val="FF0000"/>
              </a:solidFill>
            </a:endParaRPr>
          </a:p>
        </p:txBody>
      </p:sp>
      <p:sp>
        <p:nvSpPr>
          <p:cNvPr id="50" name="Oval 49"/>
          <p:cNvSpPr/>
          <p:nvPr/>
        </p:nvSpPr>
        <p:spPr>
          <a:xfrm>
            <a:off x="263431" y="75353"/>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8</a:t>
            </a:r>
            <a:endParaRPr lang="en-US" sz="2400">
              <a:solidFill>
                <a:schemeClr val="bg1"/>
              </a:solidFill>
            </a:endParaRPr>
          </a:p>
        </p:txBody>
      </p:sp>
      <p:sp>
        <p:nvSpPr>
          <p:cNvPr id="16" name="TextBox 15"/>
          <p:cNvSpPr txBox="1"/>
          <p:nvPr/>
        </p:nvSpPr>
        <p:spPr>
          <a:xfrm>
            <a:off x="238746" y="552631"/>
            <a:ext cx="2335518" cy="523220"/>
          </a:xfrm>
          <a:prstGeom prst="rect">
            <a:avLst/>
          </a:prstGeom>
          <a:noFill/>
        </p:spPr>
        <p:txBody>
          <a:bodyPr wrap="square" rtlCol="0">
            <a:spAutoFit/>
          </a:bodyPr>
          <a:lstStyle/>
          <a:p>
            <a:r>
              <a:rPr lang="en-US" sz="2800" smtClean="0">
                <a:solidFill>
                  <a:schemeClr val="tx1"/>
                </a:solidFill>
              </a:rPr>
              <a:t>a. </a:t>
            </a:r>
            <a:r>
              <a:rPr lang="en-US" sz="2800">
                <a:solidFill>
                  <a:schemeClr val="tx1"/>
                </a:solidFill>
              </a:rPr>
              <a:t>n</a:t>
            </a:r>
            <a:r>
              <a:rPr lang="en-US" sz="2800" smtClean="0">
                <a:solidFill>
                  <a:schemeClr val="tx1"/>
                </a:solidFill>
              </a:rPr>
              <a:t> hay l ?</a:t>
            </a:r>
            <a:endParaRPr lang="en-US" sz="2800">
              <a:solidFill>
                <a:schemeClr val="tx1"/>
              </a:solidFill>
            </a:endParaRPr>
          </a:p>
        </p:txBody>
      </p:sp>
      <p:sp>
        <p:nvSpPr>
          <p:cNvPr id="17" name="TextBox 16"/>
          <p:cNvSpPr txBox="1"/>
          <p:nvPr/>
        </p:nvSpPr>
        <p:spPr>
          <a:xfrm>
            <a:off x="263430" y="2213266"/>
            <a:ext cx="2647935" cy="523220"/>
          </a:xfrm>
          <a:prstGeom prst="rect">
            <a:avLst/>
          </a:prstGeom>
          <a:noFill/>
        </p:spPr>
        <p:txBody>
          <a:bodyPr wrap="square" rtlCol="0">
            <a:spAutoFit/>
          </a:bodyPr>
          <a:lstStyle/>
          <a:p>
            <a:r>
              <a:rPr lang="en-US" sz="2800" smtClean="0">
                <a:solidFill>
                  <a:schemeClr val="tx1"/>
                </a:solidFill>
              </a:rPr>
              <a:t>b. g hay gh ?</a:t>
            </a:r>
            <a:endParaRPr lang="en-US" sz="2800">
              <a:solidFill>
                <a:schemeClr val="tx1"/>
              </a:solidFill>
            </a:endParaRPr>
          </a:p>
        </p:txBody>
      </p:sp>
      <p:pic>
        <p:nvPicPr>
          <p:cNvPr id="19" name="Picture 2" descr="E:\QUYNH\anh tai ve poiwer oint\hoa cúc.jpg"/>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2667" b="93778" l="1333" r="97778"/>
                    </a14:imgEffect>
                  </a14:imgLayer>
                </a14:imgProps>
              </a:ext>
              <a:ext uri="{28A0092B-C50C-407E-A947-70E740481C1C}">
                <a14:useLocalDpi xmlns="" xmlns:a14="http://schemas.microsoft.com/office/drawing/2010/main" val="0"/>
              </a:ext>
            </a:extLst>
          </a:blip>
          <a:srcRect/>
          <a:stretch>
            <a:fillRect/>
          </a:stretch>
        </p:blipFill>
        <p:spPr bwMode="auto">
          <a:xfrm>
            <a:off x="503820" y="1271752"/>
            <a:ext cx="809974" cy="771967"/>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1174167" y="1396125"/>
            <a:ext cx="1474440" cy="523220"/>
          </a:xfrm>
          <a:prstGeom prst="rect">
            <a:avLst/>
          </a:prstGeom>
          <a:noFill/>
        </p:spPr>
        <p:txBody>
          <a:bodyPr wrap="square" rtlCol="0">
            <a:spAutoFit/>
          </a:bodyPr>
          <a:lstStyle/>
          <a:p>
            <a:r>
              <a:rPr lang="en-US" sz="2800" smtClean="0">
                <a:solidFill>
                  <a:schemeClr val="tx1"/>
                </a:solidFill>
              </a:rPr>
              <a:t>ắn nót</a:t>
            </a:r>
            <a:endParaRPr lang="en-US" sz="2800">
              <a:solidFill>
                <a:schemeClr val="tx1"/>
              </a:solidFill>
            </a:endParaRPr>
          </a:p>
        </p:txBody>
      </p:sp>
      <p:sp>
        <p:nvSpPr>
          <p:cNvPr id="21" name="TextBox 20"/>
          <p:cNvSpPr txBox="1"/>
          <p:nvPr/>
        </p:nvSpPr>
        <p:spPr>
          <a:xfrm>
            <a:off x="3037489" y="1383864"/>
            <a:ext cx="2669627" cy="523220"/>
          </a:xfrm>
          <a:prstGeom prst="rect">
            <a:avLst/>
          </a:prstGeom>
          <a:noFill/>
        </p:spPr>
        <p:txBody>
          <a:bodyPr wrap="square" rtlCol="0">
            <a:spAutoFit/>
          </a:bodyPr>
          <a:lstStyle/>
          <a:p>
            <a:r>
              <a:rPr lang="en-US" sz="2800">
                <a:solidFill>
                  <a:schemeClr val="tx1"/>
                </a:solidFill>
              </a:rPr>
              <a:t>á</a:t>
            </a:r>
            <a:r>
              <a:rPr lang="en-US" sz="2800" smtClean="0">
                <a:solidFill>
                  <a:schemeClr val="tx1"/>
                </a:solidFill>
              </a:rPr>
              <a:t>nh        ắng</a:t>
            </a:r>
            <a:endParaRPr lang="en-US" sz="2800">
              <a:solidFill>
                <a:schemeClr val="tx1"/>
              </a:solidFill>
            </a:endParaRPr>
          </a:p>
        </p:txBody>
      </p:sp>
      <p:pic>
        <p:nvPicPr>
          <p:cNvPr id="22" name="Picture 2" descr="E:\QUYNH\anh tai ve poiwer oint\hoa cúc.jpg"/>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2667" b="93778" l="1333" r="97778"/>
                    </a14:imgEffect>
                  </a14:imgLayer>
                </a14:imgProps>
              </a:ext>
              <a:ext uri="{28A0092B-C50C-407E-A947-70E740481C1C}">
                <a14:useLocalDpi xmlns="" xmlns:a14="http://schemas.microsoft.com/office/drawing/2010/main" val="0"/>
              </a:ext>
            </a:extLst>
          </a:blip>
          <a:srcRect/>
          <a:stretch>
            <a:fillRect/>
          </a:stretch>
        </p:blipFill>
        <p:spPr bwMode="auto">
          <a:xfrm>
            <a:off x="3783048" y="1271752"/>
            <a:ext cx="809974" cy="771967"/>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Box 22"/>
          <p:cNvSpPr txBox="1"/>
          <p:nvPr/>
        </p:nvSpPr>
        <p:spPr>
          <a:xfrm>
            <a:off x="5906813" y="1383864"/>
            <a:ext cx="2669627" cy="523220"/>
          </a:xfrm>
          <a:prstGeom prst="rect">
            <a:avLst/>
          </a:prstGeom>
          <a:noFill/>
        </p:spPr>
        <p:txBody>
          <a:bodyPr wrap="square" rtlCol="0">
            <a:spAutoFit/>
          </a:bodyPr>
          <a:lstStyle/>
          <a:p>
            <a:r>
              <a:rPr lang="en-US" sz="2800">
                <a:solidFill>
                  <a:schemeClr val="tx1"/>
                </a:solidFill>
              </a:rPr>
              <a:t>i</a:t>
            </a:r>
            <a:r>
              <a:rPr lang="en-US" sz="2800" smtClean="0">
                <a:solidFill>
                  <a:schemeClr val="tx1"/>
                </a:solidFill>
              </a:rPr>
              <a:t>m         ặng</a:t>
            </a:r>
            <a:endParaRPr lang="en-US" sz="2800">
              <a:solidFill>
                <a:schemeClr val="tx1"/>
              </a:solidFill>
            </a:endParaRPr>
          </a:p>
        </p:txBody>
      </p:sp>
      <p:pic>
        <p:nvPicPr>
          <p:cNvPr id="24" name="Picture 2" descr="E:\QUYNH\anh tai ve poiwer oint\hoa cúc.jpg"/>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2667" b="93778" l="1333" r="97778"/>
                    </a14:imgEffect>
                  </a14:imgLayer>
                </a14:imgProps>
              </a:ext>
              <a:ext uri="{28A0092B-C50C-407E-A947-70E740481C1C}">
                <a14:useLocalDpi xmlns="" xmlns:a14="http://schemas.microsoft.com/office/drawing/2010/main" val="0"/>
              </a:ext>
            </a:extLst>
          </a:blip>
          <a:srcRect/>
          <a:stretch>
            <a:fillRect/>
          </a:stretch>
        </p:blipFill>
        <p:spPr bwMode="auto">
          <a:xfrm>
            <a:off x="6473692" y="1259490"/>
            <a:ext cx="809974" cy="771967"/>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E:\QUYNH\anh tai ve poiwer oint\hoa cúc.jpg"/>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2667" b="93778" l="1333" r="97778"/>
                    </a14:imgEffect>
                  </a14:imgLayer>
                </a14:imgProps>
              </a:ext>
              <a:ext uri="{28A0092B-C50C-407E-A947-70E740481C1C}">
                <a14:useLocalDpi xmlns="" xmlns:a14="http://schemas.microsoft.com/office/drawing/2010/main" val="0"/>
              </a:ext>
            </a:extLst>
          </a:blip>
          <a:srcRect/>
          <a:stretch>
            <a:fillRect/>
          </a:stretch>
        </p:blipFill>
        <p:spPr bwMode="auto">
          <a:xfrm>
            <a:off x="503819" y="2984938"/>
            <a:ext cx="809974" cy="771967"/>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Box 25"/>
          <p:cNvSpPr txBox="1"/>
          <p:nvPr/>
        </p:nvSpPr>
        <p:spPr>
          <a:xfrm>
            <a:off x="1174167" y="3109311"/>
            <a:ext cx="1474440" cy="523220"/>
          </a:xfrm>
          <a:prstGeom prst="rect">
            <a:avLst/>
          </a:prstGeom>
          <a:noFill/>
        </p:spPr>
        <p:txBody>
          <a:bodyPr wrap="square" rtlCol="0">
            <a:spAutoFit/>
          </a:bodyPr>
          <a:lstStyle/>
          <a:p>
            <a:r>
              <a:rPr lang="en-US" sz="2800">
                <a:solidFill>
                  <a:schemeClr val="tx1"/>
                </a:solidFill>
              </a:rPr>
              <a:t>i</a:t>
            </a:r>
            <a:r>
              <a:rPr lang="en-US" sz="2800" smtClean="0">
                <a:solidFill>
                  <a:schemeClr val="tx1"/>
                </a:solidFill>
              </a:rPr>
              <a:t> chép</a:t>
            </a:r>
            <a:endParaRPr lang="en-US" sz="2800">
              <a:solidFill>
                <a:schemeClr val="tx1"/>
              </a:solidFill>
            </a:endParaRPr>
          </a:p>
        </p:txBody>
      </p:sp>
      <p:sp>
        <p:nvSpPr>
          <p:cNvPr id="27" name="TextBox 26"/>
          <p:cNvSpPr txBox="1"/>
          <p:nvPr/>
        </p:nvSpPr>
        <p:spPr>
          <a:xfrm>
            <a:off x="3781530" y="3043349"/>
            <a:ext cx="1474440" cy="523220"/>
          </a:xfrm>
          <a:prstGeom prst="rect">
            <a:avLst/>
          </a:prstGeom>
          <a:noFill/>
        </p:spPr>
        <p:txBody>
          <a:bodyPr wrap="square" rtlCol="0">
            <a:spAutoFit/>
          </a:bodyPr>
          <a:lstStyle/>
          <a:p>
            <a:r>
              <a:rPr lang="en-US" sz="2800" smtClean="0">
                <a:solidFill>
                  <a:schemeClr val="tx1"/>
                </a:solidFill>
              </a:rPr>
              <a:t>ần gũi</a:t>
            </a:r>
            <a:endParaRPr lang="en-US" sz="2800">
              <a:solidFill>
                <a:schemeClr val="tx1"/>
              </a:solidFill>
            </a:endParaRPr>
          </a:p>
        </p:txBody>
      </p:sp>
      <p:pic>
        <p:nvPicPr>
          <p:cNvPr id="28" name="Picture 2" descr="E:\QUYNH\anh tai ve poiwer oint\hoa cúc.jpg"/>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2667" b="93778" l="1333" r="97778"/>
                    </a14:imgEffect>
                  </a14:imgLayer>
                </a14:imgProps>
              </a:ext>
              <a:ext uri="{28A0092B-C50C-407E-A947-70E740481C1C}">
                <a14:useLocalDpi xmlns="" xmlns:a14="http://schemas.microsoft.com/office/drawing/2010/main" val="0"/>
              </a:ext>
            </a:extLst>
          </a:blip>
          <a:srcRect/>
          <a:stretch>
            <a:fillRect/>
          </a:stretch>
        </p:blipFill>
        <p:spPr bwMode="auto">
          <a:xfrm>
            <a:off x="3115279" y="2918975"/>
            <a:ext cx="809974" cy="771967"/>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28"/>
          <p:cNvSpPr txBox="1"/>
          <p:nvPr/>
        </p:nvSpPr>
        <p:spPr>
          <a:xfrm>
            <a:off x="5906812" y="3109311"/>
            <a:ext cx="2385849" cy="523220"/>
          </a:xfrm>
          <a:prstGeom prst="rect">
            <a:avLst/>
          </a:prstGeom>
          <a:noFill/>
        </p:spPr>
        <p:txBody>
          <a:bodyPr wrap="square" rtlCol="0">
            <a:spAutoFit/>
          </a:bodyPr>
          <a:lstStyle/>
          <a:p>
            <a:r>
              <a:rPr lang="en-US" sz="2800" smtClean="0">
                <a:solidFill>
                  <a:schemeClr val="tx1"/>
                </a:solidFill>
              </a:rPr>
              <a:t>gọn        àng</a:t>
            </a:r>
            <a:endParaRPr lang="en-US" sz="2800">
              <a:solidFill>
                <a:schemeClr val="tx1"/>
              </a:solidFill>
            </a:endParaRPr>
          </a:p>
        </p:txBody>
      </p:sp>
      <p:pic>
        <p:nvPicPr>
          <p:cNvPr id="30" name="Picture 2" descr="E:\QUYNH\anh tai ve poiwer oint\hoa cúc.jpg"/>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2667" b="93778" l="1333" r="97778"/>
                    </a14:imgEffect>
                  </a14:imgLayer>
                </a14:imgProps>
              </a:ext>
              <a:ext uri="{28A0092B-C50C-407E-A947-70E740481C1C}">
                <a14:useLocalDpi xmlns="" xmlns:a14="http://schemas.microsoft.com/office/drawing/2010/main" val="0"/>
              </a:ext>
            </a:extLst>
          </a:blip>
          <a:srcRect/>
          <a:stretch>
            <a:fillRect/>
          </a:stretch>
        </p:blipFill>
        <p:spPr bwMode="auto">
          <a:xfrm>
            <a:off x="6615224" y="3013569"/>
            <a:ext cx="809974" cy="771967"/>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TextBox 30"/>
          <p:cNvSpPr txBox="1"/>
          <p:nvPr/>
        </p:nvSpPr>
        <p:spPr>
          <a:xfrm>
            <a:off x="744207" y="1350583"/>
            <a:ext cx="429960" cy="584775"/>
          </a:xfrm>
          <a:prstGeom prst="rect">
            <a:avLst/>
          </a:prstGeom>
          <a:solidFill>
            <a:schemeClr val="bg1"/>
          </a:solidFill>
        </p:spPr>
        <p:txBody>
          <a:bodyPr wrap="square" rtlCol="0">
            <a:spAutoFit/>
          </a:bodyPr>
          <a:lstStyle/>
          <a:p>
            <a:pPr algn="ctr"/>
            <a:r>
              <a:rPr lang="en-US" sz="3200" b="1" smtClean="0">
                <a:solidFill>
                  <a:srgbClr val="0418AC"/>
                </a:solidFill>
              </a:rPr>
              <a:t>n</a:t>
            </a:r>
            <a:endParaRPr lang="en-US" sz="3200" b="1">
              <a:solidFill>
                <a:srgbClr val="0418AC"/>
              </a:solidFill>
            </a:endParaRPr>
          </a:p>
        </p:txBody>
      </p:sp>
      <p:sp>
        <p:nvSpPr>
          <p:cNvPr id="32" name="TextBox 31"/>
          <p:cNvSpPr txBox="1"/>
          <p:nvPr/>
        </p:nvSpPr>
        <p:spPr>
          <a:xfrm>
            <a:off x="4088790" y="1322309"/>
            <a:ext cx="429960" cy="584775"/>
          </a:xfrm>
          <a:prstGeom prst="rect">
            <a:avLst/>
          </a:prstGeom>
          <a:solidFill>
            <a:schemeClr val="bg1"/>
          </a:solidFill>
        </p:spPr>
        <p:txBody>
          <a:bodyPr wrap="square" rtlCol="0">
            <a:spAutoFit/>
          </a:bodyPr>
          <a:lstStyle/>
          <a:p>
            <a:pPr algn="ctr"/>
            <a:r>
              <a:rPr lang="en-US" sz="3200" b="1" smtClean="0">
                <a:solidFill>
                  <a:srgbClr val="0418AC"/>
                </a:solidFill>
              </a:rPr>
              <a:t>n</a:t>
            </a:r>
            <a:endParaRPr lang="en-US" sz="3200" b="1">
              <a:solidFill>
                <a:srgbClr val="0418AC"/>
              </a:solidFill>
            </a:endParaRPr>
          </a:p>
        </p:txBody>
      </p:sp>
      <p:sp>
        <p:nvSpPr>
          <p:cNvPr id="33" name="TextBox 32"/>
          <p:cNvSpPr txBox="1"/>
          <p:nvPr/>
        </p:nvSpPr>
        <p:spPr>
          <a:xfrm>
            <a:off x="6811666" y="1334570"/>
            <a:ext cx="429960" cy="584775"/>
          </a:xfrm>
          <a:prstGeom prst="rect">
            <a:avLst/>
          </a:prstGeom>
          <a:solidFill>
            <a:schemeClr val="bg1"/>
          </a:solidFill>
        </p:spPr>
        <p:txBody>
          <a:bodyPr wrap="square" rtlCol="0">
            <a:spAutoFit/>
          </a:bodyPr>
          <a:lstStyle/>
          <a:p>
            <a:pPr algn="ctr"/>
            <a:r>
              <a:rPr lang="en-US" sz="3200" b="1" smtClean="0">
                <a:solidFill>
                  <a:srgbClr val="0418AC"/>
                </a:solidFill>
              </a:rPr>
              <a:t>l</a:t>
            </a:r>
            <a:endParaRPr lang="en-US" sz="3200" b="1">
              <a:solidFill>
                <a:srgbClr val="0418AC"/>
              </a:solidFill>
            </a:endParaRPr>
          </a:p>
        </p:txBody>
      </p:sp>
      <p:sp>
        <p:nvSpPr>
          <p:cNvPr id="34" name="TextBox 33"/>
          <p:cNvSpPr txBox="1"/>
          <p:nvPr/>
        </p:nvSpPr>
        <p:spPr>
          <a:xfrm>
            <a:off x="503819" y="3086843"/>
            <a:ext cx="747870" cy="584775"/>
          </a:xfrm>
          <a:prstGeom prst="rect">
            <a:avLst/>
          </a:prstGeom>
          <a:solidFill>
            <a:schemeClr val="bg1"/>
          </a:solidFill>
        </p:spPr>
        <p:txBody>
          <a:bodyPr wrap="square" rtlCol="0">
            <a:spAutoFit/>
          </a:bodyPr>
          <a:lstStyle/>
          <a:p>
            <a:pPr algn="ctr"/>
            <a:r>
              <a:rPr lang="en-US" sz="3200" b="1" smtClean="0">
                <a:solidFill>
                  <a:srgbClr val="0418AC"/>
                </a:solidFill>
              </a:rPr>
              <a:t>gh</a:t>
            </a:r>
            <a:endParaRPr lang="en-US" sz="3200" b="1">
              <a:solidFill>
                <a:srgbClr val="0418AC"/>
              </a:solidFill>
            </a:endParaRPr>
          </a:p>
        </p:txBody>
      </p:sp>
      <p:sp>
        <p:nvSpPr>
          <p:cNvPr id="35" name="TextBox 34"/>
          <p:cNvSpPr txBox="1"/>
          <p:nvPr/>
        </p:nvSpPr>
        <p:spPr>
          <a:xfrm>
            <a:off x="3451057" y="3013569"/>
            <a:ext cx="429960" cy="584775"/>
          </a:xfrm>
          <a:prstGeom prst="rect">
            <a:avLst/>
          </a:prstGeom>
          <a:solidFill>
            <a:schemeClr val="bg1"/>
          </a:solidFill>
        </p:spPr>
        <p:txBody>
          <a:bodyPr wrap="square" rtlCol="0">
            <a:spAutoFit/>
          </a:bodyPr>
          <a:lstStyle/>
          <a:p>
            <a:pPr algn="ctr"/>
            <a:r>
              <a:rPr lang="en-US" sz="3200" b="1" smtClean="0">
                <a:solidFill>
                  <a:srgbClr val="0418AC"/>
                </a:solidFill>
              </a:rPr>
              <a:t>g</a:t>
            </a:r>
            <a:endParaRPr lang="en-US" sz="3200" b="1">
              <a:solidFill>
                <a:srgbClr val="0418AC"/>
              </a:solidFill>
            </a:endParaRPr>
          </a:p>
        </p:txBody>
      </p:sp>
      <p:sp>
        <p:nvSpPr>
          <p:cNvPr id="36" name="TextBox 35"/>
          <p:cNvSpPr txBox="1"/>
          <p:nvPr/>
        </p:nvSpPr>
        <p:spPr>
          <a:xfrm>
            <a:off x="6889188" y="3070830"/>
            <a:ext cx="429960" cy="584775"/>
          </a:xfrm>
          <a:prstGeom prst="rect">
            <a:avLst/>
          </a:prstGeom>
          <a:solidFill>
            <a:schemeClr val="bg1"/>
          </a:solidFill>
        </p:spPr>
        <p:txBody>
          <a:bodyPr wrap="square" rtlCol="0">
            <a:spAutoFit/>
          </a:bodyPr>
          <a:lstStyle/>
          <a:p>
            <a:pPr algn="ctr"/>
            <a:r>
              <a:rPr lang="en-US" sz="3200" b="1" smtClean="0">
                <a:solidFill>
                  <a:srgbClr val="0418AC"/>
                </a:solidFill>
              </a:rPr>
              <a:t>g</a:t>
            </a:r>
            <a:endParaRPr lang="en-US" sz="3200" b="1">
              <a:solidFill>
                <a:srgbClr val="0418AC"/>
              </a:solidFill>
            </a:endParaRPr>
          </a:p>
        </p:txBody>
      </p:sp>
    </p:spTree>
    <p:extLst>
      <p:ext uri="{BB962C8B-B14F-4D97-AF65-F5344CB8AC3E}">
        <p14:creationId xmlns="" xmlns:p14="http://schemas.microsoft.com/office/powerpoint/2010/main" val="69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127" y="82176"/>
            <a:ext cx="8034418" cy="830997"/>
          </a:xfrm>
          <a:prstGeom prst="rect">
            <a:avLst/>
          </a:prstGeom>
          <a:solidFill>
            <a:schemeClr val="bg1"/>
          </a:solidFill>
        </p:spPr>
        <p:txBody>
          <a:bodyPr wrap="square" rtlCol="0">
            <a:spAutoFit/>
          </a:bodyPr>
          <a:lstStyle/>
          <a:p>
            <a:r>
              <a:rPr lang="en-US" sz="2400" smtClean="0">
                <a:solidFill>
                  <a:schemeClr val="tx1"/>
                </a:solidFill>
              </a:rPr>
              <a:t>   Vẽ một bức tranh về lớp em ( lớp học, thầy cô, bạn bè) và đặt tên cho bức tranh em vẽ.</a:t>
            </a:r>
            <a:endParaRPr lang="en-US" sz="2400">
              <a:solidFill>
                <a:schemeClr val="tx1"/>
              </a:solidFill>
            </a:endParaRPr>
          </a:p>
        </p:txBody>
      </p:sp>
      <p:sp>
        <p:nvSpPr>
          <p:cNvPr id="6" name="Oval 5"/>
          <p:cNvSpPr/>
          <p:nvPr/>
        </p:nvSpPr>
        <p:spPr>
          <a:xfrm>
            <a:off x="263431" y="75353"/>
            <a:ext cx="480776" cy="520995"/>
          </a:xfrm>
          <a:prstGeom prst="ellipse">
            <a:avLst/>
          </a:prstGeom>
          <a:solidFill>
            <a:srgbClr val="C86A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bg1"/>
                </a:solidFill>
              </a:rPr>
              <a:t>9</a:t>
            </a:r>
            <a:endParaRPr lang="en-US" sz="2400">
              <a:solidFill>
                <a:schemeClr val="bg1"/>
              </a:solidFill>
            </a:endParaRPr>
          </a:p>
        </p:txBody>
      </p:sp>
      <p:pic>
        <p:nvPicPr>
          <p:cNvPr id="8194" name="Picture 2" descr="E:\QUYNH\BAI GIANG DIEN TU\bài giảng điện tử học kì II\cắt\10.PNG"/>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rcRect/>
          <a:stretch>
            <a:fillRect/>
          </a:stretch>
        </p:blipFill>
        <p:spPr bwMode="auto">
          <a:xfrm>
            <a:off x="2960667" y="2261356"/>
            <a:ext cx="2764935" cy="1729777"/>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thvntuonglai.vn/wp-content/uploads/2019/11/nhung-buc-ve-tranh-de-tai-hoc-tap-don-gian-va-y-nghia0.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34553" y="891730"/>
            <a:ext cx="2931081" cy="2198311"/>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Đến trườ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134553" y="3174124"/>
            <a:ext cx="2826114" cy="1836974"/>
          </a:xfrm>
          <a:prstGeom prst="rect">
            <a:avLst/>
          </a:prstGeom>
          <a:noFill/>
          <a:extLst>
            <a:ext uri="{909E8E84-426E-40DD-AFC4-6F175D3DCCD1}">
              <a14:hiddenFill xmlns="" xmlns:a14="http://schemas.microsoft.com/office/drawing/2010/main">
                <a:solidFill>
                  <a:srgbClr val="FFFFFF"/>
                </a:solidFill>
              </a14:hiddenFill>
            </a:ext>
          </a:extLst>
        </p:spPr>
      </p:pic>
      <p:pic>
        <p:nvPicPr>
          <p:cNvPr id="8200" name="Picture 8" descr="http://menthanhgianhatrang.org/uploads/news/2020_07/buc-tranh-ve-ve-chu-de-hoc-tap_110240712.jp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468500" y="729200"/>
            <a:ext cx="3213045" cy="2157331"/>
          </a:xfrm>
          <a:prstGeom prst="rect">
            <a:avLst/>
          </a:prstGeom>
          <a:noFill/>
          <a:extLst>
            <a:ext uri="{909E8E84-426E-40DD-AFC4-6F175D3DCCD1}">
              <a14:hiddenFill xmlns="" xmlns:a14="http://schemas.microsoft.com/office/drawing/2010/main">
                <a:solidFill>
                  <a:srgbClr val="FFFFFF"/>
                </a:solidFill>
              </a14:hiddenFill>
            </a:ext>
          </a:extLst>
        </p:spPr>
      </p:pic>
      <p:pic>
        <p:nvPicPr>
          <p:cNvPr id="8201" name="Picture 9" descr="E:\QUYNH\BAI GIANG DIEN TU\bài giảng điện tử học kì II\cắt\11.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812934" y="2971169"/>
            <a:ext cx="2322074" cy="20399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9249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arn(inVertical)">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barn(inVertical)">
                                      <p:cBhvr>
                                        <p:cTn id="12" dur="500"/>
                                        <p:tgtEl>
                                          <p:spTgt spid="82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barn(inVertical)">
                                      <p:cBhvr>
                                        <p:cTn id="17" dur="500"/>
                                        <p:tgtEl>
                                          <p:spTgt spid="819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201"/>
                                        </p:tgtEl>
                                        <p:attrNameLst>
                                          <p:attrName>style.visibility</p:attrName>
                                        </p:attrNameLst>
                                      </p:cBhvr>
                                      <p:to>
                                        <p:strVal val="visible"/>
                                      </p:to>
                                    </p:set>
                                    <p:animEffect transition="in" filter="barn(inVertical)">
                                      <p:cBhvr>
                                        <p:cTn id="22"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xmlns=""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pic>
        <p:nvPicPr>
          <p:cNvPr id="7" name="Picture 6">
            <a:extLst>
              <a:ext uri="{FF2B5EF4-FFF2-40B4-BE49-F238E27FC236}">
                <a16:creationId xmlns:a16="http://schemas.microsoft.com/office/drawing/2014/main" xmlns="" id="{3DC8453C-C512-4489-80A2-2910095B8EFB}"/>
              </a:ext>
            </a:extLst>
          </p:cNvPr>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6191480" y="2976914"/>
            <a:ext cx="2952520" cy="216658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80777" y="56338"/>
            <a:ext cx="1877437" cy="400110"/>
          </a:xfrm>
          <a:prstGeom prst="rect">
            <a:avLst/>
          </a:prstGeom>
          <a:solidFill>
            <a:schemeClr val="bg1"/>
          </a:solidFill>
        </p:spPr>
        <p:txBody>
          <a:bodyPr wrap="none" rtlCol="0">
            <a:spAutoFit/>
          </a:bodyPr>
          <a:lstStyle/>
          <a:p>
            <a:r>
              <a:rPr lang="en-US" sz="2000" smtClean="0"/>
              <a:t>Quan sát tranh</a:t>
            </a:r>
            <a:endParaRPr lang="en-US" sz="2000"/>
          </a:p>
        </p:txBody>
      </p:sp>
      <p:sp>
        <p:nvSpPr>
          <p:cNvPr id="16" name="Oval 15"/>
          <p:cNvSpPr/>
          <p:nvPr/>
        </p:nvSpPr>
        <p:spPr>
          <a:xfrm>
            <a:off x="1" y="0"/>
            <a:ext cx="480776" cy="520995"/>
          </a:xfrm>
          <a:prstGeom prst="ellipse">
            <a:avLst/>
          </a:prstGeom>
          <a:solidFill>
            <a:srgbClr val="C86A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1</a:t>
            </a:r>
            <a:endParaRPr lang="en-US" sz="2400" b="1">
              <a:solidFill>
                <a:schemeClr val="bg1"/>
              </a:solidFill>
            </a:endParaRPr>
          </a:p>
        </p:txBody>
      </p:sp>
      <p:sp>
        <p:nvSpPr>
          <p:cNvPr id="19" name="TextBox 18"/>
          <p:cNvSpPr txBox="1"/>
          <p:nvPr/>
        </p:nvSpPr>
        <p:spPr>
          <a:xfrm>
            <a:off x="6858591" y="120885"/>
            <a:ext cx="1851789" cy="369332"/>
          </a:xfrm>
          <a:prstGeom prst="rect">
            <a:avLst/>
          </a:prstGeom>
          <a:solidFill>
            <a:schemeClr val="bg1"/>
          </a:solidFill>
        </p:spPr>
        <p:txBody>
          <a:bodyPr wrap="none" rtlCol="0">
            <a:spAutoFit/>
          </a:bodyPr>
          <a:lstStyle/>
          <a:p>
            <a:r>
              <a:rPr lang="en-US" sz="1800" smtClean="0">
                <a:solidFill>
                  <a:srgbClr val="FF0000"/>
                </a:solidFill>
              </a:rPr>
              <a:t>Thảo luận nhóm</a:t>
            </a:r>
            <a:endParaRPr lang="en-US" sz="1800">
              <a:solidFill>
                <a:srgbClr val="FF0000"/>
              </a:solidFill>
            </a:endParaRPr>
          </a:p>
        </p:txBody>
      </p:sp>
      <p:sp>
        <p:nvSpPr>
          <p:cNvPr id="11" name="TextBox 10"/>
          <p:cNvSpPr txBox="1"/>
          <p:nvPr/>
        </p:nvSpPr>
        <p:spPr>
          <a:xfrm>
            <a:off x="604532" y="4229187"/>
            <a:ext cx="5030544" cy="707886"/>
          </a:xfrm>
          <a:prstGeom prst="rect">
            <a:avLst/>
          </a:prstGeom>
          <a:solidFill>
            <a:schemeClr val="bg1"/>
          </a:solidFill>
        </p:spPr>
        <p:txBody>
          <a:bodyPr wrap="none" rtlCol="0">
            <a:spAutoFit/>
          </a:bodyPr>
          <a:lstStyle/>
          <a:p>
            <a:pPr marL="342900" indent="-342900">
              <a:buAutoNum type="alphaLcPeriod"/>
            </a:pPr>
            <a:r>
              <a:rPr lang="en-US" sz="2000" smtClean="0">
                <a:solidFill>
                  <a:schemeClr val="tx1"/>
                </a:solidFill>
              </a:rPr>
              <a:t>Nói về việc làm của cô giáo trong tranh.</a:t>
            </a:r>
          </a:p>
          <a:p>
            <a:pPr marL="342900" indent="-342900">
              <a:buAutoNum type="alphaLcPeriod"/>
            </a:pPr>
            <a:r>
              <a:rPr lang="en-US" sz="2000" smtClean="0">
                <a:solidFill>
                  <a:schemeClr val="tx1"/>
                </a:solidFill>
              </a:rPr>
              <a:t>Nói về cô giáo hoặc thầy giáo của em.</a:t>
            </a:r>
            <a:endParaRPr lang="en-US" sz="2000">
              <a:solidFill>
                <a:schemeClr val="tx1"/>
              </a:solidFill>
            </a:endParaRPr>
          </a:p>
        </p:txBody>
      </p:sp>
      <p:pic>
        <p:nvPicPr>
          <p:cNvPr id="2" name="Picture 2" descr="E:\QUYNH\BAI GIANG DIEN TU\bài giảng điện tử học kì II\cắt\4.PNG"/>
          <p:cNvPicPr>
            <a:picLocks noChangeAspect="1" noChangeArrowheads="1"/>
          </p:cNvPicPr>
          <p:nvPr/>
        </p:nvPicPr>
        <p:blipFill>
          <a:blip r:embed="rId2">
            <a:extLst>
              <a:ext uri="{BEBA8EAE-BF5A-486C-A8C5-ECC9F3942E4B}">
                <a14:imgProps xmlns="" xmlns:a14="http://schemas.microsoft.com/office/drawing/2010/main">
                  <a14:imgLayer r:embed="rId3">
                    <a14:imgEffect>
                      <a14:sharpenSoften amount="50000"/>
                    </a14:imgEffect>
                  </a14:imgLayer>
                </a14:imgProps>
              </a:ext>
              <a:ext uri="{28A0092B-C50C-407E-A947-70E740481C1C}">
                <a14:useLocalDpi xmlns="" xmlns:a14="http://schemas.microsoft.com/office/drawing/2010/main" val="0"/>
              </a:ext>
            </a:extLst>
          </a:blip>
          <a:srcRect/>
          <a:stretch>
            <a:fillRect/>
          </a:stretch>
        </p:blipFill>
        <p:spPr bwMode="auto">
          <a:xfrm>
            <a:off x="1419495" y="702057"/>
            <a:ext cx="6678791" cy="35271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191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 xmlns:a14="http://schemas.microsoft.com/office/drawing/2010/main"/>
              </a:ext>
            </a:extLst>
          </a:blip>
          <a:srcRect/>
          <a:stretch>
            <a:fillRect/>
          </a:stretch>
        </a:blipFill>
        <a:effectLst/>
      </p:bgPr>
    </p:bg>
    <p:spTree>
      <p:nvGrpSpPr>
        <p:cNvPr id="1" name="Shape 53"/>
        <p:cNvGrpSpPr/>
        <p:nvPr/>
      </p:nvGrpSpPr>
      <p:grpSpPr>
        <a:xfrm>
          <a:off x="0" y="0"/>
          <a:ext cx="0" cy="0"/>
          <a:chOff x="0" y="0"/>
          <a:chExt cx="0" cy="0"/>
        </a:xfrm>
      </p:grpSpPr>
      <p:pic>
        <p:nvPicPr>
          <p:cNvPr id="6" name="Picture 5">
            <a:extLst>
              <a:ext uri="{FF2B5EF4-FFF2-40B4-BE49-F238E27FC236}">
                <a16:creationId xmlns:a16="http://schemas.microsoft.com/office/drawing/2014/main" xmlns="" id="{50AF093B-0823-42E9-99FC-2AB0093227DF}"/>
              </a:ext>
            </a:extLst>
          </p:cNvPr>
          <p:cNvPicPr>
            <a:picLocks noChangeAspect="1"/>
          </p:cNvPicPr>
          <p:nvPr/>
        </p:nvPicPr>
        <p:blipFill>
          <a:blip r:embed="rId4"/>
          <a:stretch>
            <a:fillRect/>
          </a:stretch>
        </p:blipFill>
        <p:spPr>
          <a:xfrm>
            <a:off x="174526" y="1747468"/>
            <a:ext cx="1401031" cy="3383280"/>
          </a:xfrm>
          <a:prstGeom prst="rect">
            <a:avLst/>
          </a:prstGeom>
        </p:spPr>
      </p:pic>
      <p:sp>
        <p:nvSpPr>
          <p:cNvPr id="2" name="Rounded Rectangle 1"/>
          <p:cNvSpPr/>
          <p:nvPr/>
        </p:nvSpPr>
        <p:spPr>
          <a:xfrm>
            <a:off x="-2" y="0"/>
            <a:ext cx="9144001" cy="1448656"/>
          </a:xfrm>
          <a:prstGeom prst="roundRect">
            <a:avLst/>
          </a:prstGeom>
          <a:solidFill>
            <a:srgbClr val="8D3A96"/>
          </a:solidFill>
          <a:ln w="76200">
            <a:solidFill>
              <a:srgbClr val="C86AC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en-US" sz="4800" b="1" smtClean="0"/>
              <a:t>MÁI TRƯỜNG MẾN YÊU</a:t>
            </a:r>
            <a:endParaRPr lang="en-US" sz="4800" b="1"/>
          </a:p>
        </p:txBody>
      </p:sp>
      <p:sp>
        <p:nvSpPr>
          <p:cNvPr id="5" name="Oval 4"/>
          <p:cNvSpPr/>
          <p:nvPr/>
        </p:nvSpPr>
        <p:spPr>
          <a:xfrm>
            <a:off x="-225781" y="-180975"/>
            <a:ext cx="1575559" cy="1290584"/>
          </a:xfrm>
          <a:prstGeom prst="ellipse">
            <a:avLst/>
          </a:prstGeom>
          <a:solidFill>
            <a:schemeClr val="bg1"/>
          </a:solidFill>
          <a:ln w="76200">
            <a:solidFill>
              <a:srgbClr val="FFD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smtClean="0">
                <a:solidFill>
                  <a:srgbClr val="7030A0"/>
                </a:solidFill>
              </a:rPr>
              <a:t>3</a:t>
            </a:r>
            <a:endParaRPr lang="en-US" sz="6000" b="1">
              <a:solidFill>
                <a:srgbClr val="7030A0"/>
              </a:solidFill>
            </a:endParaRPr>
          </a:p>
        </p:txBody>
      </p:sp>
      <p:pic>
        <p:nvPicPr>
          <p:cNvPr id="8" name="Picture 5"/>
          <p:cNvPicPr>
            <a:picLocks noChangeAspect="1" noChangeArrowheads="1"/>
          </p:cNvPicPr>
          <p:nvPr/>
        </p:nvPicPr>
        <p:blipFill>
          <a:blip r:embed="rId5">
            <a:duotone>
              <a:prstClr val="black"/>
              <a:srgbClr val="C86AC1">
                <a:tint val="45000"/>
                <a:satMod val="400000"/>
              </a:srgbClr>
            </a:duotone>
            <a:extLst>
              <a:ext uri="{28A0092B-C50C-407E-A947-70E740481C1C}">
                <a14:useLocalDpi xmlns="" xmlns:a14="http://schemas.microsoft.com/office/drawing/2010/main"/>
              </a:ext>
            </a:extLst>
          </a:blip>
          <a:srcRect/>
          <a:stretch>
            <a:fillRect/>
          </a:stretch>
        </p:blipFill>
        <p:spPr bwMode="auto">
          <a:xfrm>
            <a:off x="2048907" y="1762833"/>
            <a:ext cx="6044059" cy="10925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6">
            <a:duotone>
              <a:prstClr val="black"/>
              <a:srgbClr val="C86AC1">
                <a:tint val="45000"/>
                <a:satMod val="400000"/>
              </a:srgbClr>
            </a:duotone>
            <a:extLst>
              <a:ext uri="{28A0092B-C50C-407E-A947-70E740481C1C}">
                <a14:useLocalDpi xmlns="" xmlns:a14="http://schemas.microsoft.com/office/drawing/2010/main"/>
              </a:ext>
            </a:extLst>
          </a:blip>
          <a:srcRect/>
          <a:stretch>
            <a:fillRect/>
          </a:stretch>
        </p:blipFill>
        <p:spPr bwMode="auto">
          <a:xfrm>
            <a:off x="1575557" y="1699341"/>
            <a:ext cx="1078229" cy="1017587"/>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609970" y="1915752"/>
            <a:ext cx="4745687" cy="584763"/>
          </a:xfrm>
          <a:prstGeom prst="rect">
            <a:avLst/>
          </a:prstGeom>
          <a:noFill/>
        </p:spPr>
        <p:txBody>
          <a:bodyPr wrap="square" lIns="91428" tIns="45714" rIns="91428" bIns="45714" rtlCol="0">
            <a:spAutoFit/>
          </a:bodyPr>
          <a:lstStyle/>
          <a:p>
            <a:pPr algn="ctr"/>
            <a:r>
              <a:rPr lang="en-US" sz="3200" b="1" smtClean="0">
                <a:solidFill>
                  <a:srgbClr val="7030A0"/>
                </a:solidFill>
                <a:latin typeface="Arial-Rounded" pitchFamily="34" charset="0"/>
                <a:ea typeface="Arial-Rounded" pitchFamily="34" charset="0"/>
                <a:cs typeface="Arial-Rounded" pitchFamily="34" charset="0"/>
              </a:rPr>
              <a:t>HOA YÊU THƯƠNG</a:t>
            </a:r>
            <a:endParaRPr lang="en-US" sz="3200" b="1">
              <a:solidFill>
                <a:srgbClr val="7030A0"/>
              </a:solidFill>
              <a:latin typeface="Arial-Rounded" pitchFamily="34" charset="0"/>
              <a:ea typeface="Arial-Rounded" pitchFamily="34" charset="0"/>
              <a:cs typeface="Arial-Rounded" pitchFamily="34" charset="0"/>
            </a:endParaRPr>
          </a:p>
        </p:txBody>
      </p:sp>
      <p:sp>
        <p:nvSpPr>
          <p:cNvPr id="11" name="TextBox 10"/>
          <p:cNvSpPr txBox="1"/>
          <p:nvPr/>
        </p:nvSpPr>
        <p:spPr>
          <a:xfrm>
            <a:off x="1619371" y="1747468"/>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892287" y="1709530"/>
            <a:ext cx="4125201" cy="1630018"/>
          </a:xfrm>
          <a:prstGeom prst="roundRect">
            <a:avLst/>
          </a:prstGeom>
          <a:solidFill>
            <a:srgbClr val="8D3A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 pitchFamily="34" charset="0"/>
                <a:cs typeface="Arial" pitchFamily="34" charset="0"/>
              </a:rPr>
              <a:t>Đọc </a:t>
            </a:r>
            <a:endParaRPr lang="en-US" sz="5400">
              <a:solidFill>
                <a:schemeClr val="bg1"/>
              </a:solidFill>
              <a:latin typeface="Arial" pitchFamily="34" charset="0"/>
              <a:cs typeface="Arial" pitchFamily="34" charset="0"/>
            </a:endParaRPr>
          </a:p>
        </p:txBody>
      </p:sp>
      <p:sp>
        <p:nvSpPr>
          <p:cNvPr id="3" name="Oval 2"/>
          <p:cNvSpPr/>
          <p:nvPr/>
        </p:nvSpPr>
        <p:spPr>
          <a:xfrm>
            <a:off x="2064103" y="1953039"/>
            <a:ext cx="1212574" cy="1143000"/>
          </a:xfrm>
          <a:prstGeom prst="ellipse">
            <a:avLst/>
          </a:prstGeom>
          <a:solidFill>
            <a:srgbClr val="FFD1FF"/>
          </a:solidFill>
          <a:ln>
            <a:solidFill>
              <a:srgbClr val="041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mtClean="0">
                <a:solidFill>
                  <a:srgbClr val="7030A0"/>
                </a:solidFill>
                <a:latin typeface="Arial" pitchFamily="34" charset="0"/>
                <a:cs typeface="Arial" pitchFamily="34" charset="0"/>
              </a:rPr>
              <a:t>2</a:t>
            </a:r>
            <a:endParaRPr lang="en-US" sz="4800" b="1">
              <a:solidFill>
                <a:srgbClr val="7030A0"/>
              </a:solidFill>
              <a:latin typeface="Arial" pitchFamily="34" charset="0"/>
              <a:cs typeface="Arial" pitchFamily="34" charset="0"/>
            </a:endParaRPr>
          </a:p>
        </p:txBody>
      </p:sp>
      <p:grpSp>
        <p:nvGrpSpPr>
          <p:cNvPr id="4" name="Group 3"/>
          <p:cNvGrpSpPr/>
          <p:nvPr/>
        </p:nvGrpSpPr>
        <p:grpSpPr>
          <a:xfrm>
            <a:off x="0" y="281974"/>
            <a:ext cx="9217572" cy="4928940"/>
            <a:chOff x="0" y="281974"/>
            <a:chExt cx="9217572" cy="4928940"/>
          </a:xfrm>
        </p:grpSpPr>
        <p:pic>
          <p:nvPicPr>
            <p:cNvPr id="1026" name="Picture 2" descr="E:\QUYNH\anh tai ve poiwer oint\dao maijpg.jpg"/>
            <p:cNvPicPr>
              <a:picLocks noChangeAspect="1" noChangeArrowheads="1"/>
            </p:cNvPicPr>
            <p:nvPr/>
          </p:nvPicPr>
          <p:blipFill rotWithShape="1">
            <a:blip r:embed="rId2" cstate="screen">
              <a:extLst>
                <a:ext uri="{BEBA8EAE-BF5A-486C-A8C5-ECC9F3942E4B}">
                  <a14:imgProps xmlns="" xmlns:a14="http://schemas.microsoft.com/office/drawing/2010/main">
                    <a14:imgLayer r:embed="rId3">
                      <a14:imgEffect>
                        <a14:backgroundRemoval t="0" b="99429" l="0" r="93030"/>
                      </a14:imgEffect>
                    </a14:imgLayer>
                  </a14:imgProps>
                </a:ext>
                <a:ext uri="{28A0092B-C50C-407E-A947-70E740481C1C}">
                  <a14:useLocalDpi xmlns="" xmlns:a14="http://schemas.microsoft.com/office/drawing/2010/main"/>
                </a:ext>
              </a:extLst>
            </a:blip>
            <a:srcRect/>
            <a:stretch/>
          </p:blipFill>
          <p:spPr bwMode="auto">
            <a:xfrm>
              <a:off x="0" y="2542427"/>
              <a:ext cx="3189768" cy="2668487"/>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E:\QUYNH\anh tai ve poiwer oint\hoa đào1.png"/>
            <p:cNvPicPr>
              <a:picLocks noChangeAspect="1" noChangeArrowheads="1"/>
            </p:cNvPicPr>
            <p:nvPr/>
          </p:nvPicPr>
          <p:blipFill>
            <a:blip r:embed="rId4">
              <a:extLst>
                <a:ext uri="{28A0092B-C50C-407E-A947-70E740481C1C}">
                  <a14:useLocalDpi xmlns="" xmlns:a14="http://schemas.microsoft.com/office/drawing/2010/main"/>
                </a:ext>
              </a:extLst>
            </a:blip>
            <a:srcRect/>
            <a:stretch>
              <a:fillRect/>
            </a:stretch>
          </p:blipFill>
          <p:spPr bwMode="auto">
            <a:xfrm flipH="1">
              <a:off x="4340772" y="281974"/>
              <a:ext cx="4876800" cy="3990975"/>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4236911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0404" y="2218311"/>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2" name="TextBox 1"/>
          <p:cNvSpPr txBox="1"/>
          <p:nvPr/>
        </p:nvSpPr>
        <p:spPr>
          <a:xfrm>
            <a:off x="3522236" y="26078"/>
            <a:ext cx="3164649" cy="584775"/>
          </a:xfrm>
          <a:prstGeom prst="rect">
            <a:avLst/>
          </a:prstGeom>
          <a:noFill/>
        </p:spPr>
        <p:txBody>
          <a:bodyPr wrap="none" rtlCol="0">
            <a:spAutoFit/>
          </a:bodyPr>
          <a:lstStyle/>
          <a:p>
            <a:r>
              <a:rPr lang="en-US" sz="3200" smtClean="0"/>
              <a:t>Hoa yêu thương</a:t>
            </a:r>
            <a:endParaRPr lang="en-US" sz="3200"/>
          </a:p>
        </p:txBody>
      </p:sp>
      <p:sp>
        <p:nvSpPr>
          <p:cNvPr id="4" name="TextBox 3"/>
          <p:cNvSpPr txBox="1"/>
          <p:nvPr/>
        </p:nvSpPr>
        <p:spPr>
          <a:xfrm>
            <a:off x="130761" y="4572894"/>
            <a:ext cx="1210588" cy="400110"/>
          </a:xfrm>
          <a:prstGeom prst="rect">
            <a:avLst/>
          </a:prstGeom>
          <a:solidFill>
            <a:schemeClr val="bg1"/>
          </a:solidFill>
        </p:spPr>
        <p:txBody>
          <a:bodyPr wrap="none" rtlCol="0">
            <a:spAutoFit/>
          </a:bodyPr>
          <a:lstStyle/>
          <a:p>
            <a:r>
              <a:rPr lang="en-US" sz="2000" smtClean="0">
                <a:solidFill>
                  <a:schemeClr val="tx1"/>
                </a:solidFill>
              </a:rPr>
              <a:t>Đọc mẫu</a:t>
            </a:r>
            <a:endParaRPr lang="en-US" sz="2000">
              <a:solidFill>
                <a:schemeClr val="tx1"/>
              </a:solidFill>
            </a:endParaRPr>
          </a:p>
        </p:txBody>
      </p:sp>
      <p:sp>
        <p:nvSpPr>
          <p:cNvPr id="6" name="TextBox 5"/>
          <p:cNvSpPr txBox="1"/>
          <p:nvPr/>
        </p:nvSpPr>
        <p:spPr>
          <a:xfrm>
            <a:off x="500402" y="623870"/>
            <a:ext cx="6307509" cy="1569660"/>
          </a:xfrm>
          <a:prstGeom prst="rect">
            <a:avLst/>
          </a:prstGeom>
          <a:noFill/>
        </p:spPr>
        <p:txBody>
          <a:bodyPr wrap="square" rtlCol="0">
            <a:spAutoFit/>
          </a:bodyPr>
          <a:lstStyle/>
          <a:p>
            <a:pPr algn="just"/>
            <a:r>
              <a:rPr lang="en-US" sz="2400"/>
              <a:t>      Hôm nay cô giáo cho lớp vẽ những gì yêu thích. Tuệ An hí hoáy vẽ siêu nhân áo đỏ, thắt lưng vàng. Gia Huy say sưa vẽ mèo máy, tỉ mỉ tô cái ria cong cong.</a:t>
            </a:r>
          </a:p>
        </p:txBody>
      </p:sp>
      <p:pic>
        <p:nvPicPr>
          <p:cNvPr id="7" name="Picture 2" descr="E:\QUYNH\BAI GIANG DIEN TU\bài giảng điện tử học kì II\cắt\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07913" y="610853"/>
            <a:ext cx="1839128" cy="17122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130761" y="4605319"/>
            <a:ext cx="3938899" cy="400110"/>
          </a:xfrm>
          <a:prstGeom prst="rect">
            <a:avLst/>
          </a:prstGeom>
          <a:solidFill>
            <a:schemeClr val="bg1"/>
          </a:solidFill>
        </p:spPr>
        <p:txBody>
          <a:bodyPr wrap="none" rtlCol="0">
            <a:spAutoFit/>
          </a:bodyPr>
          <a:lstStyle/>
          <a:p>
            <a:r>
              <a:rPr lang="en-US" sz="2000" smtClean="0">
                <a:solidFill>
                  <a:schemeClr val="tx1"/>
                </a:solidFill>
              </a:rPr>
              <a:t>Tìm từ ngữ có vần mới trong bài </a:t>
            </a:r>
            <a:endParaRPr lang="en-US" sz="2000">
              <a:solidFill>
                <a:schemeClr val="tx1"/>
              </a:solidFill>
            </a:endParaRPr>
          </a:p>
        </p:txBody>
      </p:sp>
      <p:sp>
        <p:nvSpPr>
          <p:cNvPr id="5" name="Rectangle 4"/>
          <p:cNvSpPr/>
          <p:nvPr/>
        </p:nvSpPr>
        <p:spPr>
          <a:xfrm>
            <a:off x="3149545" y="989564"/>
            <a:ext cx="1191227" cy="461665"/>
          </a:xfrm>
          <a:prstGeom prst="rect">
            <a:avLst/>
          </a:prstGeom>
          <a:solidFill>
            <a:schemeClr val="bg1"/>
          </a:solidFill>
        </p:spPr>
        <p:txBody>
          <a:bodyPr wrap="square">
            <a:spAutoFit/>
          </a:bodyPr>
          <a:lstStyle/>
          <a:p>
            <a:r>
              <a:rPr lang="en-US" sz="2400">
                <a:solidFill>
                  <a:srgbClr val="FF0000"/>
                </a:solidFill>
              </a:rPr>
              <a:t>hí hoáy </a:t>
            </a:r>
          </a:p>
        </p:txBody>
      </p:sp>
    </p:spTree>
    <p:extLst>
      <p:ext uri="{BB962C8B-B14F-4D97-AF65-F5344CB8AC3E}">
        <p14:creationId xmlns="" xmlns:p14="http://schemas.microsoft.com/office/powerpoint/2010/main" val="394094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animBg="1"/>
      <p:bldP spid="6" grpId="0"/>
      <p:bldP spid="1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17076" y="1183823"/>
            <a:ext cx="3258207" cy="1303283"/>
            <a:chOff x="2617076" y="1183823"/>
            <a:chExt cx="3258207" cy="1303283"/>
          </a:xfrm>
        </p:grpSpPr>
        <p:sp>
          <p:nvSpPr>
            <p:cNvPr id="3" name="Rounded Rectangle 2"/>
            <p:cNvSpPr/>
            <p:nvPr/>
          </p:nvSpPr>
          <p:spPr>
            <a:xfrm>
              <a:off x="2617076" y="1183823"/>
              <a:ext cx="3258207" cy="130328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6644" y="1327632"/>
              <a:ext cx="2999150" cy="1015663"/>
            </a:xfrm>
            <a:prstGeom prst="rect">
              <a:avLst/>
            </a:prstGeom>
            <a:solidFill>
              <a:srgbClr val="FEE7EF"/>
            </a:solidFill>
            <a:ln w="19050">
              <a:solidFill>
                <a:srgbClr val="FFC000"/>
              </a:solidFill>
            </a:ln>
          </p:spPr>
          <p:txBody>
            <a:bodyPr wrap="square" rtlCol="0">
              <a:spAutoFit/>
            </a:bodyPr>
            <a:lstStyle/>
            <a:p>
              <a:pPr algn="ctr"/>
              <a:r>
                <a:rPr lang="en-US" sz="6000"/>
                <a:t>h</a:t>
              </a:r>
              <a:r>
                <a:rPr lang="en-US" sz="6000" smtClean="0"/>
                <a:t>í hoáy</a:t>
              </a:r>
              <a:endParaRPr lang="en-US" sz="6000"/>
            </a:p>
          </p:txBody>
        </p:sp>
      </p:grpSp>
      <p:sp>
        <p:nvSpPr>
          <p:cNvPr id="7" name="TextBox 6"/>
          <p:cNvSpPr txBox="1"/>
          <p:nvPr/>
        </p:nvSpPr>
        <p:spPr>
          <a:xfrm>
            <a:off x="4004444" y="1327632"/>
            <a:ext cx="1786759" cy="1015663"/>
          </a:xfrm>
          <a:prstGeom prst="rect">
            <a:avLst/>
          </a:prstGeom>
          <a:noFill/>
          <a:ln w="19050">
            <a:noFill/>
          </a:ln>
        </p:spPr>
        <p:txBody>
          <a:bodyPr wrap="square" rtlCol="0">
            <a:spAutoFit/>
          </a:bodyPr>
          <a:lstStyle/>
          <a:p>
            <a:pPr algn="ctr"/>
            <a:r>
              <a:rPr lang="en-US" sz="6000" smtClean="0">
                <a:solidFill>
                  <a:srgbClr val="FF0000"/>
                </a:solidFill>
              </a:rPr>
              <a:t>oay</a:t>
            </a:r>
            <a:endParaRPr lang="en-US" sz="6000">
              <a:solidFill>
                <a:srgbClr val="FF0000"/>
              </a:solidFill>
            </a:endParaRPr>
          </a:p>
        </p:txBody>
      </p:sp>
      <p:sp>
        <p:nvSpPr>
          <p:cNvPr id="6" name="TextBox 5"/>
          <p:cNvSpPr txBox="1"/>
          <p:nvPr/>
        </p:nvSpPr>
        <p:spPr>
          <a:xfrm>
            <a:off x="336662" y="4370648"/>
            <a:ext cx="1635384" cy="400110"/>
          </a:xfrm>
          <a:prstGeom prst="rect">
            <a:avLst/>
          </a:prstGeom>
          <a:solidFill>
            <a:schemeClr val="bg1"/>
          </a:solidFill>
        </p:spPr>
        <p:txBody>
          <a:bodyPr wrap="none" rtlCol="0">
            <a:spAutoFit/>
          </a:bodyPr>
          <a:lstStyle/>
          <a:p>
            <a:r>
              <a:rPr lang="en-US" sz="2000" smtClean="0">
                <a:solidFill>
                  <a:schemeClr val="tx1"/>
                </a:solidFill>
              </a:rPr>
              <a:t>Đọc vần mới</a:t>
            </a:r>
            <a:endParaRPr lang="en-US" sz="2000">
              <a:solidFill>
                <a:schemeClr val="tx1"/>
              </a:solidFill>
            </a:endParaRPr>
          </a:p>
        </p:txBody>
      </p:sp>
      <p:cxnSp>
        <p:nvCxnSpPr>
          <p:cNvPr id="11" name="Straight Arrow Connector 10"/>
          <p:cNvCxnSpPr/>
          <p:nvPr/>
        </p:nvCxnSpPr>
        <p:spPr>
          <a:xfrm>
            <a:off x="5108028" y="2343295"/>
            <a:ext cx="574196" cy="8203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2414" y="3163614"/>
            <a:ext cx="1786759" cy="1015663"/>
          </a:xfrm>
          <a:prstGeom prst="rect">
            <a:avLst/>
          </a:prstGeom>
          <a:noFill/>
          <a:ln w="19050">
            <a:noFill/>
          </a:ln>
        </p:spPr>
        <p:txBody>
          <a:bodyPr wrap="square" rtlCol="0">
            <a:spAutoFit/>
          </a:bodyPr>
          <a:lstStyle/>
          <a:p>
            <a:pPr algn="ctr"/>
            <a:r>
              <a:rPr lang="en-US" sz="6000" smtClean="0">
                <a:solidFill>
                  <a:srgbClr val="FF0000"/>
                </a:solidFill>
              </a:rPr>
              <a:t>oay</a:t>
            </a:r>
            <a:endParaRPr lang="en-US" sz="6000">
              <a:solidFill>
                <a:srgbClr val="FF0000"/>
              </a:solidFill>
            </a:endParaRPr>
          </a:p>
        </p:txBody>
      </p:sp>
    </p:spTree>
    <p:extLst>
      <p:ext uri="{BB962C8B-B14F-4D97-AF65-F5344CB8AC3E}">
        <p14:creationId xmlns="" xmlns:p14="http://schemas.microsoft.com/office/powerpoint/2010/main" val="78618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38" y="4528952"/>
            <a:ext cx="7313220" cy="400110"/>
          </a:xfrm>
          <a:prstGeom prst="rect">
            <a:avLst/>
          </a:prstGeom>
          <a:solidFill>
            <a:schemeClr val="bg1"/>
          </a:solidFill>
        </p:spPr>
        <p:txBody>
          <a:bodyPr wrap="none" rtlCol="0">
            <a:spAutoFit/>
          </a:bodyPr>
          <a:lstStyle/>
          <a:p>
            <a:r>
              <a:rPr lang="en-US" sz="2000" smtClean="0">
                <a:solidFill>
                  <a:schemeClr val="tx1"/>
                </a:solidFill>
              </a:rPr>
              <a:t>Đọc nối tiếp từng câu . Từ khó : </a:t>
            </a:r>
            <a:r>
              <a:rPr lang="en-US" sz="2000" smtClean="0">
                <a:solidFill>
                  <a:srgbClr val="FF0000"/>
                </a:solidFill>
              </a:rPr>
              <a:t>yêu, hí hoáy, nhuỵ, thích, Huy</a:t>
            </a:r>
            <a:r>
              <a:rPr lang="en-US" sz="2000" smtClean="0">
                <a:solidFill>
                  <a:schemeClr val="tx1"/>
                </a:solidFill>
              </a:rPr>
              <a:t>.</a:t>
            </a:r>
            <a:endParaRPr lang="en-US" sz="2000">
              <a:solidFill>
                <a:schemeClr val="tx1"/>
              </a:solidFill>
            </a:endParaRPr>
          </a:p>
        </p:txBody>
      </p:sp>
      <p:grpSp>
        <p:nvGrpSpPr>
          <p:cNvPr id="3" name="Group 2"/>
          <p:cNvGrpSpPr/>
          <p:nvPr/>
        </p:nvGrpSpPr>
        <p:grpSpPr>
          <a:xfrm>
            <a:off x="500402" y="9152"/>
            <a:ext cx="8265226" cy="4886815"/>
            <a:chOff x="500402" y="9152"/>
            <a:chExt cx="8265226" cy="4886815"/>
          </a:xfrm>
        </p:grpSpPr>
        <p:sp>
          <p:nvSpPr>
            <p:cNvPr id="5" name="TextBox 4"/>
            <p:cNvSpPr txBox="1"/>
            <p:nvPr/>
          </p:nvSpPr>
          <p:spPr>
            <a:xfrm>
              <a:off x="500404" y="2218311"/>
              <a:ext cx="8265224" cy="2677656"/>
            </a:xfrm>
            <a:prstGeom prst="rect">
              <a:avLst/>
            </a:prstGeom>
            <a:noFill/>
          </p:spPr>
          <p:txBody>
            <a:bodyPr wrap="square" rtlCol="0">
              <a:spAutoFit/>
            </a:bodyPr>
            <a:lstStyle/>
            <a:p>
              <a:pPr algn="just"/>
              <a:r>
                <a:rPr lang="en-US" sz="2400"/>
                <a:t>      Cuối giờ, chúng tôi mang tranh đính lên bảng. Mọi ánh mắt đều hướng về bức tranh bông hoa bốn cánh của Hà. Trên mỗi cánh hoa ghi tên một tổ trong lớp. Giữa nhuỵ hoa là cô giáo cười rất tươi. Bên dưới có dòng chữ nắn nót </a:t>
              </a:r>
              <a:r>
                <a:rPr lang="en-US" sz="2400" smtClean="0"/>
                <a:t>“Hoa </a:t>
              </a:r>
              <a:r>
                <a:rPr lang="en-US" sz="2400"/>
                <a:t>yêu thương”. Ai cũng thấy có mình trong tranh. Chúng tôi treo bức tranh ở góc sáng tạo của lớp.</a:t>
              </a:r>
            </a:p>
            <a:p>
              <a:pPr algn="r"/>
              <a:r>
                <a:rPr lang="en-US" sz="2000" smtClean="0"/>
                <a:t>( Phạm Thuỷ)</a:t>
              </a:r>
              <a:endParaRPr lang="en-US" sz="1800"/>
            </a:p>
          </p:txBody>
        </p:sp>
        <p:sp>
          <p:nvSpPr>
            <p:cNvPr id="2" name="TextBox 1"/>
            <p:cNvSpPr txBox="1"/>
            <p:nvPr/>
          </p:nvSpPr>
          <p:spPr>
            <a:xfrm>
              <a:off x="3280498" y="9152"/>
              <a:ext cx="3164649" cy="584775"/>
            </a:xfrm>
            <a:prstGeom prst="rect">
              <a:avLst/>
            </a:prstGeom>
            <a:noFill/>
          </p:spPr>
          <p:txBody>
            <a:bodyPr wrap="none" rtlCol="0">
              <a:spAutoFit/>
            </a:bodyPr>
            <a:lstStyle/>
            <a:p>
              <a:r>
                <a:rPr lang="en-US" sz="3200" smtClean="0"/>
                <a:t>Hoa yêu thương</a:t>
              </a:r>
              <a:endParaRPr lang="en-US" sz="3200"/>
            </a:p>
          </p:txBody>
        </p:sp>
        <p:sp>
          <p:nvSpPr>
            <p:cNvPr id="7" name="TextBox 6"/>
            <p:cNvSpPr txBox="1"/>
            <p:nvPr/>
          </p:nvSpPr>
          <p:spPr>
            <a:xfrm>
              <a:off x="500402" y="623870"/>
              <a:ext cx="6307509" cy="1569660"/>
            </a:xfrm>
            <a:prstGeom prst="rect">
              <a:avLst/>
            </a:prstGeom>
            <a:noFill/>
          </p:spPr>
          <p:txBody>
            <a:bodyPr wrap="square" rtlCol="0">
              <a:spAutoFit/>
            </a:bodyPr>
            <a:lstStyle/>
            <a:p>
              <a:pPr algn="just"/>
              <a:r>
                <a:rPr lang="en-US" sz="2400"/>
                <a:t>      Hôm nay cô giáo cho lớp vẽ những gì yêu thích. Tuệ An hí hoáy vẽ siêu nhân áo đỏ, thắt lưng vàng. Gia Huy say sưa vẽ mèo máy, tỉ mỉ tô cái ria cong cong.</a:t>
              </a:r>
            </a:p>
          </p:txBody>
        </p:sp>
        <p:pic>
          <p:nvPicPr>
            <p:cNvPr id="8" name="Picture 2" descr="E:\QUYNH\BAI GIANG DIEN TU\bài giảng điện tử học kì II\cắt\6.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807913" y="610853"/>
              <a:ext cx="1839128" cy="1712292"/>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3126249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flipH="1">
            <a:off x="2627319" y="1730758"/>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655222" y="1719292"/>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7974448" y="1647481"/>
            <a:ext cx="214708" cy="379770"/>
            <a:chOff x="4036634" y="3613350"/>
            <a:chExt cx="189104" cy="296494"/>
          </a:xfrm>
        </p:grpSpPr>
        <p:cxnSp>
          <p:nvCxnSpPr>
            <p:cNvPr id="23" name="Straight Connector 22"/>
            <p:cNvCxnSpPr/>
            <p:nvPr/>
          </p:nvCxnSpPr>
          <p:spPr>
            <a:xfrm flipH="1">
              <a:off x="4036634" y="3613351"/>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094266" y="3613350"/>
              <a:ext cx="131472" cy="29649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1228644" y="1672111"/>
            <a:ext cx="6853158" cy="461665"/>
          </a:xfrm>
          <a:prstGeom prst="rect">
            <a:avLst/>
          </a:prstGeom>
        </p:spPr>
        <p:txBody>
          <a:bodyPr wrap="none">
            <a:spAutoFit/>
          </a:bodyPr>
          <a:lstStyle/>
          <a:p>
            <a:r>
              <a:rPr lang="en-US" sz="2400">
                <a:solidFill>
                  <a:srgbClr val="0418AC"/>
                </a:solidFill>
              </a:rPr>
              <a:t>Chúng tôi treo bức tranh ở góc sáng tạo của lớp.</a:t>
            </a:r>
          </a:p>
        </p:txBody>
      </p:sp>
    </p:spTree>
    <p:extLst>
      <p:ext uri="{BB962C8B-B14F-4D97-AF65-F5344CB8AC3E}">
        <p14:creationId xmlns="" xmlns:p14="http://schemas.microsoft.com/office/powerpoint/2010/main" val="243338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3763</TotalTime>
  <Words>1029</Words>
  <Application>Microsoft Office PowerPoint</Application>
  <PresentationFormat>On-screen Show (16:9)</PresentationFormat>
  <Paragraphs>115</Paragraphs>
  <Slides>25</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Arial</vt:lpstr>
      <vt:lpstr>Times New Roman</vt:lpstr>
      <vt:lpstr>等线</vt:lpstr>
      <vt:lpstr>Arial-Rounded</vt:lpstr>
      <vt:lpstr>Arial Rounded MT Bold</vt:lpstr>
      <vt:lpstr>HP001 4 hàng</vt:lpstr>
      <vt:lpstr>Quicksand Medium</vt:lpstr>
      <vt:lpstr>Lato</vt:lpstr>
      <vt:lpstr>Calibri Light</vt:lpstr>
      <vt:lpstr>Calibri</vt:lpstr>
      <vt:lpstr>Simple Light</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HP</cp:lastModifiedBy>
  <cp:revision>447</cp:revision>
  <dcterms:modified xsi:type="dcterms:W3CDTF">2025-01-13T15:51:33Z</dcterms:modified>
</cp:coreProperties>
</file>