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9"/>
  </p:notesMasterIdLst>
  <p:sldIdLst>
    <p:sldId id="260" r:id="rId2"/>
    <p:sldId id="268" r:id="rId3"/>
    <p:sldId id="262" r:id="rId4"/>
    <p:sldId id="271" r:id="rId5"/>
    <p:sldId id="272" r:id="rId6"/>
    <p:sldId id="257" r:id="rId7"/>
    <p:sldId id="265"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onstantia" panose="02030602050306030303" pitchFamily="18" charset="0"/>
      <p:regular r:id="rId14"/>
      <p:bold r:id="rId15"/>
      <p:italic r:id="rId16"/>
      <p:boldItalic r:id="rId17"/>
    </p:embeddedFont>
    <p:embeddedFont>
      <p:font typeface="Nunito" panose="020B0604020202020204" charset="0"/>
      <p:regular r:id="rId18"/>
      <p:bold r:id="rId19"/>
      <p:italic r:id="rId20"/>
      <p:boldItalic r:id="rId21"/>
    </p:embeddedFont>
    <p:embeddedFont>
      <p:font typeface="Fredoka On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8E0EC-A6E8-46B7-895E-5C1B97367A43}">
  <a:tblStyle styleId="{2A58E0EC-A6E8-46B7-895E-5C1B97367A4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BB4EA2-A9B1-4904-9041-647B281430C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329130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18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67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9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91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5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57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761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5"/>
            </a:gs>
            <a:gs pos="100000">
              <a:schemeClr val="accent6"/>
            </a:gs>
          </a:gsLst>
          <a:path path="circle">
            <a:fillToRect l="100000" t="100000"/>
          </a:path>
          <a:tileRect r="-100000" b="-10000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18" name="Google Shape;18;p4"/>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19" name="Google Shape;19;p4"/>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3" name="Google Shape;23;p5"/>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24" name="Google Shape;24;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5"/>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8" name="Google Shape;28;p6"/>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29" name="Google Shape;29;p6"/>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1" name="Google Shape;4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8"/>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43" name="Google Shape;43;p8"/>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3"/>
            </a:gs>
            <a:gs pos="100000">
              <a:schemeClr val="accent4"/>
            </a:gs>
          </a:gsLst>
          <a:path path="circle">
            <a:fillToRect l="100000" t="100000"/>
          </a:path>
          <a:tileRect r="-100000" b="-100000"/>
        </a:gra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body" idx="1"/>
          </p:nvPr>
        </p:nvSpPr>
        <p:spPr>
          <a:xfrm>
            <a:off x="4421909" y="716464"/>
            <a:ext cx="4607375" cy="27972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vi-VN" sz="4600" dirty="0">
                <a:latin typeface="+mj-lt"/>
              </a:rPr>
              <a:t>THỰC HÀNH TẠO ĐỒ DÙNG GIA ĐÌNH THEO VIDEO HƯỚNG DẪN</a:t>
            </a:r>
          </a:p>
        </p:txBody>
      </p:sp>
      <p:sp>
        <p:nvSpPr>
          <p:cNvPr id="83" name="Google Shape;83;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2" name="TextBox 1">
            <a:extLst>
              <a:ext uri="{FF2B5EF4-FFF2-40B4-BE49-F238E27FC236}">
                <a16:creationId xmlns:a16="http://schemas.microsoft.com/office/drawing/2014/main" xmlns="" id="{E7A4336D-36ED-8384-A762-E201B2A933DC}"/>
              </a:ext>
            </a:extLst>
          </p:cNvPr>
          <p:cNvSpPr txBox="1"/>
          <p:nvPr/>
        </p:nvSpPr>
        <p:spPr>
          <a:xfrm>
            <a:off x="519289" y="169333"/>
            <a:ext cx="2359378" cy="2554545"/>
          </a:xfrm>
          <a:prstGeom prst="rect">
            <a:avLst/>
          </a:prstGeom>
          <a:noFill/>
        </p:spPr>
        <p:txBody>
          <a:bodyPr wrap="square" rtlCol="0">
            <a:spAutoFit/>
          </a:bodyPr>
          <a:lstStyle/>
          <a:p>
            <a:pPr algn="ctr"/>
            <a:r>
              <a:rPr lang="vi-VN" sz="8000" dirty="0">
                <a:solidFill>
                  <a:schemeClr val="accent4">
                    <a:lumMod val="75000"/>
                  </a:schemeClr>
                </a:solidFill>
                <a:latin typeface="Times New Roman" panose="02020603050405020304" pitchFamily="18" charset="0"/>
                <a:cs typeface="Times New Roman" panose="02020603050405020304" pitchFamily="18" charset="0"/>
              </a:rPr>
              <a:t>Bài 9B</a:t>
            </a:r>
            <a:endParaRPr lang="en-US" sz="8000"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path path="circle">
            <a:fillToRect l="100000" t="100000"/>
          </a:path>
          <a:tileRect r="-100000" b="-100000"/>
        </a:gradFill>
        <a:effectLst/>
      </p:bgPr>
    </p:bg>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1002950" y="400095"/>
            <a:ext cx="7898100" cy="563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zh-CN" sz="3000" dirty="0">
                <a:latin typeface="+mj-lt"/>
              </a:rPr>
              <a:t>L</a:t>
            </a:r>
            <a:r>
              <a:rPr lang="vi-VN" sz="3000" dirty="0">
                <a:latin typeface="+mj-lt"/>
              </a:rPr>
              <a:t>àm theo video hướng dẫn tạo ra một đồ dùng hữu ích từ vật liệu đã qua sử dụng dẫn</a:t>
            </a:r>
          </a:p>
        </p:txBody>
      </p:sp>
      <p:sp>
        <p:nvSpPr>
          <p:cNvPr id="168" name="Google Shape;168;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 name="Group 1">
            <a:extLst>
              <a:ext uri="{FF2B5EF4-FFF2-40B4-BE49-F238E27FC236}">
                <a16:creationId xmlns:a16="http://schemas.microsoft.com/office/drawing/2014/main" xmlns="" id="{FE79BDF7-A80B-D2B5-08FA-8C0A2ED5333F}"/>
              </a:ext>
            </a:extLst>
          </p:cNvPr>
          <p:cNvGrpSpPr/>
          <p:nvPr/>
        </p:nvGrpSpPr>
        <p:grpSpPr>
          <a:xfrm>
            <a:off x="688622" y="1055138"/>
            <a:ext cx="7325427" cy="3891513"/>
            <a:chOff x="-3720" y="20369"/>
            <a:chExt cx="6077875" cy="3239008"/>
          </a:xfrm>
        </p:grpSpPr>
        <p:sp>
          <p:nvSpPr>
            <p:cNvPr id="3" name="Shape 7767">
              <a:extLst>
                <a:ext uri="{FF2B5EF4-FFF2-40B4-BE49-F238E27FC236}">
                  <a16:creationId xmlns:a16="http://schemas.microsoft.com/office/drawing/2014/main" xmlns="" id="{ABEAFA28-7A7A-2899-1A55-B266FC5A4615}"/>
                </a:ext>
              </a:extLst>
            </p:cNvPr>
            <p:cNvSpPr/>
            <p:nvPr/>
          </p:nvSpPr>
          <p:spPr>
            <a:xfrm>
              <a:off x="90002" y="752846"/>
              <a:ext cx="1661821" cy="1107631"/>
            </a:xfrm>
            <a:custGeom>
              <a:avLst/>
              <a:gdLst/>
              <a:ahLst/>
              <a:cxnLst/>
              <a:rect l="0" t="0" r="0" b="0"/>
              <a:pathLst>
                <a:path w="1661821" h="1107631">
                  <a:moveTo>
                    <a:pt x="166243" y="0"/>
                  </a:moveTo>
                  <a:lnTo>
                    <a:pt x="1495578" y="0"/>
                  </a:lnTo>
                  <a:cubicBezTo>
                    <a:pt x="1661821" y="0"/>
                    <a:pt x="1661821" y="100724"/>
                    <a:pt x="1661821" y="100724"/>
                  </a:cubicBezTo>
                  <a:lnTo>
                    <a:pt x="1661821" y="845490"/>
                  </a:lnTo>
                  <a:cubicBezTo>
                    <a:pt x="1661821" y="946226"/>
                    <a:pt x="1495578" y="946226"/>
                    <a:pt x="1495578" y="946226"/>
                  </a:cubicBezTo>
                  <a:lnTo>
                    <a:pt x="998500" y="946226"/>
                  </a:lnTo>
                  <a:lnTo>
                    <a:pt x="1132027" y="1107631"/>
                  </a:lnTo>
                  <a:lnTo>
                    <a:pt x="829640" y="946226"/>
                  </a:lnTo>
                  <a:lnTo>
                    <a:pt x="166243" y="946226"/>
                  </a:lnTo>
                  <a:cubicBezTo>
                    <a:pt x="0" y="946226"/>
                    <a:pt x="0" y="845490"/>
                    <a:pt x="0" y="845490"/>
                  </a:cubicBezTo>
                  <a:lnTo>
                    <a:pt x="0" y="100724"/>
                  </a:lnTo>
                  <a:cubicBezTo>
                    <a:pt x="0" y="0"/>
                    <a:pt x="166243" y="0"/>
                    <a:pt x="166243"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sp>
          <p:nvSpPr>
            <p:cNvPr id="4" name="Shape 7768">
              <a:extLst>
                <a:ext uri="{FF2B5EF4-FFF2-40B4-BE49-F238E27FC236}">
                  <a16:creationId xmlns:a16="http://schemas.microsoft.com/office/drawing/2014/main" xmlns="" id="{2304B72C-8401-7043-D953-BD0A0D363F8C}"/>
                </a:ext>
              </a:extLst>
            </p:cNvPr>
            <p:cNvSpPr/>
            <p:nvPr/>
          </p:nvSpPr>
          <p:spPr>
            <a:xfrm>
              <a:off x="1944522" y="436932"/>
              <a:ext cx="1904302" cy="1244498"/>
            </a:xfrm>
            <a:custGeom>
              <a:avLst/>
              <a:gdLst/>
              <a:ahLst/>
              <a:cxnLst/>
              <a:rect l="0" t="0" r="0" b="0"/>
              <a:pathLst>
                <a:path w="1904302" h="1244498">
                  <a:moveTo>
                    <a:pt x="149657" y="0"/>
                  </a:moveTo>
                  <a:lnTo>
                    <a:pt x="1754645" y="0"/>
                  </a:lnTo>
                  <a:cubicBezTo>
                    <a:pt x="1904302" y="0"/>
                    <a:pt x="1904302" y="125806"/>
                    <a:pt x="1904302" y="125806"/>
                  </a:cubicBezTo>
                  <a:lnTo>
                    <a:pt x="1904302" y="882028"/>
                  </a:lnTo>
                  <a:cubicBezTo>
                    <a:pt x="1904302" y="1007808"/>
                    <a:pt x="1754645" y="1007808"/>
                    <a:pt x="1754645" y="1007808"/>
                  </a:cubicBezTo>
                  <a:lnTo>
                    <a:pt x="1394841" y="1007808"/>
                  </a:lnTo>
                  <a:lnTo>
                    <a:pt x="1109942" y="1244498"/>
                  </a:lnTo>
                  <a:lnTo>
                    <a:pt x="1235748" y="1007808"/>
                  </a:lnTo>
                  <a:lnTo>
                    <a:pt x="149657" y="1007808"/>
                  </a:lnTo>
                  <a:cubicBezTo>
                    <a:pt x="0" y="1007808"/>
                    <a:pt x="0" y="882028"/>
                    <a:pt x="0" y="882028"/>
                  </a:cubicBezTo>
                  <a:lnTo>
                    <a:pt x="0" y="125806"/>
                  </a:lnTo>
                  <a:cubicBezTo>
                    <a:pt x="0" y="0"/>
                    <a:pt x="149657" y="0"/>
                    <a:pt x="149657"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sp>
          <p:nvSpPr>
            <p:cNvPr id="5" name="Shape 7769">
              <a:extLst>
                <a:ext uri="{FF2B5EF4-FFF2-40B4-BE49-F238E27FC236}">
                  <a16:creationId xmlns:a16="http://schemas.microsoft.com/office/drawing/2014/main" xmlns="" id="{E68B843A-B804-5112-4FF8-FE9871571112}"/>
                </a:ext>
              </a:extLst>
            </p:cNvPr>
            <p:cNvSpPr/>
            <p:nvPr/>
          </p:nvSpPr>
          <p:spPr>
            <a:xfrm>
              <a:off x="3963175" y="875675"/>
              <a:ext cx="1616824" cy="984796"/>
            </a:xfrm>
            <a:custGeom>
              <a:avLst/>
              <a:gdLst/>
              <a:ahLst/>
              <a:cxnLst/>
              <a:rect l="0" t="0" r="0" b="0"/>
              <a:pathLst>
                <a:path w="1616824" h="984796">
                  <a:moveTo>
                    <a:pt x="135229" y="0"/>
                  </a:moveTo>
                  <a:lnTo>
                    <a:pt x="1481595" y="0"/>
                  </a:lnTo>
                  <a:cubicBezTo>
                    <a:pt x="1616824" y="0"/>
                    <a:pt x="1616824" y="99542"/>
                    <a:pt x="1616824" y="99542"/>
                  </a:cubicBezTo>
                  <a:lnTo>
                    <a:pt x="1616824" y="698005"/>
                  </a:lnTo>
                  <a:cubicBezTo>
                    <a:pt x="1616824" y="797547"/>
                    <a:pt x="1481595" y="797547"/>
                    <a:pt x="1481595" y="797547"/>
                  </a:cubicBezTo>
                  <a:lnTo>
                    <a:pt x="759180" y="797547"/>
                  </a:lnTo>
                  <a:lnTo>
                    <a:pt x="484289" y="984796"/>
                  </a:lnTo>
                  <a:lnTo>
                    <a:pt x="605676" y="797547"/>
                  </a:lnTo>
                  <a:lnTo>
                    <a:pt x="135229" y="797547"/>
                  </a:lnTo>
                  <a:cubicBezTo>
                    <a:pt x="0" y="797547"/>
                    <a:pt x="0" y="698005"/>
                    <a:pt x="0" y="698005"/>
                  </a:cubicBezTo>
                  <a:lnTo>
                    <a:pt x="0" y="99542"/>
                  </a:lnTo>
                  <a:cubicBezTo>
                    <a:pt x="0" y="0"/>
                    <a:pt x="135229" y="0"/>
                    <a:pt x="135229"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pic>
          <p:nvPicPr>
            <p:cNvPr id="6" name="Picture 5">
              <a:extLst>
                <a:ext uri="{FF2B5EF4-FFF2-40B4-BE49-F238E27FC236}">
                  <a16:creationId xmlns:a16="http://schemas.microsoft.com/office/drawing/2014/main" xmlns="" id="{DE854E9C-608F-5B82-160A-0C2AA24EF306}"/>
                </a:ext>
              </a:extLst>
            </p:cNvPr>
            <p:cNvPicPr/>
            <p:nvPr/>
          </p:nvPicPr>
          <p:blipFill>
            <a:blip r:embed="rId3"/>
            <a:stretch>
              <a:fillRect/>
            </a:stretch>
          </p:blipFill>
          <p:spPr>
            <a:xfrm>
              <a:off x="-3720" y="20369"/>
              <a:ext cx="667512" cy="518160"/>
            </a:xfrm>
            <a:prstGeom prst="rect">
              <a:avLst/>
            </a:prstGeom>
          </p:spPr>
        </p:pic>
        <p:sp>
          <p:nvSpPr>
            <p:cNvPr id="7" name="Rectangle 6">
              <a:extLst>
                <a:ext uri="{FF2B5EF4-FFF2-40B4-BE49-F238E27FC236}">
                  <a16:creationId xmlns:a16="http://schemas.microsoft.com/office/drawing/2014/main" xmlns="" id="{8F04F69D-E6EC-4BE1-562B-14E474045D43}"/>
                </a:ext>
              </a:extLst>
            </p:cNvPr>
            <p:cNvSpPr/>
            <p:nvPr/>
          </p:nvSpPr>
          <p:spPr>
            <a:xfrm>
              <a:off x="683998" y="80520"/>
              <a:ext cx="2178382" cy="468932"/>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3000" b="1" kern="100" dirty="0">
                  <a:solidFill>
                    <a:srgbClr val="EE3F6A"/>
                  </a:solidFill>
                  <a:effectLst/>
                  <a:latin typeface="Calibri" panose="020F0502020204030204" pitchFamily="34" charset="0"/>
                  <a:ea typeface="Calibri" panose="020F0502020204030204" pitchFamily="34" charset="0"/>
                </a:rPr>
                <a:t>KHỞI</a:t>
              </a:r>
              <a:r>
                <a:rPr lang="en-US" sz="3000" b="1" kern="100" spc="65" dirty="0">
                  <a:solidFill>
                    <a:srgbClr val="EE3F6A"/>
                  </a:solidFill>
                  <a:effectLst/>
                  <a:latin typeface="Calibri" panose="020F0502020204030204" pitchFamily="34" charset="0"/>
                  <a:ea typeface="Calibri" panose="020F0502020204030204" pitchFamily="34" charset="0"/>
                </a:rPr>
                <a:t> </a:t>
              </a:r>
              <a:r>
                <a:rPr lang="en-US" sz="3000" b="1" kern="100" dirty="0">
                  <a:solidFill>
                    <a:srgbClr val="EE3F6A"/>
                  </a:solidFill>
                  <a:effectLst/>
                  <a:latin typeface="Calibri" panose="020F0502020204030204" pitchFamily="34" charset="0"/>
                  <a:ea typeface="Calibri" panose="020F0502020204030204" pitchFamily="34" charset="0"/>
                </a:rPr>
                <a:t>ĐỘNG</a:t>
              </a:r>
              <a:endParaRPr lang="en-US" sz="3000" b="1" kern="100" dirty="0">
                <a:solidFill>
                  <a:srgbClr val="000000"/>
                </a:solidFill>
                <a:effectLst/>
                <a:latin typeface="Arial" panose="020B0604020202020204" pitchFamily="34" charset="0"/>
                <a:ea typeface="Arial" panose="020B0604020202020204" pitchFamily="34" charset="0"/>
              </a:endParaRPr>
            </a:p>
          </p:txBody>
        </p:sp>
        <p:pic>
          <p:nvPicPr>
            <p:cNvPr id="8" name="Picture 7">
              <a:extLst>
                <a:ext uri="{FF2B5EF4-FFF2-40B4-BE49-F238E27FC236}">
                  <a16:creationId xmlns:a16="http://schemas.microsoft.com/office/drawing/2014/main" xmlns="" id="{E49CA621-6A38-B634-B592-C02E114B8F80}"/>
                </a:ext>
              </a:extLst>
            </p:cNvPr>
            <p:cNvPicPr/>
            <p:nvPr/>
          </p:nvPicPr>
          <p:blipFill>
            <a:blip r:embed="rId4"/>
            <a:stretch>
              <a:fillRect/>
            </a:stretch>
          </p:blipFill>
          <p:spPr>
            <a:xfrm>
              <a:off x="1079335" y="1662225"/>
              <a:ext cx="3334512" cy="1597152"/>
            </a:xfrm>
            <a:prstGeom prst="rect">
              <a:avLst/>
            </a:prstGeom>
          </p:spPr>
        </p:pic>
        <p:sp>
          <p:nvSpPr>
            <p:cNvPr id="9" name="Rectangle 8">
              <a:extLst>
                <a:ext uri="{FF2B5EF4-FFF2-40B4-BE49-F238E27FC236}">
                  <a16:creationId xmlns:a16="http://schemas.microsoft.com/office/drawing/2014/main" xmlns="" id="{9409D959-F199-D344-D261-8A20EA27BF16}"/>
                </a:ext>
              </a:extLst>
            </p:cNvPr>
            <p:cNvSpPr/>
            <p:nvPr/>
          </p:nvSpPr>
          <p:spPr>
            <a:xfrm>
              <a:off x="161999" y="848556"/>
              <a:ext cx="2107712"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Hoá</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ra</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gấp</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hạc</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giấy</a:t>
              </a:r>
              <a:r>
                <a:rPr lang="en-US" sz="1300" i="1" kern="100" dirty="0">
                  <a:solidFill>
                    <a:srgbClr val="000000"/>
                  </a:solidFill>
                  <a:effectLst/>
                  <a:latin typeface="Arial" panose="020B0604020202020204" pitchFamily="34" charset="0"/>
                  <a:ea typeface="Arial" panose="020B0604020202020204" pitchFamily="34" charset="0"/>
                </a:rPr>
                <a:t> </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0" name="Rectangle 9">
              <a:extLst>
                <a:ext uri="{FF2B5EF4-FFF2-40B4-BE49-F238E27FC236}">
                  <a16:creationId xmlns:a16="http://schemas.microsoft.com/office/drawing/2014/main" xmlns="" id="{96DF5DFD-D7DC-20FD-82D4-72E8FC53625F}"/>
                </a:ext>
              </a:extLst>
            </p:cNvPr>
            <p:cNvSpPr/>
            <p:nvPr/>
          </p:nvSpPr>
          <p:spPr>
            <a:xfrm>
              <a:off x="161999" y="1054931"/>
              <a:ext cx="2107778"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không</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khó</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Tớ</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còn</a:t>
              </a:r>
              <a:r>
                <a:rPr lang="en-US" sz="1300" i="1" kern="100" dirty="0">
                  <a:solidFill>
                    <a:srgbClr val="000000"/>
                  </a:solidFill>
                  <a:effectLst/>
                  <a:latin typeface="Arial" panose="020B0604020202020204" pitchFamily="34" charset="0"/>
                  <a:ea typeface="Arial" panose="020B0604020202020204" pitchFamily="34" charset="0"/>
                </a:rPr>
                <a:t> </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xmlns="" id="{F465D935-8AB0-70E4-14A1-945A77D8495E}"/>
                </a:ext>
              </a:extLst>
            </p:cNvPr>
            <p:cNvSpPr/>
            <p:nvPr/>
          </p:nvSpPr>
          <p:spPr>
            <a:xfrm>
              <a:off x="161999" y="1261306"/>
              <a:ext cx="210784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muốn làm một sản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2" name="Rectangle 11">
              <a:extLst>
                <a:ext uri="{FF2B5EF4-FFF2-40B4-BE49-F238E27FC236}">
                  <a16:creationId xmlns:a16="http://schemas.microsoft.com/office/drawing/2014/main" xmlns="" id="{3AE1E258-564A-83FF-3A18-4D9A726C27D5}"/>
                </a:ext>
              </a:extLst>
            </p:cNvPr>
            <p:cNvSpPr/>
            <p:nvPr/>
          </p:nvSpPr>
          <p:spPr>
            <a:xfrm>
              <a:off x="161999" y="1467681"/>
              <a:ext cx="1785429"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phẩm</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thực</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tế</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hơn</a:t>
              </a:r>
              <a:r>
                <a:rPr lang="en-US" sz="1300" i="1" kern="100" dirty="0">
                  <a:solidFill>
                    <a:srgbClr val="000000"/>
                  </a:solidFill>
                  <a:effectLst/>
                  <a:latin typeface="Arial" panose="020B0604020202020204" pitchFamily="34" charset="0"/>
                  <a:ea typeface="Arial" panose="020B0604020202020204" pitchFamily="34" charset="0"/>
                </a:rPr>
                <a:t>.</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3" name="Rectangle 12">
              <a:extLst>
                <a:ext uri="{FF2B5EF4-FFF2-40B4-BE49-F238E27FC236}">
                  <a16:creationId xmlns:a16="http://schemas.microsoft.com/office/drawing/2014/main" xmlns="" id="{97324798-F5E9-7989-E116-140D63514FCB}"/>
                </a:ext>
              </a:extLst>
            </p:cNvPr>
            <p:cNvSpPr/>
            <p:nvPr/>
          </p:nvSpPr>
          <p:spPr>
            <a:xfrm>
              <a:off x="2031426" y="565904"/>
              <a:ext cx="235472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Có thể là hộp bút, thùng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4" name="Rectangle 13">
              <a:extLst>
                <a:ext uri="{FF2B5EF4-FFF2-40B4-BE49-F238E27FC236}">
                  <a16:creationId xmlns:a16="http://schemas.microsoft.com/office/drawing/2014/main" xmlns="" id="{C4A342CC-0F96-E1BD-740D-C00F492B7D85}"/>
                </a:ext>
              </a:extLst>
            </p:cNvPr>
            <p:cNvSpPr/>
            <p:nvPr/>
          </p:nvSpPr>
          <p:spPr>
            <a:xfrm>
              <a:off x="2031426" y="772279"/>
              <a:ext cx="235476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rác nhỏ,... giúp cho góc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5" name="Rectangle 14">
              <a:extLst>
                <a:ext uri="{FF2B5EF4-FFF2-40B4-BE49-F238E27FC236}">
                  <a16:creationId xmlns:a16="http://schemas.microsoft.com/office/drawing/2014/main" xmlns="" id="{2462A55B-4A31-F5E4-355A-E524A30DC850}"/>
                </a:ext>
              </a:extLst>
            </p:cNvPr>
            <p:cNvSpPr/>
            <p:nvPr/>
          </p:nvSpPr>
          <p:spPr>
            <a:xfrm>
              <a:off x="2031426" y="978654"/>
              <a:ext cx="2354809"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học tập của chúng mình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6" name="Rectangle 15">
              <a:extLst>
                <a:ext uri="{FF2B5EF4-FFF2-40B4-BE49-F238E27FC236}">
                  <a16:creationId xmlns:a16="http://schemas.microsoft.com/office/drawing/2014/main" xmlns="" id="{532D2577-0BC2-801F-1F78-E712783AA1DA}"/>
                </a:ext>
              </a:extLst>
            </p:cNvPr>
            <p:cNvSpPr/>
            <p:nvPr/>
          </p:nvSpPr>
          <p:spPr>
            <a:xfrm>
              <a:off x="2031426" y="1185029"/>
              <a:ext cx="201445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gọn gàng, ngăn nắp.</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7" name="Rectangle 16">
              <a:extLst>
                <a:ext uri="{FF2B5EF4-FFF2-40B4-BE49-F238E27FC236}">
                  <a16:creationId xmlns:a16="http://schemas.microsoft.com/office/drawing/2014/main" xmlns="" id="{E1B585C6-8EEB-4B61-2A1C-EFFDFBB62DB2}"/>
                </a:ext>
              </a:extLst>
            </p:cNvPr>
            <p:cNvSpPr/>
            <p:nvPr/>
          </p:nvSpPr>
          <p:spPr>
            <a:xfrm>
              <a:off x="4050104" y="1054931"/>
              <a:ext cx="202405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Nên tạo sản phẩm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8" name="Rectangle 17">
              <a:extLst>
                <a:ext uri="{FF2B5EF4-FFF2-40B4-BE49-F238E27FC236}">
                  <a16:creationId xmlns:a16="http://schemas.microsoft.com/office/drawing/2014/main" xmlns="" id="{F3B83F4A-9B30-DBE4-14CA-B830C36E1C28}"/>
                </a:ext>
              </a:extLst>
            </p:cNvPr>
            <p:cNvSpPr/>
            <p:nvPr/>
          </p:nvSpPr>
          <p:spPr>
            <a:xfrm>
              <a:off x="4050104" y="1261306"/>
              <a:ext cx="202405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từ vật liệu tái chế để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9" name="Rectangle 18">
              <a:extLst>
                <a:ext uri="{FF2B5EF4-FFF2-40B4-BE49-F238E27FC236}">
                  <a16:creationId xmlns:a16="http://schemas.microsoft.com/office/drawing/2014/main" xmlns="" id="{BDEADBC3-E75C-BC31-FB41-4BBDD8486DCB}"/>
                </a:ext>
              </a:extLst>
            </p:cNvPr>
            <p:cNvSpPr/>
            <p:nvPr/>
          </p:nvSpPr>
          <p:spPr>
            <a:xfrm>
              <a:off x="4050104" y="1467681"/>
              <a:ext cx="184625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bảo vệ môi trường.</a:t>
              </a:r>
              <a:endParaRPr lang="en-US" sz="1300" kern="100">
                <a:solidFill>
                  <a:srgbClr val="000000"/>
                </a:solidFill>
                <a:effectLst/>
                <a:latin typeface="Arial" panose="020B0604020202020204" pitchFamily="34" charset="0"/>
                <a:ea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7"/>
          <p:cNvSpPr txBox="1">
            <a:spLocks noGrp="1"/>
          </p:cNvSpPr>
          <p:nvPr>
            <p:ph type="ctrTitle" idx="4294967295"/>
          </p:nvPr>
        </p:nvSpPr>
        <p:spPr>
          <a:xfrm rot="-990589">
            <a:off x="1984999" y="345128"/>
            <a:ext cx="2572668" cy="99060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4000" dirty="0">
                <a:latin typeface="+mj-lt"/>
              </a:rPr>
              <a:t>Thực hành</a:t>
            </a:r>
            <a:endParaRPr sz="4000" dirty="0">
              <a:latin typeface="+mj-lt"/>
            </a:endParaRPr>
          </a:p>
        </p:txBody>
      </p:sp>
      <p:sp>
        <p:nvSpPr>
          <p:cNvPr id="97" name="Google Shape;97;p17"/>
          <p:cNvSpPr txBox="1">
            <a:spLocks noGrp="1"/>
          </p:cNvSpPr>
          <p:nvPr>
            <p:ph type="subTitle" idx="4294967295"/>
          </p:nvPr>
        </p:nvSpPr>
        <p:spPr>
          <a:xfrm>
            <a:off x="4814150" y="238906"/>
            <a:ext cx="4056578" cy="106674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vi-VN" dirty="0">
                <a:solidFill>
                  <a:schemeClr val="accent6">
                    <a:lumMod val="20000"/>
                    <a:lumOff val="80000"/>
                  </a:schemeClr>
                </a:solidFill>
              </a:rPr>
              <a:t>Em có thể sử dụng kéo và keo, băng dính để tạo ra những vật dụng hữu ích như cốc nước, hộp bút, mô hình nhà, đồ chơi hay một chiếc thùng rác nhỏ.</a:t>
            </a:r>
            <a:endParaRPr dirty="0">
              <a:solidFill>
                <a:schemeClr val="accent6">
                  <a:lumMod val="20000"/>
                  <a:lumOff val="80000"/>
                </a:schemeClr>
              </a:solidFill>
            </a:endParaRPr>
          </a:p>
        </p:txBody>
      </p:sp>
      <p:sp>
        <p:nvSpPr>
          <p:cNvPr id="98" name="Google Shape;98;p17"/>
          <p:cNvSpPr/>
          <p:nvPr/>
        </p:nvSpPr>
        <p:spPr>
          <a:xfrm>
            <a:off x="264579" y="234258"/>
            <a:ext cx="322340" cy="30778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7"/>
          <p:cNvGrpSpPr/>
          <p:nvPr/>
        </p:nvGrpSpPr>
        <p:grpSpPr>
          <a:xfrm>
            <a:off x="64275" y="3804500"/>
            <a:ext cx="1529881" cy="1100923"/>
            <a:chOff x="4374019" y="3665197"/>
            <a:chExt cx="453204" cy="326064"/>
          </a:xfrm>
        </p:grpSpPr>
        <p:sp>
          <p:nvSpPr>
            <p:cNvPr id="100" name="Google Shape;100;p17"/>
            <p:cNvSpPr/>
            <p:nvPr/>
          </p:nvSpPr>
          <p:spPr>
            <a:xfrm rot="4245709">
              <a:off x="4456178" y="3762589"/>
              <a:ext cx="211831" cy="211944"/>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100000">
                  <a:schemeClr val="accent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rot="20960395" flipH="1">
              <a:off x="4374019" y="3665197"/>
              <a:ext cx="453204" cy="326064"/>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100000">
                  <a:schemeClr val="accent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7"/>
          <p:cNvSpPr/>
          <p:nvPr/>
        </p:nvSpPr>
        <p:spPr>
          <a:xfrm rot="2466590">
            <a:off x="4348065" y="783486"/>
            <a:ext cx="447868" cy="4276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rot="-1609254">
            <a:off x="2894430" y="1838959"/>
            <a:ext cx="322294" cy="30773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rot="2926258">
            <a:off x="8359892" y="1215020"/>
            <a:ext cx="241382" cy="23048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rot="-1609427">
            <a:off x="8891380" y="130434"/>
            <a:ext cx="217470" cy="20764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angle: Folded Corner 1">
            <a:extLst>
              <a:ext uri="{FF2B5EF4-FFF2-40B4-BE49-F238E27FC236}">
                <a16:creationId xmlns:a16="http://schemas.microsoft.com/office/drawing/2014/main" xmlns="" id="{053162FB-7FDB-007C-DAE1-4E0DF1557804}"/>
              </a:ext>
            </a:extLst>
          </p:cNvPr>
          <p:cNvSpPr/>
          <p:nvPr/>
        </p:nvSpPr>
        <p:spPr>
          <a:xfrm>
            <a:off x="1461875" y="2397090"/>
            <a:ext cx="2425246" cy="2468013"/>
          </a:xfrm>
          <a:prstGeom prst="foldedCorner">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Lưu ý: </a:t>
            </a:r>
          </a:p>
          <a:p>
            <a:pPr algn="just"/>
            <a:r>
              <a:rPr lang="vi-VN" dirty="0">
                <a:solidFill>
                  <a:schemeClr val="tx1">
                    <a:lumMod val="50000"/>
                  </a:schemeClr>
                </a:solidFill>
              </a:rPr>
              <a:t>Em có thể sử dụng từ khoá "làm hộp đựng rác từ vật liệu tái chế“ trên Youtube để tìm video hướng dẫn làm hộp đựng rác bằng vật liệu tái chế </a:t>
            </a:r>
            <a:endParaRPr lang="en-US" dirty="0">
              <a:solidFill>
                <a:schemeClr val="tx1">
                  <a:lumMod val="50000"/>
                </a:schemeClr>
              </a:solidFill>
            </a:endParaRPr>
          </a:p>
        </p:txBody>
      </p:sp>
      <p:pic>
        <p:nvPicPr>
          <p:cNvPr id="4" name="Picture 3">
            <a:extLst>
              <a:ext uri="{FF2B5EF4-FFF2-40B4-BE49-F238E27FC236}">
                <a16:creationId xmlns:a16="http://schemas.microsoft.com/office/drawing/2014/main" xmlns="" id="{D318F459-BE51-14BA-7308-548A1D430A63}"/>
              </a:ext>
            </a:extLst>
          </p:cNvPr>
          <p:cNvPicPr>
            <a:picLocks noChangeAspect="1"/>
          </p:cNvPicPr>
          <p:nvPr/>
        </p:nvPicPr>
        <p:blipFill>
          <a:blip r:embed="rId3"/>
          <a:stretch>
            <a:fillRect/>
          </a:stretch>
        </p:blipFill>
        <p:spPr>
          <a:xfrm>
            <a:off x="4245912" y="1771845"/>
            <a:ext cx="4410691" cy="30579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ctrTitle" idx="4294967295"/>
          </p:nvPr>
        </p:nvSpPr>
        <p:spPr>
          <a:xfrm>
            <a:off x="2852605" y="211009"/>
            <a:ext cx="42621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Nhiệm vụ</a:t>
            </a:r>
            <a:endParaRPr sz="7000" dirty="0">
              <a:latin typeface="Constantia" panose="02030602050306030303" pitchFamily="18" charset="0"/>
            </a:endParaRPr>
          </a:p>
        </p:txBody>
      </p:sp>
      <p:sp>
        <p:nvSpPr>
          <p:cNvPr id="197" name="Google Shape;197;p26"/>
          <p:cNvSpPr txBox="1">
            <a:spLocks noGrp="1"/>
          </p:cNvSpPr>
          <p:nvPr>
            <p:ph type="subTitle" idx="4294967295"/>
          </p:nvPr>
        </p:nvSpPr>
        <p:spPr>
          <a:xfrm>
            <a:off x="956072" y="1105909"/>
            <a:ext cx="6158633" cy="1670809"/>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vi-VN" sz="2400" dirty="0">
                <a:solidFill>
                  <a:schemeClr val="accent5">
                    <a:lumMod val="60000"/>
                    <a:lumOff val="40000"/>
                  </a:schemeClr>
                </a:solidFill>
              </a:rPr>
              <a:t>Em hãy tìm kiếm và xem video hướng dẫn để làm một chiếc thùng rác nhỏ từ vật liệu tái chế (Hình 69).</a:t>
            </a:r>
            <a:endParaRPr sz="2200" dirty="0">
              <a:solidFill>
                <a:schemeClr val="accent5">
                  <a:lumMod val="60000"/>
                  <a:lumOff val="40000"/>
                </a:schemeClr>
              </a:solidFill>
            </a:endParaRPr>
          </a:p>
        </p:txBody>
      </p:sp>
      <p:sp>
        <p:nvSpPr>
          <p:cNvPr id="202" name="Google Shape;202;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3" name="Picture 2">
            <a:extLst>
              <a:ext uri="{FF2B5EF4-FFF2-40B4-BE49-F238E27FC236}">
                <a16:creationId xmlns:a16="http://schemas.microsoft.com/office/drawing/2014/main" xmlns="" id="{1692F337-87C2-713B-2B19-04B57CD97CD8}"/>
              </a:ext>
            </a:extLst>
          </p:cNvPr>
          <p:cNvPicPr>
            <a:picLocks noChangeAspect="1"/>
          </p:cNvPicPr>
          <p:nvPr/>
        </p:nvPicPr>
        <p:blipFill>
          <a:blip r:embed="rId3"/>
          <a:stretch>
            <a:fillRect/>
          </a:stretch>
        </p:blipFill>
        <p:spPr>
          <a:xfrm>
            <a:off x="2406272" y="2366917"/>
            <a:ext cx="2876927" cy="2675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path path="circle">
            <a:fillToRect l="100000" t="100000"/>
          </a:path>
          <a:tileRect r="-100000" b="-100000"/>
        </a:gradFill>
        <a:effectLst/>
      </p:bgPr>
    </p:bg>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2456486" y="28299"/>
            <a:ext cx="4720517" cy="93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Hướng dẫn</a:t>
            </a:r>
            <a:endParaRPr sz="7000" dirty="0">
              <a:latin typeface="Constantia" panose="02030602050306030303" pitchFamily="18" charset="0"/>
            </a:endParaRPr>
          </a:p>
        </p:txBody>
      </p:sp>
      <p:sp>
        <p:nvSpPr>
          <p:cNvPr id="209" name="Google Shape;209;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10" name="Google Shape;210;p27"/>
          <p:cNvSpPr/>
          <p:nvPr/>
        </p:nvSpPr>
        <p:spPr>
          <a:xfrm rot="5400000">
            <a:off x="2341499" y="-899933"/>
            <a:ext cx="561726" cy="4404272"/>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1" name="Google Shape;211;p27"/>
          <p:cNvSpPr/>
          <p:nvPr/>
        </p:nvSpPr>
        <p:spPr>
          <a:xfrm>
            <a:off x="1422094" y="1133527"/>
            <a:ext cx="373905" cy="39329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4"/>
                </a:solidFill>
                <a:latin typeface="Fredoka One"/>
                <a:ea typeface="Fredoka One"/>
                <a:cs typeface="Fredoka One"/>
                <a:sym typeface="Fredoka One"/>
              </a:rPr>
              <a:t>1</a:t>
            </a:r>
            <a:endParaRPr sz="1200" dirty="0">
              <a:solidFill>
                <a:schemeClr val="accent4"/>
              </a:solidFill>
              <a:latin typeface="Fredoka One"/>
              <a:ea typeface="Fredoka One"/>
              <a:cs typeface="Fredoka One"/>
              <a:sym typeface="Fredoka One"/>
            </a:endParaRPr>
          </a:p>
        </p:txBody>
      </p:sp>
      <p:sp>
        <p:nvSpPr>
          <p:cNvPr id="212" name="Google Shape;212;p27"/>
          <p:cNvSpPr txBox="1"/>
          <p:nvPr/>
        </p:nvSpPr>
        <p:spPr>
          <a:xfrm>
            <a:off x="674290" y="1122605"/>
            <a:ext cx="440427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vi-VN" sz="2000" b="1" dirty="0">
                <a:solidFill>
                  <a:schemeClr val="lt1"/>
                </a:solidFill>
                <a:latin typeface="Nunito"/>
                <a:ea typeface="Nunito"/>
                <a:cs typeface="Nunito"/>
                <a:sym typeface="Nunito"/>
              </a:rPr>
              <a:t>Bước       : Tìm kiếm và mở video </a:t>
            </a:r>
            <a:endParaRPr sz="2000" b="1" dirty="0">
              <a:solidFill>
                <a:schemeClr val="lt1"/>
              </a:solidFill>
              <a:latin typeface="Nunito"/>
              <a:ea typeface="Nunito"/>
              <a:cs typeface="Nunito"/>
              <a:sym typeface="Nunito"/>
            </a:endParaRPr>
          </a:p>
        </p:txBody>
      </p:sp>
      <p:sp>
        <p:nvSpPr>
          <p:cNvPr id="213" name="Google Shape;213;p27"/>
          <p:cNvSpPr txBox="1"/>
          <p:nvPr/>
        </p:nvSpPr>
        <p:spPr>
          <a:xfrm>
            <a:off x="594143" y="1671704"/>
            <a:ext cx="3953841" cy="2076207"/>
          </a:xfrm>
          <a:prstGeom prst="rect">
            <a:avLst/>
          </a:prstGeom>
          <a:noFill/>
          <a:ln>
            <a:noFill/>
          </a:ln>
        </p:spPr>
        <p:txBody>
          <a:bodyPr spcFirstLastPara="1" wrap="square" lIns="91425" tIns="91425" rIns="91425" bIns="91425" anchor="t" anchorCtr="0">
            <a:noAutofit/>
          </a:bodyPr>
          <a:lstStyle/>
          <a:p>
            <a:pPr lvl="0" algn="just">
              <a:spcAft>
                <a:spcPts val="1600"/>
              </a:spcAft>
            </a:pPr>
            <a:r>
              <a:rPr lang="vi-V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youtube.com.</a:t>
            </a:r>
            <a:endParaRPr lang="vi-VN" sz="2000" dirty="0">
              <a:latin typeface="Times New Roman" panose="02020603050405020304" pitchFamily="18" charset="0"/>
              <a:cs typeface="Times New Roman" panose="02020603050405020304" pitchFamily="18" charset="0"/>
            </a:endParaRPr>
          </a:p>
          <a:p>
            <a:pPr lvl="0" algn="just">
              <a:spcAft>
                <a:spcPts val="1600"/>
              </a:spcAft>
            </a:pPr>
            <a:r>
              <a:rPr lang="vi-VN" sz="2000" dirty="0">
                <a:latin typeface="Times New Roman" panose="02020603050405020304" pitchFamily="18" charset="0"/>
                <a:cs typeface="Times New Roman" panose="02020603050405020304" pitchFamily="18" charset="0"/>
                <a:sym typeface="Nunito"/>
              </a:rPr>
              <a:t>- Tìm kiếm với từ khóa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vi-VN" sz="2000" dirty="0">
                <a:latin typeface="Times New Roman" panose="02020603050405020304" pitchFamily="18" charset="0"/>
                <a:cs typeface="Times New Roman" panose="02020603050405020304" pitchFamily="18" charset="0"/>
              </a:rPr>
              <a:t> “</a:t>
            </a:r>
          </a:p>
          <a:p>
            <a:pPr lvl="0" algn="just">
              <a:spcAft>
                <a:spcPts val="1600"/>
              </a:spcAft>
            </a:pPr>
            <a:r>
              <a:rPr lang="vi-V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video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endParaRPr sz="2000" dirty="0">
              <a:solidFill>
                <a:schemeClr val="dk1"/>
              </a:solidFill>
              <a:latin typeface="Times New Roman" panose="02020603050405020304" pitchFamily="18" charset="0"/>
              <a:ea typeface="Nunito"/>
              <a:cs typeface="Times New Roman" panose="02020603050405020304" pitchFamily="18" charset="0"/>
              <a:sym typeface="Nunito"/>
            </a:endParaRPr>
          </a:p>
        </p:txBody>
      </p:sp>
      <p:sp>
        <p:nvSpPr>
          <p:cNvPr id="214" name="Google Shape;214;p27"/>
          <p:cNvSpPr/>
          <p:nvPr/>
        </p:nvSpPr>
        <p:spPr>
          <a:xfrm rot="5400000">
            <a:off x="4401923" y="-231954"/>
            <a:ext cx="561726" cy="304027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5" name="Google Shape;215;p27"/>
          <p:cNvSpPr/>
          <p:nvPr/>
        </p:nvSpPr>
        <p:spPr>
          <a:xfrm>
            <a:off x="4097307" y="1108586"/>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3"/>
                </a:solidFill>
                <a:latin typeface="Fredoka One"/>
                <a:ea typeface="Fredoka One"/>
                <a:cs typeface="Fredoka One"/>
                <a:sym typeface="Fredoka One"/>
              </a:rPr>
              <a:t>2</a:t>
            </a:r>
            <a:endParaRPr sz="1200" dirty="0">
              <a:solidFill>
                <a:schemeClr val="accent3"/>
              </a:solidFill>
              <a:latin typeface="Fredoka One"/>
              <a:ea typeface="Fredoka One"/>
              <a:cs typeface="Fredoka One"/>
              <a:sym typeface="Fredoka One"/>
            </a:endParaRPr>
          </a:p>
        </p:txBody>
      </p:sp>
      <p:sp>
        <p:nvSpPr>
          <p:cNvPr id="217" name="Google Shape;217;p27"/>
          <p:cNvSpPr txBox="1"/>
          <p:nvPr/>
        </p:nvSpPr>
        <p:spPr>
          <a:xfrm>
            <a:off x="3163119" y="1734389"/>
            <a:ext cx="3167093" cy="1774368"/>
          </a:xfrm>
          <a:prstGeom prst="rect">
            <a:avLst/>
          </a:prstGeom>
          <a:noFill/>
          <a:ln>
            <a:noFill/>
          </a:ln>
        </p:spPr>
        <p:txBody>
          <a:bodyPr spcFirstLastPara="1" wrap="square" lIns="91425" tIns="91425" rIns="91425" bIns="91425" anchor="t" anchorCtr="0">
            <a:noAutofit/>
          </a:bodyPr>
          <a:lstStyle/>
          <a:p>
            <a:pPr lvl="0" algn="just">
              <a:spcAft>
                <a:spcPts val="1600"/>
              </a:spcAft>
            </a:pPr>
            <a:r>
              <a:rPr lang="e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vi-VN" sz="2000" dirty="0">
                <a:latin typeface="Times New Roman" panose="02020603050405020304" pitchFamily="18" charset="0"/>
                <a:cs typeface="Times New Roman" panose="02020603050405020304" pitchFamily="18" charset="0"/>
              </a:rPr>
              <a:t>Xem một lượt để biết tổng thể nội dung </a:t>
            </a:r>
            <a:endParaRPr lang="en-US" sz="2000" dirty="0">
              <a:latin typeface="Times New Roman" panose="02020603050405020304" pitchFamily="18" charset="0"/>
              <a:cs typeface="Times New Roman" panose="02020603050405020304" pitchFamily="18" charset="0"/>
            </a:endParaRPr>
          </a:p>
          <a:p>
            <a:pPr lvl="0" algn="just">
              <a:spcAft>
                <a:spcPts val="1600"/>
              </a:spcAft>
            </a:pPr>
            <a:r>
              <a:rPr lang="en-US" sz="2000" dirty="0">
                <a:latin typeface="Times New Roman" panose="02020603050405020304" pitchFamily="18" charset="0"/>
                <a:cs typeface="Times New Roman" panose="02020603050405020304" pitchFamily="18" charset="0"/>
                <a:sym typeface="Nunito"/>
              </a:rPr>
              <a:t>- </a:t>
            </a:r>
            <a:r>
              <a:rPr lang="vi-VN" sz="2000" dirty="0">
                <a:latin typeface="Times New Roman" panose="02020603050405020304" pitchFamily="18" charset="0"/>
                <a:cs typeface="Times New Roman" panose="02020603050405020304" pitchFamily="18" charset="0"/>
                <a:sym typeface="Nunito"/>
              </a:rPr>
              <a:t>Chuẩn bị những vật dụng cần thiết</a:t>
            </a:r>
            <a:endParaRPr sz="2000" dirty="0">
              <a:latin typeface="Times New Roman" panose="02020603050405020304" pitchFamily="18" charset="0"/>
              <a:cs typeface="Times New Roman" panose="02020603050405020304" pitchFamily="18" charset="0"/>
              <a:sym typeface="Nunito"/>
            </a:endParaRPr>
          </a:p>
        </p:txBody>
      </p:sp>
      <p:sp>
        <p:nvSpPr>
          <p:cNvPr id="220" name="Google Shape;220;p27"/>
          <p:cNvSpPr txBox="1"/>
          <p:nvPr/>
        </p:nvSpPr>
        <p:spPr>
          <a:xfrm>
            <a:off x="3307013" y="1088913"/>
            <a:ext cx="3034838" cy="393293"/>
          </a:xfrm>
          <a:prstGeom prst="rect">
            <a:avLst/>
          </a:prstGeom>
          <a:noFill/>
          <a:ln>
            <a:noFill/>
          </a:ln>
        </p:spPr>
        <p:txBody>
          <a:bodyPr spcFirstLastPara="1" wrap="square" lIns="91425" tIns="91425" rIns="91425" bIns="91425" anchor="ctr" anchorCtr="0">
            <a:noAutofit/>
          </a:bodyPr>
          <a:lstStyle/>
          <a:p>
            <a:pPr lvl="0">
              <a:lnSpc>
                <a:spcPct val="115000"/>
              </a:lnSpc>
            </a:pPr>
            <a:r>
              <a:rPr lang="vi-VN" sz="2000" b="1" dirty="0">
                <a:solidFill>
                  <a:schemeClr val="lt1"/>
                </a:solidFill>
                <a:latin typeface="Nunito"/>
                <a:ea typeface="Nunito"/>
                <a:cs typeface="Nunito"/>
                <a:sym typeface="Nunito"/>
              </a:rPr>
              <a:t>Bước        : Xem video</a:t>
            </a:r>
            <a:endParaRPr sz="2000" b="1" dirty="0">
              <a:solidFill>
                <a:schemeClr val="lt1"/>
              </a:solidFill>
              <a:latin typeface="Nunito"/>
              <a:ea typeface="Nunito"/>
              <a:cs typeface="Nunito"/>
              <a:sym typeface="Nunito"/>
            </a:endParaRPr>
          </a:p>
        </p:txBody>
      </p:sp>
      <p:sp>
        <p:nvSpPr>
          <p:cNvPr id="221" name="Google Shape;221;p27"/>
          <p:cNvSpPr txBox="1"/>
          <p:nvPr/>
        </p:nvSpPr>
        <p:spPr>
          <a:xfrm>
            <a:off x="4404200" y="1504589"/>
            <a:ext cx="3777609" cy="2410436"/>
          </a:xfrm>
          <a:prstGeom prst="rect">
            <a:avLst/>
          </a:prstGeom>
          <a:noFill/>
          <a:ln>
            <a:noFill/>
          </a:ln>
        </p:spPr>
        <p:txBody>
          <a:bodyPr spcFirstLastPara="1" wrap="square" lIns="91425" tIns="91425" rIns="91425" bIns="91425" anchor="t" anchorCtr="0">
            <a:noAutofit/>
          </a:bodyPr>
          <a:lstStyle/>
          <a:p>
            <a:pPr lvl="0">
              <a:spcAft>
                <a:spcPts val="1600"/>
              </a:spcAft>
            </a:pPr>
            <a:r>
              <a:rPr lang="vi-VN" sz="2000" dirty="0">
                <a:latin typeface="Times New Roman" panose="02020603050405020304" pitchFamily="18" charset="0"/>
                <a:cs typeface="Times New Roman" panose="02020603050405020304" pitchFamily="18" charset="0"/>
              </a:rPr>
              <a:t>– Thực hiện từng bước theo hướng dẫn trong video.</a:t>
            </a:r>
          </a:p>
          <a:p>
            <a:pPr lvl="0">
              <a:spcAft>
                <a:spcPts val="1600"/>
              </a:spcAft>
            </a:pPr>
            <a:r>
              <a:rPr lang="vi-VN" sz="2000" dirty="0">
                <a:latin typeface="Times New Roman" panose="02020603050405020304" pitchFamily="18" charset="0"/>
                <a:cs typeface="Times New Roman" panose="02020603050405020304" pitchFamily="18" charset="0"/>
              </a:rPr>
              <a:t> – Để xem kĩ hơn và có đủ thời gian thực hiện em hãy sử dụng các nút điều khiển để tạm dừng, xem lại,... </a:t>
            </a:r>
            <a:endParaRPr sz="2000" b="1" dirty="0">
              <a:solidFill>
                <a:schemeClr val="dk1"/>
              </a:solidFill>
              <a:latin typeface="Times New Roman" panose="02020603050405020304" pitchFamily="18" charset="0"/>
              <a:ea typeface="Nunito"/>
              <a:cs typeface="Times New Roman" panose="02020603050405020304" pitchFamily="18" charset="0"/>
              <a:sym typeface="Nunito"/>
            </a:endParaRPr>
          </a:p>
        </p:txBody>
      </p:sp>
      <p:sp>
        <p:nvSpPr>
          <p:cNvPr id="218" name="Google Shape;218;p27"/>
          <p:cNvSpPr/>
          <p:nvPr/>
        </p:nvSpPr>
        <p:spPr>
          <a:xfrm rot="5400000">
            <a:off x="6092241" y="-1416556"/>
            <a:ext cx="561726" cy="531236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6" name="Google Shape;216;p27"/>
          <p:cNvSpPr txBox="1"/>
          <p:nvPr/>
        </p:nvSpPr>
        <p:spPr>
          <a:xfrm>
            <a:off x="3952907" y="1046710"/>
            <a:ext cx="4802027" cy="393293"/>
          </a:xfrm>
          <a:prstGeom prst="rect">
            <a:avLst/>
          </a:prstGeom>
          <a:noFill/>
          <a:ln>
            <a:noFill/>
          </a:ln>
        </p:spPr>
        <p:txBody>
          <a:bodyPr spcFirstLastPara="1" wrap="square" lIns="91425" tIns="91425" rIns="91425" bIns="91425" anchor="ctr" anchorCtr="0">
            <a:noAutofit/>
          </a:bodyPr>
          <a:lstStyle/>
          <a:p>
            <a:pPr lvl="0">
              <a:lnSpc>
                <a:spcPct val="115000"/>
              </a:lnSpc>
            </a:pPr>
            <a:r>
              <a:rPr lang="vi-VN" sz="2000" b="1" dirty="0">
                <a:solidFill>
                  <a:schemeClr val="lt1"/>
                </a:solidFill>
                <a:latin typeface="Nunito"/>
                <a:ea typeface="Nunito"/>
                <a:cs typeface="Nunito"/>
                <a:sym typeface="Nunito"/>
              </a:rPr>
              <a:t>Bước        : Xem từng bước và làm theo.</a:t>
            </a:r>
            <a:endParaRPr sz="2000" b="1" dirty="0">
              <a:solidFill>
                <a:schemeClr val="lt1"/>
              </a:solidFill>
              <a:latin typeface="Nunito"/>
              <a:ea typeface="Nunito"/>
              <a:cs typeface="Nunito"/>
              <a:sym typeface="Nunito"/>
            </a:endParaRPr>
          </a:p>
        </p:txBody>
      </p:sp>
      <p:sp>
        <p:nvSpPr>
          <p:cNvPr id="219" name="Google Shape;219;p27"/>
          <p:cNvSpPr/>
          <p:nvPr/>
        </p:nvSpPr>
        <p:spPr>
          <a:xfrm>
            <a:off x="4746665" y="1037419"/>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2"/>
                </a:solidFill>
                <a:latin typeface="Fredoka One"/>
                <a:ea typeface="Fredoka One"/>
                <a:cs typeface="Fredoka One"/>
                <a:sym typeface="Fredoka One"/>
              </a:rPr>
              <a:t>3</a:t>
            </a:r>
            <a:endParaRPr sz="1200" dirty="0">
              <a:solidFill>
                <a:schemeClr val="accent2"/>
              </a:solidFill>
              <a:latin typeface="Fredoka One"/>
              <a:ea typeface="Fredoka One"/>
              <a:cs typeface="Fredoka One"/>
              <a:sym typeface="Fredoka On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barn(inVertical)">
                                      <p:cBhvr>
                                        <p:cTn id="7" dur="500"/>
                                        <p:tgtEl>
                                          <p:spTgt spid="2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wipe(down)">
                                      <p:cBhvr>
                                        <p:cTn id="10" dur="500"/>
                                        <p:tgtEl>
                                          <p:spTgt spid="21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 calcmode="lin" valueType="num">
                                      <p:cBhvr additive="base">
                                        <p:cTn id="13" dur="500" fill="hold"/>
                                        <p:tgtEl>
                                          <p:spTgt spid="212"/>
                                        </p:tgtEl>
                                        <p:attrNameLst>
                                          <p:attrName>ppt_x</p:attrName>
                                        </p:attrNameLst>
                                      </p:cBhvr>
                                      <p:tavLst>
                                        <p:tav tm="0">
                                          <p:val>
                                            <p:strVal val="#ppt_x"/>
                                          </p:val>
                                        </p:tav>
                                        <p:tav tm="100000">
                                          <p:val>
                                            <p:strVal val="#ppt_x"/>
                                          </p:val>
                                        </p:tav>
                                      </p:tavLst>
                                    </p:anim>
                                    <p:anim calcmode="lin" valueType="num">
                                      <p:cBhvr additive="base">
                                        <p:cTn id="14" dur="500" fill="hold"/>
                                        <p:tgtEl>
                                          <p:spTgt spid="21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210"/>
                                        </p:tgtEl>
                                      </p:cBhvr>
                                    </p:animEffect>
                                    <p:set>
                                      <p:cBhvr>
                                        <p:cTn id="22" dur="1" fill="hold">
                                          <p:stCondLst>
                                            <p:cond delay="499"/>
                                          </p:stCondLst>
                                        </p:cTn>
                                        <p:tgtEl>
                                          <p:spTgt spid="210"/>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211"/>
                                        </p:tgtEl>
                                      </p:cBhvr>
                                    </p:animEffect>
                                    <p:set>
                                      <p:cBhvr>
                                        <p:cTn id="25" dur="1" fill="hold">
                                          <p:stCondLst>
                                            <p:cond delay="499"/>
                                          </p:stCondLst>
                                        </p:cTn>
                                        <p:tgtEl>
                                          <p:spTgt spid="211"/>
                                        </p:tgtEl>
                                        <p:attrNameLst>
                                          <p:attrName>style.visibility</p:attrName>
                                        </p:attrNameLst>
                                      </p:cBhvr>
                                      <p:to>
                                        <p:strVal val="hidden"/>
                                      </p:to>
                                    </p:set>
                                  </p:childTnLst>
                                </p:cTn>
                              </p:par>
                              <p:par>
                                <p:cTn id="26" presetID="22" presetClass="exit" presetSubtype="4" fill="hold" grpId="1" nodeType="withEffect">
                                  <p:stCondLst>
                                    <p:cond delay="0"/>
                                  </p:stCondLst>
                                  <p:childTnLst>
                                    <p:animEffect transition="out" filter="wipe(down)">
                                      <p:cBhvr>
                                        <p:cTn id="27" dur="500"/>
                                        <p:tgtEl>
                                          <p:spTgt spid="212"/>
                                        </p:tgtEl>
                                      </p:cBhvr>
                                    </p:animEffect>
                                    <p:set>
                                      <p:cBhvr>
                                        <p:cTn id="28" dur="1" fill="hold">
                                          <p:stCondLst>
                                            <p:cond delay="499"/>
                                          </p:stCondLst>
                                        </p:cTn>
                                        <p:tgtEl>
                                          <p:spTgt spid="212"/>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213"/>
                                        </p:tgtEl>
                                      </p:cBhvr>
                                    </p:animEffect>
                                    <p:set>
                                      <p:cBhvr>
                                        <p:cTn id="31" dur="1" fill="hold">
                                          <p:stCondLst>
                                            <p:cond delay="499"/>
                                          </p:stCondLst>
                                        </p:cTn>
                                        <p:tgtEl>
                                          <p:spTgt spid="213"/>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214"/>
                                        </p:tgtEl>
                                        <p:attrNameLst>
                                          <p:attrName>style.visibility</p:attrName>
                                        </p:attrNameLst>
                                      </p:cBhvr>
                                      <p:to>
                                        <p:strVal val="visible"/>
                                      </p:to>
                                    </p:set>
                                    <p:animEffect transition="in" filter="barn(inVertical)">
                                      <p:cBhvr>
                                        <p:cTn id="34" dur="500"/>
                                        <p:tgtEl>
                                          <p:spTgt spid="2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animEffect transition="in" filter="barn(inVertical)">
                                      <p:cBhvr>
                                        <p:cTn id="37" dur="500"/>
                                        <p:tgtEl>
                                          <p:spTgt spid="2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5"/>
                                        </p:tgtEl>
                                        <p:attrNameLst>
                                          <p:attrName>style.visibility</p:attrName>
                                        </p:attrNameLst>
                                      </p:cBhvr>
                                      <p:to>
                                        <p:strVal val="visible"/>
                                      </p:to>
                                    </p:set>
                                    <p:animEffect transition="in" filter="fade">
                                      <p:cBhvr>
                                        <p:cTn id="40" dur="500"/>
                                        <p:tgtEl>
                                          <p:spTgt spid="2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7"/>
                                        </p:tgtEl>
                                        <p:attrNameLst>
                                          <p:attrName>style.visibility</p:attrName>
                                        </p:attrNameLst>
                                      </p:cBhvr>
                                      <p:to>
                                        <p:strVal val="visible"/>
                                      </p:to>
                                    </p:set>
                                    <p:animEffect transition="in" filter="fade">
                                      <p:cBhvr>
                                        <p:cTn id="43" dur="500"/>
                                        <p:tgtEl>
                                          <p:spTgt spid="2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214"/>
                                        </p:tgtEl>
                                      </p:cBhvr>
                                    </p:animEffect>
                                    <p:set>
                                      <p:cBhvr>
                                        <p:cTn id="48" dur="1" fill="hold">
                                          <p:stCondLst>
                                            <p:cond delay="499"/>
                                          </p:stCondLst>
                                        </p:cTn>
                                        <p:tgtEl>
                                          <p:spTgt spid="214"/>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220"/>
                                        </p:tgtEl>
                                      </p:cBhvr>
                                    </p:animEffect>
                                    <p:set>
                                      <p:cBhvr>
                                        <p:cTn id="51" dur="1" fill="hold">
                                          <p:stCondLst>
                                            <p:cond delay="499"/>
                                          </p:stCondLst>
                                        </p:cTn>
                                        <p:tgtEl>
                                          <p:spTgt spid="220"/>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215"/>
                                        </p:tgtEl>
                                      </p:cBhvr>
                                    </p:animEffect>
                                    <p:set>
                                      <p:cBhvr>
                                        <p:cTn id="54" dur="1" fill="hold">
                                          <p:stCondLst>
                                            <p:cond delay="499"/>
                                          </p:stCondLst>
                                        </p:cTn>
                                        <p:tgtEl>
                                          <p:spTgt spid="215"/>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217"/>
                                        </p:tgtEl>
                                      </p:cBhvr>
                                    </p:animEffect>
                                    <p:set>
                                      <p:cBhvr>
                                        <p:cTn id="57" dur="1" fill="hold">
                                          <p:stCondLst>
                                            <p:cond delay="499"/>
                                          </p:stCondLst>
                                        </p:cTn>
                                        <p:tgtEl>
                                          <p:spTgt spid="217"/>
                                        </p:tgtEl>
                                        <p:attrNameLst>
                                          <p:attrName>style.visibility</p:attrName>
                                        </p:attrNameLst>
                                      </p:cBhvr>
                                      <p:to>
                                        <p:strVal val="hidden"/>
                                      </p:to>
                                    </p:set>
                                  </p:childTnLst>
                                </p:cTn>
                              </p:par>
                              <p:par>
                                <p:cTn id="58" presetID="22" presetClass="entr" presetSubtype="4" fill="hold" grpId="0" nodeType="withEffect">
                                  <p:stCondLst>
                                    <p:cond delay="0"/>
                                  </p:stCondLst>
                                  <p:childTnLst>
                                    <p:set>
                                      <p:cBhvr>
                                        <p:cTn id="59" dur="1" fill="hold">
                                          <p:stCondLst>
                                            <p:cond delay="0"/>
                                          </p:stCondLst>
                                        </p:cTn>
                                        <p:tgtEl>
                                          <p:spTgt spid="218"/>
                                        </p:tgtEl>
                                        <p:attrNameLst>
                                          <p:attrName>style.visibility</p:attrName>
                                        </p:attrNameLst>
                                      </p:cBhvr>
                                      <p:to>
                                        <p:strVal val="visible"/>
                                      </p:to>
                                    </p:set>
                                    <p:animEffect transition="in" filter="wipe(down)">
                                      <p:cBhvr>
                                        <p:cTn id="60" dur="500"/>
                                        <p:tgtEl>
                                          <p:spTgt spid="2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9"/>
                                        </p:tgtEl>
                                        <p:attrNameLst>
                                          <p:attrName>style.visibility</p:attrName>
                                        </p:attrNameLst>
                                      </p:cBhvr>
                                      <p:to>
                                        <p:strVal val="visible"/>
                                      </p:to>
                                    </p:set>
                                    <p:animEffect transition="in" filter="fade">
                                      <p:cBhvr>
                                        <p:cTn id="63" dur="500"/>
                                        <p:tgtEl>
                                          <p:spTgt spid="2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fade">
                                      <p:cBhvr>
                                        <p:cTn id="66" dur="500"/>
                                        <p:tgtEl>
                                          <p:spTgt spid="2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1"/>
                                        </p:tgtEl>
                                        <p:attrNameLst>
                                          <p:attrName>style.visibility</p:attrName>
                                        </p:attrNameLst>
                                      </p:cBhvr>
                                      <p:to>
                                        <p:strVal val="visible"/>
                                      </p:to>
                                    </p:set>
                                    <p:animEffect transition="in" filter="fade">
                                      <p:cBhvr>
                                        <p:cTn id="69"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0" grpId="1" animBg="1"/>
      <p:bldP spid="211" grpId="0" animBg="1"/>
      <p:bldP spid="211" grpId="1" animBg="1"/>
      <p:bldP spid="212" grpId="0"/>
      <p:bldP spid="212" grpId="1"/>
      <p:bldP spid="213" grpId="0"/>
      <p:bldP spid="213" grpId="1"/>
      <p:bldP spid="214" grpId="0" animBg="1"/>
      <p:bldP spid="214" grpId="1" animBg="1"/>
      <p:bldP spid="215" grpId="0" animBg="1"/>
      <p:bldP spid="215" grpId="1" animBg="1"/>
      <p:bldP spid="217" grpId="0"/>
      <p:bldP spid="217" grpId="1"/>
      <p:bldP spid="220" grpId="0"/>
      <p:bldP spid="220" grpId="1"/>
      <p:bldP spid="221" grpId="0"/>
      <p:bldP spid="218" grpId="0" animBg="1"/>
      <p:bldP spid="216" grpId="0"/>
      <p:bldP spid="2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3D1E7"/>
            </a:gs>
            <a:gs pos="100000">
              <a:srgbClr val="9D93B1"/>
            </a:gs>
          </a:gsLst>
          <a:path path="circle">
            <a:fillToRect l="100000" t="100000"/>
          </a:path>
          <a:tileRect r="-100000" b="-100000"/>
        </a:gradFill>
        <a:effectLst/>
      </p:bgPr>
    </p:bg>
    <p:spTree>
      <p:nvGrpSpPr>
        <p:cNvPr id="1" name="Shape 58"/>
        <p:cNvGrpSpPr/>
        <p:nvPr/>
      </p:nvGrpSpPr>
      <p:grpSpPr>
        <a:xfrm>
          <a:off x="0" y="0"/>
          <a:ext cx="0" cy="0"/>
          <a:chOff x="0" y="0"/>
          <a:chExt cx="0" cy="0"/>
        </a:xfrm>
      </p:grpSpPr>
      <p:sp>
        <p:nvSpPr>
          <p:cNvPr id="63" name="Google Shape;63;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 name="Flowchart: Multidocument 9">
            <a:extLst>
              <a:ext uri="{FF2B5EF4-FFF2-40B4-BE49-F238E27FC236}">
                <a16:creationId xmlns:a16="http://schemas.microsoft.com/office/drawing/2014/main" xmlns="" id="{DCC67256-80E4-2166-19D2-BAACF8F194C0}"/>
              </a:ext>
            </a:extLst>
          </p:cNvPr>
          <p:cNvSpPr/>
          <p:nvPr/>
        </p:nvSpPr>
        <p:spPr>
          <a:xfrm>
            <a:off x="3544512" y="752122"/>
            <a:ext cx="3815844" cy="2946400"/>
          </a:xfrm>
          <a:prstGeom prst="flowChartMultidocumen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dirty="0">
                <a:solidFill>
                  <a:sysClr val="windowText" lastClr="000000"/>
                </a:solidFill>
              </a:rPr>
              <a:t>Sử dụng từ khóa “</a:t>
            </a:r>
            <a:r>
              <a:rPr lang="en-US" dirty="0" err="1">
                <a:solidFill>
                  <a:sysClr val="windowText" lastClr="000000"/>
                </a:solidFill>
              </a:rPr>
              <a:t>đồ</a:t>
            </a:r>
            <a:r>
              <a:rPr lang="en-US" dirty="0">
                <a:solidFill>
                  <a:sysClr val="windowText" lastClr="000000"/>
                </a:solidFill>
              </a:rPr>
              <a:t> </a:t>
            </a:r>
            <a:r>
              <a:rPr lang="en-US" dirty="0" err="1">
                <a:solidFill>
                  <a:sysClr val="windowText" lastClr="000000"/>
                </a:solidFill>
              </a:rPr>
              <a:t>dùng</a:t>
            </a:r>
            <a:r>
              <a:rPr lang="en-US" dirty="0">
                <a:solidFill>
                  <a:sysClr val="windowText" lastClr="000000"/>
                </a:solidFill>
              </a:rPr>
              <a:t> </a:t>
            </a:r>
            <a:r>
              <a:rPr lang="en-US" dirty="0" err="1">
                <a:solidFill>
                  <a:sysClr val="windowText" lastClr="000000"/>
                </a:solidFill>
              </a:rPr>
              <a:t>thủ</a:t>
            </a:r>
            <a:r>
              <a:rPr lang="en-US" dirty="0">
                <a:solidFill>
                  <a:sysClr val="windowText" lastClr="000000"/>
                </a:solidFill>
              </a:rPr>
              <a:t> </a:t>
            </a:r>
            <a:r>
              <a:rPr lang="en-US" dirty="0" err="1">
                <a:solidFill>
                  <a:sysClr val="windowText" lastClr="000000"/>
                </a:solidFill>
              </a:rPr>
              <a:t>công</a:t>
            </a:r>
            <a:r>
              <a:rPr lang="en-US" dirty="0">
                <a:solidFill>
                  <a:sysClr val="windowText" lastClr="000000"/>
                </a:solidFill>
              </a:rPr>
              <a:t> </a:t>
            </a:r>
            <a:r>
              <a:rPr lang="en-US" dirty="0" err="1">
                <a:solidFill>
                  <a:sysClr val="windowText" lastClr="000000"/>
                </a:solidFill>
              </a:rPr>
              <a:t>từ</a:t>
            </a:r>
            <a:r>
              <a:rPr lang="en-US" dirty="0">
                <a:solidFill>
                  <a:sysClr val="windowText" lastClr="000000"/>
                </a:solidFill>
              </a:rPr>
              <a:t> </a:t>
            </a:r>
            <a:r>
              <a:rPr lang="en-US" dirty="0" err="1">
                <a:solidFill>
                  <a:sysClr val="windowText" lastClr="000000"/>
                </a:solidFill>
              </a:rPr>
              <a:t>vật</a:t>
            </a:r>
            <a:r>
              <a:rPr lang="en-US" dirty="0">
                <a:solidFill>
                  <a:sysClr val="windowText" lastClr="000000"/>
                </a:solidFill>
              </a:rPr>
              <a:t> </a:t>
            </a:r>
            <a:r>
              <a:rPr lang="en-US" dirty="0" err="1">
                <a:solidFill>
                  <a:sysClr val="windowText" lastClr="000000"/>
                </a:solidFill>
              </a:rPr>
              <a:t>liệu</a:t>
            </a:r>
            <a:r>
              <a:rPr lang="en-US" dirty="0">
                <a:solidFill>
                  <a:sysClr val="windowText" lastClr="000000"/>
                </a:solidFill>
              </a:rPr>
              <a:t> </a:t>
            </a:r>
            <a:r>
              <a:rPr lang="en-US" dirty="0" err="1">
                <a:solidFill>
                  <a:sysClr val="windowText" lastClr="000000"/>
                </a:solidFill>
              </a:rPr>
              <a:t>tái</a:t>
            </a:r>
            <a:r>
              <a:rPr lang="en-US" dirty="0">
                <a:solidFill>
                  <a:sysClr val="windowText" lastClr="000000"/>
                </a:solidFill>
              </a:rPr>
              <a:t> </a:t>
            </a:r>
            <a:r>
              <a:rPr lang="en-US" dirty="0" err="1">
                <a:solidFill>
                  <a:sysClr val="windowText" lastClr="000000"/>
                </a:solidFill>
              </a:rPr>
              <a:t>chế</a:t>
            </a:r>
            <a:r>
              <a:rPr lang="en-US" dirty="0">
                <a:solidFill>
                  <a:sysClr val="windowText" lastClr="000000"/>
                </a:solidFill>
              </a:rPr>
              <a:t>“</a:t>
            </a:r>
            <a:r>
              <a:rPr lang="vi-VN" dirty="0">
                <a:solidFill>
                  <a:sysClr val="windowText" lastClr="000000"/>
                </a:solidFill>
              </a:rPr>
              <a:t> trên Youtube  và cho biết </a:t>
            </a:r>
            <a:r>
              <a:rPr lang="en-US" dirty="0" err="1">
                <a:solidFill>
                  <a:sysClr val="windowText" lastClr="000000"/>
                </a:solidFill>
              </a:rPr>
              <a:t>có</a:t>
            </a:r>
            <a:r>
              <a:rPr lang="en-US" dirty="0">
                <a:solidFill>
                  <a:sysClr val="windowText" lastClr="000000"/>
                </a:solidFill>
              </a:rPr>
              <a:t> </a:t>
            </a:r>
            <a:r>
              <a:rPr lang="en-US" dirty="0" err="1">
                <a:solidFill>
                  <a:sysClr val="windowText" lastClr="000000"/>
                </a:solidFill>
              </a:rPr>
              <a:t>thể</a:t>
            </a:r>
            <a:r>
              <a:rPr lang="en-US" dirty="0">
                <a:solidFill>
                  <a:sysClr val="windowText" lastClr="000000"/>
                </a:solidFill>
              </a:rPr>
              <a:t> </a:t>
            </a:r>
            <a:r>
              <a:rPr lang="en-US" dirty="0" err="1">
                <a:solidFill>
                  <a:sysClr val="windowText" lastClr="000000"/>
                </a:solidFill>
              </a:rPr>
              <a:t>sử</a:t>
            </a:r>
            <a:r>
              <a:rPr lang="en-US" dirty="0">
                <a:solidFill>
                  <a:sysClr val="windowText" lastClr="000000"/>
                </a:solidFill>
              </a:rPr>
              <a:t> </a:t>
            </a:r>
            <a:r>
              <a:rPr lang="en-US" dirty="0" err="1">
                <a:solidFill>
                  <a:sysClr val="windowText" lastClr="000000"/>
                </a:solidFill>
              </a:rPr>
              <a:t>dụng</a:t>
            </a:r>
            <a:r>
              <a:rPr lang="en-US" dirty="0">
                <a:solidFill>
                  <a:sysClr val="windowText" lastClr="000000"/>
                </a:solidFill>
              </a:rPr>
              <a:t> </a:t>
            </a:r>
            <a:r>
              <a:rPr lang="en-US" dirty="0" err="1">
                <a:solidFill>
                  <a:sysClr val="windowText" lastClr="000000"/>
                </a:solidFill>
              </a:rPr>
              <a:t>vật</a:t>
            </a:r>
            <a:r>
              <a:rPr lang="en-US" dirty="0">
                <a:solidFill>
                  <a:sysClr val="windowText" lastClr="000000"/>
                </a:solidFill>
              </a:rPr>
              <a:t> </a:t>
            </a:r>
            <a:r>
              <a:rPr lang="en-US" dirty="0" err="1">
                <a:solidFill>
                  <a:sysClr val="windowText" lastClr="000000"/>
                </a:solidFill>
              </a:rPr>
              <a:t>liệu</a:t>
            </a:r>
            <a:r>
              <a:rPr lang="en-US" dirty="0">
                <a:solidFill>
                  <a:sysClr val="windowText" lastClr="000000"/>
                </a:solidFill>
              </a:rPr>
              <a:t> </a:t>
            </a:r>
            <a:r>
              <a:rPr lang="en-US" dirty="0" err="1">
                <a:solidFill>
                  <a:sysClr val="windowText" lastClr="000000"/>
                </a:solidFill>
              </a:rPr>
              <a:t>tái</a:t>
            </a:r>
            <a:r>
              <a:rPr lang="en-US" dirty="0">
                <a:solidFill>
                  <a:sysClr val="windowText" lastClr="000000"/>
                </a:solidFill>
              </a:rPr>
              <a:t> </a:t>
            </a:r>
            <a:r>
              <a:rPr lang="en-US" dirty="0" err="1">
                <a:solidFill>
                  <a:sysClr val="windowText" lastClr="000000"/>
                </a:solidFill>
              </a:rPr>
              <a:t>chế</a:t>
            </a:r>
            <a:r>
              <a:rPr lang="en-US" dirty="0">
                <a:solidFill>
                  <a:sysClr val="windowText" lastClr="000000"/>
                </a:solidFill>
              </a:rPr>
              <a:t> </a:t>
            </a:r>
            <a:r>
              <a:rPr lang="en-US" dirty="0" err="1">
                <a:solidFill>
                  <a:sysClr val="windowText" lastClr="000000"/>
                </a:solidFill>
              </a:rPr>
              <a:t>để</a:t>
            </a:r>
            <a:r>
              <a:rPr lang="en-US" dirty="0">
                <a:solidFill>
                  <a:sysClr val="windowText" lastClr="000000"/>
                </a:solidFill>
              </a:rPr>
              <a:t> </a:t>
            </a:r>
            <a:r>
              <a:rPr lang="en-US" dirty="0" err="1">
                <a:solidFill>
                  <a:sysClr val="windowText" lastClr="000000"/>
                </a:solidFill>
              </a:rPr>
              <a:t>làm</a:t>
            </a:r>
            <a:r>
              <a:rPr lang="en-US" dirty="0">
                <a:solidFill>
                  <a:sysClr val="windowText" lastClr="000000"/>
                </a:solidFill>
              </a:rPr>
              <a:t> </a:t>
            </a:r>
            <a:r>
              <a:rPr lang="en-US" dirty="0" err="1">
                <a:solidFill>
                  <a:sysClr val="windowText" lastClr="000000"/>
                </a:solidFill>
              </a:rPr>
              <a:t>ra</a:t>
            </a:r>
            <a:r>
              <a:rPr lang="en-US" dirty="0">
                <a:solidFill>
                  <a:sysClr val="windowText" lastClr="000000"/>
                </a:solidFill>
              </a:rPr>
              <a:t> </a:t>
            </a:r>
            <a:r>
              <a:rPr lang="en-US" dirty="0" err="1">
                <a:solidFill>
                  <a:sysClr val="windowText" lastClr="000000"/>
                </a:solidFill>
              </a:rPr>
              <a:t>những</a:t>
            </a:r>
            <a:r>
              <a:rPr lang="en-US" dirty="0">
                <a:solidFill>
                  <a:sysClr val="windowText" lastClr="000000"/>
                </a:solidFill>
              </a:rPr>
              <a:t> </a:t>
            </a:r>
            <a:r>
              <a:rPr lang="en-US" dirty="0" err="1">
                <a:solidFill>
                  <a:sysClr val="windowText" lastClr="000000"/>
                </a:solidFill>
              </a:rPr>
              <a:t>đồ</a:t>
            </a:r>
            <a:r>
              <a:rPr lang="en-US" dirty="0">
                <a:solidFill>
                  <a:sysClr val="windowText" lastClr="000000"/>
                </a:solidFill>
              </a:rPr>
              <a:t> </a:t>
            </a:r>
            <a:r>
              <a:rPr lang="en-US" dirty="0" err="1">
                <a:solidFill>
                  <a:sysClr val="windowText" lastClr="000000"/>
                </a:solidFill>
              </a:rPr>
              <a:t>dùng</a:t>
            </a:r>
            <a:r>
              <a:rPr lang="en-US" dirty="0">
                <a:solidFill>
                  <a:sysClr val="windowText" lastClr="000000"/>
                </a:solidFill>
              </a:rPr>
              <a:t> </a:t>
            </a:r>
            <a:r>
              <a:rPr lang="en-US" dirty="0" err="1">
                <a:solidFill>
                  <a:sysClr val="windowText" lastClr="000000"/>
                </a:solidFill>
              </a:rPr>
              <a:t>nào</a:t>
            </a:r>
            <a:r>
              <a:rPr lang="en-US" dirty="0">
                <a:solidFill>
                  <a:sysClr val="windowText" lastClr="000000"/>
                </a:solidFill>
              </a:rPr>
              <a:t> </a:t>
            </a:r>
            <a:r>
              <a:rPr lang="en-US" dirty="0" err="1">
                <a:solidFill>
                  <a:sysClr val="windowText" lastClr="000000"/>
                </a:solidFill>
              </a:rPr>
              <a:t>phục</a:t>
            </a:r>
            <a:r>
              <a:rPr lang="en-US" dirty="0">
                <a:solidFill>
                  <a:sysClr val="windowText" lastClr="000000"/>
                </a:solidFill>
              </a:rPr>
              <a:t> </a:t>
            </a:r>
            <a:r>
              <a:rPr lang="en-US" dirty="0" err="1">
                <a:solidFill>
                  <a:sysClr val="windowText" lastClr="000000"/>
                </a:solidFill>
              </a:rPr>
              <a:t>vụ</a:t>
            </a:r>
            <a:r>
              <a:rPr lang="en-US" dirty="0">
                <a:solidFill>
                  <a:sysClr val="windowText" lastClr="000000"/>
                </a:solidFill>
              </a:rPr>
              <a:t> </a:t>
            </a:r>
            <a:r>
              <a:rPr lang="en-US" dirty="0" err="1">
                <a:solidFill>
                  <a:sysClr val="windowText" lastClr="000000"/>
                </a:solidFill>
              </a:rPr>
              <a:t>các</a:t>
            </a:r>
            <a:r>
              <a:rPr lang="en-US" dirty="0">
                <a:solidFill>
                  <a:sysClr val="windowText" lastClr="000000"/>
                </a:solidFill>
              </a:rPr>
              <a:t> </a:t>
            </a:r>
            <a:r>
              <a:rPr lang="en-US" dirty="0" err="1">
                <a:solidFill>
                  <a:sysClr val="windowText" lastClr="000000"/>
                </a:solidFill>
              </a:rPr>
              <a:t>hoạt</a:t>
            </a:r>
            <a:r>
              <a:rPr lang="en-US" dirty="0">
                <a:solidFill>
                  <a:sysClr val="windowText" lastClr="000000"/>
                </a:solidFill>
              </a:rPr>
              <a:t> </a:t>
            </a:r>
            <a:r>
              <a:rPr lang="en-US" dirty="0" err="1">
                <a:solidFill>
                  <a:sysClr val="windowText" lastClr="000000"/>
                </a:solidFill>
              </a:rPr>
              <a:t>động</a:t>
            </a:r>
            <a:r>
              <a:rPr lang="en-US" dirty="0">
                <a:solidFill>
                  <a:sysClr val="windowText" lastClr="000000"/>
                </a:solidFill>
              </a:rPr>
              <a:t> </a:t>
            </a:r>
            <a:r>
              <a:rPr lang="en-US" dirty="0" err="1">
                <a:solidFill>
                  <a:sysClr val="windowText" lastClr="000000"/>
                </a:solidFill>
              </a:rPr>
              <a:t>trong</a:t>
            </a:r>
            <a:r>
              <a:rPr lang="en-US" dirty="0">
                <a:solidFill>
                  <a:sysClr val="windowText" lastClr="000000"/>
                </a:solidFill>
              </a:rPr>
              <a:t> </a:t>
            </a:r>
            <a:r>
              <a:rPr lang="en-US" dirty="0" err="1">
                <a:solidFill>
                  <a:sysClr val="windowText" lastClr="000000"/>
                </a:solidFill>
              </a:rPr>
              <a:t>gia</a:t>
            </a:r>
            <a:r>
              <a:rPr lang="en-US" dirty="0">
                <a:solidFill>
                  <a:sysClr val="windowText" lastClr="000000"/>
                </a:solidFill>
              </a:rPr>
              <a:t> </a:t>
            </a:r>
            <a:r>
              <a:rPr lang="en-US" dirty="0" err="1">
                <a:solidFill>
                  <a:sysClr val="windowText" lastClr="000000"/>
                </a:solidFill>
              </a:rPr>
              <a:t>đình</a:t>
            </a:r>
            <a:r>
              <a:rPr lang="en-US" dirty="0">
                <a:solidFill>
                  <a:sysClr val="windowText" lastClr="000000"/>
                </a:solidFill>
              </a:rPr>
              <a:t>. </a:t>
            </a:r>
          </a:p>
        </p:txBody>
      </p:sp>
      <p:sp>
        <p:nvSpPr>
          <p:cNvPr id="59" name="Google Shape;59;p12"/>
          <p:cNvSpPr txBox="1">
            <a:spLocks noGrp="1"/>
          </p:cNvSpPr>
          <p:nvPr>
            <p:ph type="title"/>
          </p:nvPr>
        </p:nvSpPr>
        <p:spPr>
          <a:xfrm>
            <a:off x="3544512" y="261904"/>
            <a:ext cx="5334600" cy="692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Luyện tập</a:t>
            </a:r>
          </a:p>
        </p:txBody>
      </p:sp>
      <p:pic>
        <p:nvPicPr>
          <p:cNvPr id="12" name="Picture 11">
            <a:extLst>
              <a:ext uri="{FF2B5EF4-FFF2-40B4-BE49-F238E27FC236}">
                <a16:creationId xmlns:a16="http://schemas.microsoft.com/office/drawing/2014/main" xmlns="" id="{C6C15870-0E53-8160-6C8C-1A821B51C3C7}"/>
              </a:ext>
            </a:extLst>
          </p:cNvPr>
          <p:cNvPicPr>
            <a:picLocks noChangeAspect="1"/>
          </p:cNvPicPr>
          <p:nvPr/>
        </p:nvPicPr>
        <p:blipFill>
          <a:blip r:embed="rId3"/>
          <a:stretch>
            <a:fillRect/>
          </a:stretch>
        </p:blipFill>
        <p:spPr>
          <a:xfrm>
            <a:off x="5637732" y="3148149"/>
            <a:ext cx="3241380" cy="19953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4"/>
            </a:gs>
          </a:gsLst>
          <a:path path="circle">
            <a:fillToRect l="100000" t="100000"/>
          </a:path>
          <a:tileRect r="-100000" b="-100000"/>
        </a:gradFill>
        <a:effectLst/>
      </p:bgPr>
    </p:bg>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579283" y="0"/>
            <a:ext cx="4784400" cy="1222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VẬN DỤNG</a:t>
            </a:r>
            <a:endParaRPr sz="7000" dirty="0">
              <a:latin typeface="Constantia" panose="02030602050306030303" pitchFamily="18" charset="0"/>
            </a:endParaRPr>
          </a:p>
        </p:txBody>
      </p:sp>
      <p:sp>
        <p:nvSpPr>
          <p:cNvPr id="134" name="Google Shape;134;p20"/>
          <p:cNvSpPr txBox="1">
            <a:spLocks noGrp="1"/>
          </p:cNvSpPr>
          <p:nvPr>
            <p:ph type="body" idx="1"/>
          </p:nvPr>
        </p:nvSpPr>
        <p:spPr>
          <a:xfrm>
            <a:off x="3579283" y="1314910"/>
            <a:ext cx="5056717" cy="1383134"/>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vi-VN" dirty="0">
                <a:solidFill>
                  <a:schemeClr val="lt1"/>
                </a:solidFill>
              </a:rPr>
              <a:t>Em hãy tìm trên YouTube một video hướng dẫn làm khung ảnh với vật liệu sẵn có trong điều kiện thực tế của em như giấy, bìa, ống hút nhựa,...</a:t>
            </a:r>
            <a:endParaRPr lang="en-US" dirty="0">
              <a:solidFill>
                <a:schemeClr val="lt1"/>
              </a:solidFill>
            </a:endParaRPr>
          </a:p>
        </p:txBody>
      </p:sp>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pic>
        <p:nvPicPr>
          <p:cNvPr id="5" name="Picture 4">
            <a:extLst>
              <a:ext uri="{FF2B5EF4-FFF2-40B4-BE49-F238E27FC236}">
                <a16:creationId xmlns:a16="http://schemas.microsoft.com/office/drawing/2014/main" xmlns="" id="{6E8106FC-BE09-C9C9-3972-23F1DD1104B6}"/>
              </a:ext>
            </a:extLst>
          </p:cNvPr>
          <p:cNvPicPr>
            <a:picLocks noChangeAspect="1"/>
          </p:cNvPicPr>
          <p:nvPr/>
        </p:nvPicPr>
        <p:blipFill>
          <a:blip r:embed="rId3"/>
          <a:stretch>
            <a:fillRect/>
          </a:stretch>
        </p:blipFill>
        <p:spPr>
          <a:xfrm>
            <a:off x="3879933" y="2404911"/>
            <a:ext cx="3867690" cy="21624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405</Words>
  <Application>Microsoft Office PowerPoint</Application>
  <PresentationFormat>On-screen Show (16:9)</PresentationFormat>
  <Paragraphs>46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Times New Roman</vt:lpstr>
      <vt:lpstr>Constantia</vt:lpstr>
      <vt:lpstr>Arial</vt:lpstr>
      <vt:lpstr>Nunito</vt:lpstr>
      <vt:lpstr>Fredoka One</vt:lpstr>
      <vt:lpstr>Sandys template</vt:lpstr>
      <vt:lpstr>PowerPoint Presentation</vt:lpstr>
      <vt:lpstr>Làm theo video hướng dẫn tạo ra một đồ dùng hữu ích từ vật liệu đã qua sử dụng dẫn</vt:lpstr>
      <vt:lpstr>Thực hành</vt:lpstr>
      <vt:lpstr>Nhiệm vụ</vt:lpstr>
      <vt:lpstr>Hướng dẫn</vt:lpstr>
      <vt:lpstr>Luyện tập</vt:lpstr>
      <vt:lpstr>VẬN DỤNG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CHAU</dc:creator>
  <cp:lastModifiedBy>admin</cp:lastModifiedBy>
  <cp:revision>3</cp:revision>
  <dcterms:modified xsi:type="dcterms:W3CDTF">2025-01-25T01:05:42Z</dcterms:modified>
</cp:coreProperties>
</file>