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7" r:id="rId2"/>
    <p:sldId id="273" r:id="rId3"/>
    <p:sldId id="280" r:id="rId4"/>
    <p:sldId id="257" r:id="rId5"/>
    <p:sldId id="281" r:id="rId6"/>
    <p:sldId id="265" r:id="rId7"/>
    <p:sldId id="266" r:id="rId8"/>
    <p:sldId id="267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50" y="7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9210E-7441-4513-8057-69D8D8DB195C}" type="datetimeFigureOut">
              <a:rPr lang="en-US" smtClean="0"/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3933-7F43-4A45-BB88-D242D1941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52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933-7F43-4A45-BB88-D242D1941C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3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5081270" y="8290164"/>
            <a:ext cx="976705" cy="69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229" tIns="145229" rIns="145229" bIns="145229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936652">
              <a:buClr>
                <a:srgbClr val="000000"/>
              </a:buClr>
            </a:pPr>
            <a:fld id="{00000000-1234-1234-1234-123412341234}" type="slidenum">
              <a:rPr lang="en" sz="3000" kern="0" smtClean="0">
                <a:solidFill>
                  <a:srgbClr val="000000"/>
                </a:solidFill>
                <a:cs typeface="Arial"/>
                <a:sym typeface="Arial"/>
              </a:rPr>
              <a:pPr defTabSz="1936652">
                <a:buClr>
                  <a:srgbClr val="000000"/>
                </a:buClr>
              </a:pPr>
              <a:t>‹#›</a:t>
            </a:fld>
            <a:endParaRPr lang="en" sz="3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741788" y="-70648"/>
            <a:ext cx="11561669" cy="923543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39699" y="2"/>
            <a:ext cx="5778646" cy="2261884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9272807" y="8175250"/>
            <a:ext cx="359159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5124967" y="6841049"/>
            <a:ext cx="359159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12599613" y="7947493"/>
            <a:ext cx="523989" cy="329417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4699402" y="4167270"/>
            <a:ext cx="523975" cy="329417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6469649" y="8212099"/>
            <a:ext cx="455080" cy="286092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12540967" y="154106"/>
            <a:ext cx="4842663" cy="1316221"/>
          </a:xfrm>
          <a:prstGeom prst="rect">
            <a:avLst/>
          </a:prstGeom>
          <a:noFill/>
        </p:spPr>
        <p:txBody>
          <a:bodyPr wrap="none" lIns="145252" tIns="72626" rIns="145252" bIns="72626" rtlCol="0">
            <a:spAutoFit/>
          </a:bodyPr>
          <a:lstStyle/>
          <a:p>
            <a:pPr defTabSz="1936652">
              <a:buClr>
                <a:srgbClr val="000000"/>
              </a:buClr>
              <a:buFont typeface="Arial"/>
              <a:buNone/>
              <a:defRPr/>
            </a:pPr>
            <a:r>
              <a:rPr lang="vi-VN" sz="76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11588051" y="1130943"/>
            <a:ext cx="5641505" cy="5409650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r>
              <a:rPr lang="vi-VN" sz="11400" b="1" kern="0" dirty="0">
                <a:ln w="10160">
                  <a:solidFill>
                    <a:srgbClr val="F7D538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Cookies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65" y="1971209"/>
            <a:ext cx="8138739" cy="70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97073" y="1976341"/>
            <a:ext cx="359159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3854193" y="728451"/>
            <a:ext cx="359159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9272807" y="728451"/>
            <a:ext cx="359159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636637" y="5727075"/>
            <a:ext cx="455080" cy="286092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4958858" y="138504"/>
            <a:ext cx="780090" cy="490437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382353" y="8032157"/>
            <a:ext cx="359159" cy="359884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145400" tIns="72701" rIns="145400" bIns="72701" anchor="ctr" anchorCtr="0">
            <a:noAutofit/>
          </a:bodyPr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sz="3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12885054" y="8553754"/>
            <a:ext cx="2142802" cy="546780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13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0246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43874" y="282427"/>
            <a:ext cx="15607363" cy="855184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 defTabSz="1936652">
              <a:buClr>
                <a:srgbClr val="000000"/>
              </a:buClr>
              <a:buFont typeface="Arial"/>
              <a:buNone/>
              <a:defRPr/>
            </a:pPr>
            <a:endParaRPr lang="vi-VN" sz="3000" kern="0">
              <a:solidFill>
                <a:srgbClr val="F7D538"/>
              </a:solidFill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12885054" y="8553754"/>
            <a:ext cx="2142802" cy="546780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1300" dirty="0">
                <a:solidFill>
                  <a:srgbClr val="472C18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4122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50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3803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HÒA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241268" y="4343401"/>
            <a:ext cx="11471154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3:Quan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Vũ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Ngọc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916" y="-195493"/>
            <a:ext cx="16892813" cy="9144000"/>
          </a:xfrm>
          <a:prstGeom prst="rect">
            <a:avLst/>
          </a:prstGeom>
        </p:spPr>
      </p:pic>
      <p:sp>
        <p:nvSpPr>
          <p:cNvPr id="12" name="椭圆 31"/>
          <p:cNvSpPr/>
          <p:nvPr/>
        </p:nvSpPr>
        <p:spPr>
          <a:xfrm flipH="1">
            <a:off x="2305857" y="3322670"/>
            <a:ext cx="12260399" cy="241938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5252" tIns="72626" rIns="145252" bIns="72626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站酷快乐体2016修订版" panose="02010600030101010101" charset="-122"/>
              <a:ea typeface="站酷快乐体2016修订版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4" name="Freeform 34"/>
          <p:cNvSpPr>
            <a:spLocks noEditPoints="1"/>
          </p:cNvSpPr>
          <p:nvPr/>
        </p:nvSpPr>
        <p:spPr bwMode="auto">
          <a:xfrm rot="20640000">
            <a:off x="1749560" y="2601500"/>
            <a:ext cx="2537573" cy="92964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45252" tIns="72626" rIns="145252" bIns="72626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9920" y="3322670"/>
            <a:ext cx="12573000" cy="2362662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endParaRPr lang="en-US" sz="4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44498" y="1320800"/>
            <a:ext cx="3415629" cy="1131555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6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4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8072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" y="1"/>
            <a:ext cx="16027018" cy="90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00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888010" y="581150"/>
            <a:ext cx="4367623" cy="1718301"/>
            <a:chOff x="500062" y="2851475"/>
            <a:chExt cx="3271563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2533776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02560" y="736024"/>
            <a:ext cx="10171163" cy="769440"/>
            <a:chOff x="569825" y="2199885"/>
            <a:chExt cx="7618699" cy="5770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100" dirty="0">
                  <a:solidFill>
                    <a:srgbClr val="FFFFFF"/>
                  </a:solidFill>
                  <a:latin typeface="UTM Cookies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291618" y="2199885"/>
              <a:ext cx="6896906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00B050"/>
                  </a:solidFill>
                </a:rPr>
                <a:t>Kể</a:t>
              </a:r>
              <a:r>
                <a:rPr lang="en-US" sz="4400" b="1" dirty="0">
                  <a:solidFill>
                    <a:srgbClr val="00B050"/>
                  </a:solidFill>
                </a:rPr>
                <a:t> </a:t>
              </a:r>
              <a:r>
                <a:rPr lang="en-US" sz="4400" b="1" dirty="0" err="1">
                  <a:solidFill>
                    <a:srgbClr val="00B050"/>
                  </a:solidFill>
                </a:rPr>
                <a:t>chuyện</a:t>
              </a:r>
              <a:r>
                <a:rPr lang="en-US" sz="4400" b="1" dirty="0">
                  <a:solidFill>
                    <a:srgbClr val="00B050"/>
                  </a:solidFill>
                </a:rPr>
                <a:t> </a:t>
              </a:r>
              <a:r>
                <a:rPr lang="en-US" sz="4400" b="1" dirty="0" err="1">
                  <a:solidFill>
                    <a:srgbClr val="00B050"/>
                  </a:solidFill>
                </a:rPr>
                <a:t>theo</a:t>
              </a:r>
              <a:r>
                <a:rPr lang="en-US" sz="4400" b="1" dirty="0">
                  <a:solidFill>
                    <a:srgbClr val="00B050"/>
                  </a:solidFill>
                </a:rPr>
                <a:t> </a:t>
              </a:r>
              <a:r>
                <a:rPr lang="en-US" sz="4400" b="1" dirty="0" err="1">
                  <a:solidFill>
                    <a:srgbClr val="00B050"/>
                  </a:solidFill>
                </a:rPr>
                <a:t>tranh</a:t>
              </a:r>
              <a:endParaRPr lang="vi-VN" sz="4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9" y="2157759"/>
            <a:ext cx="6728916" cy="50155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602" y="2396609"/>
            <a:ext cx="6239378" cy="47767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6000" y="7132577"/>
            <a:ext cx="8002680" cy="2347273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just"/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78681" y="7132579"/>
            <a:ext cx="7426681" cy="2347273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just"/>
            <a:r>
              <a:rPr lang="nl-NL" sz="3800" dirty="0">
                <a:latin typeface="Times New Roman" pitchFamily="18" charset="0"/>
                <a:cs typeface="Times New Roman" pitchFamily="18" charset="0"/>
              </a:rPr>
              <a:t>Cả hai bạn đều nhìn thấy bà đang xách đồ rất nặng, một bạn nói: “Chúng mình xách đồ giúp bà đi.”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93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888010" y="581150"/>
            <a:ext cx="4367623" cy="1718301"/>
            <a:chOff x="500062" y="2851475"/>
            <a:chExt cx="3271563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2533776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7030A0"/>
                  </a:solidFill>
                  <a:latin typeface="UTM Cookies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02560" y="736024"/>
            <a:ext cx="10171163" cy="769440"/>
            <a:chOff x="569825" y="2199885"/>
            <a:chExt cx="7618699" cy="57708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100" dirty="0">
                  <a:solidFill>
                    <a:srgbClr val="FFFFFF"/>
                  </a:solidFill>
                  <a:latin typeface="UTM Cookies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291618" y="2199885"/>
              <a:ext cx="6896906" cy="57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00B050"/>
                  </a:solidFill>
                </a:rPr>
                <a:t>Kể</a:t>
              </a:r>
              <a:r>
                <a:rPr lang="en-US" sz="4400" b="1" dirty="0">
                  <a:solidFill>
                    <a:srgbClr val="00B050"/>
                  </a:solidFill>
                </a:rPr>
                <a:t> </a:t>
              </a:r>
              <a:r>
                <a:rPr lang="en-US" sz="4400" b="1" dirty="0" err="1">
                  <a:solidFill>
                    <a:srgbClr val="00B050"/>
                  </a:solidFill>
                </a:rPr>
                <a:t>chuyện</a:t>
              </a:r>
              <a:r>
                <a:rPr lang="en-US" sz="4400" b="1" dirty="0">
                  <a:solidFill>
                    <a:srgbClr val="00B050"/>
                  </a:solidFill>
                </a:rPr>
                <a:t> </a:t>
              </a:r>
              <a:r>
                <a:rPr lang="en-US" sz="4400" b="1" dirty="0" err="1">
                  <a:solidFill>
                    <a:srgbClr val="00B050"/>
                  </a:solidFill>
                </a:rPr>
                <a:t>theo</a:t>
              </a:r>
              <a:r>
                <a:rPr lang="en-US" sz="4400" b="1" dirty="0">
                  <a:solidFill>
                    <a:srgbClr val="00B050"/>
                  </a:solidFill>
                </a:rPr>
                <a:t> </a:t>
              </a:r>
              <a:r>
                <a:rPr lang="en-US" sz="4400" b="1" dirty="0" err="1">
                  <a:solidFill>
                    <a:srgbClr val="00B050"/>
                  </a:solidFill>
                </a:rPr>
                <a:t>tranh</a:t>
              </a:r>
              <a:endParaRPr lang="vi-VN" sz="44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8" y="2133600"/>
            <a:ext cx="7188848" cy="5518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91" y="2291101"/>
            <a:ext cx="6806203" cy="511636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6916" y="7315201"/>
            <a:ext cx="7324487" cy="190099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just"/>
            <a:r>
              <a:rPr lang="nl-NL" sz="3800" dirty="0">
                <a:latin typeface="Times New Roman" pitchFamily="18" charset="0"/>
                <a:cs typeface="Times New Roman" pitchFamily="18" charset="0"/>
              </a:rPr>
              <a:t>Cả hai bạn cùng chạy đến bên bà cụ và đồng thanh nói: “Bà để chúng cháu  xách giúp ạ!”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38319" y="7130533"/>
            <a:ext cx="7867042" cy="2347273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nl-NL" sz="3800" dirty="0">
                <a:latin typeface="Times New Roman" pitchFamily="18" charset="0"/>
                <a:cs typeface="Times New Roman" pitchFamily="18" charset="0"/>
              </a:rPr>
              <a:t>Khi các bạn giúp bà xách đồ về đến nhà, bà cụ đã nói: “Các cháu ngoan quá, bà cảm ơn các cháu!”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8" y="1856636"/>
            <a:ext cx="4476075" cy="53756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47353" y="1323157"/>
            <a:ext cx="11529285" cy="1270055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82992" y="3759200"/>
            <a:ext cx="9223428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991" y="5486401"/>
            <a:ext cx="11258008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96000" y="2319258"/>
            <a:ext cx="11252433" cy="1500887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31301" y="4544476"/>
            <a:ext cx="10579815" cy="823779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mệt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/>
              <a:t>.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931302" y="2510772"/>
            <a:ext cx="629883" cy="313728"/>
          </a:xfrm>
          <a:prstGeom prst="rightArrow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202579" y="4736425"/>
            <a:ext cx="629883" cy="313728"/>
          </a:xfrm>
          <a:prstGeom prst="rightArrow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31301" y="6832523"/>
            <a:ext cx="10938421" cy="2177996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just"/>
            <a:r>
              <a:rPr lang="en-US" dirty="0"/>
              <a:t>       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5202579" y="7039075"/>
            <a:ext cx="629883" cy="313728"/>
          </a:xfrm>
          <a:prstGeom prst="rightArrow">
            <a:avLst/>
          </a:prstGeom>
          <a:ln w="19050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 animBg="1"/>
      <p:bldP spid="15" grpId="0" animBg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unched Tape 7"/>
          <p:cNvSpPr/>
          <p:nvPr/>
        </p:nvSpPr>
        <p:spPr>
          <a:xfrm>
            <a:off x="4882992" y="914400"/>
            <a:ext cx="6510655" cy="1422400"/>
          </a:xfrm>
          <a:prstGeom prst="flowChartPunchedTape">
            <a:avLst/>
          </a:prstGeom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ctr"/>
            <a:r>
              <a:rPr lang="en-US" sz="6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6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5109" y="2844800"/>
            <a:ext cx="14513336" cy="5563538"/>
          </a:xfrm>
          <a:prstGeom prst="rect">
            <a:avLst/>
          </a:prstGeom>
          <a:noFill/>
        </p:spPr>
        <p:txBody>
          <a:bodyPr wrap="square" lIns="145252" tIns="72626" rIns="145252" bIns="72626" rtlCol="0">
            <a:spAutoFit/>
          </a:bodyPr>
          <a:lstStyle/>
          <a:p>
            <a:pPr algn="just"/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sổng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láng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câng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giềng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55" y="5384800"/>
            <a:ext cx="8262594" cy="3244851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882992" y="1117600"/>
            <a:ext cx="9223428" cy="3556000"/>
          </a:xfrm>
          <a:prstGeom prst="wedgeEllipseCallout">
            <a:avLst>
              <a:gd name="adj1" fmla="val -52534"/>
              <a:gd name="adj2" fmla="val 77133"/>
            </a:avLst>
          </a:prstGeom>
          <a:ln w="3175"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5252" tIns="72626" rIns="145252" bIns="72626" rtlCol="0" anchor="ctr"/>
          <a:lstStyle/>
          <a:p>
            <a:pPr algn="just"/>
            <a:r>
              <a:rPr lang="nl-NL" sz="44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Em đã làm và sẽ làm để thể hiện quan tâm đến hàng xóm láng giềng? </a:t>
            </a:r>
            <a:endParaRPr lang="en-US" sz="44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413042" y="339040"/>
            <a:ext cx="5124213" cy="1699272"/>
            <a:chOff x="479771" y="4186500"/>
            <a:chExt cx="2677424" cy="127445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50" y="4550361"/>
              <a:ext cx="166862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FFFF"/>
                  </a:solidFill>
                  <a:latin typeface="UTM Cookies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1431164"/>
      </p:ext>
    </p:extLst>
  </p:cSld>
  <p:clrMapOvr>
    <a:masterClrMapping/>
  </p:clrMapOvr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392</Words>
  <Application>Microsoft Office PowerPoint</Application>
  <PresentationFormat>Custom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UTM Cookies</vt:lpstr>
      <vt:lpstr>站酷快乐体2016修订版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29</cp:revision>
  <dcterms:created xsi:type="dcterms:W3CDTF">2021-11-20T01:12:16Z</dcterms:created>
  <dcterms:modified xsi:type="dcterms:W3CDTF">2025-10-28T08:48:50Z</dcterms:modified>
</cp:coreProperties>
</file>