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</p:sldMasterIdLst>
  <p:notesMasterIdLst>
    <p:notesMasterId r:id="rId21"/>
  </p:notesMasterIdLst>
  <p:sldIdLst>
    <p:sldId id="623" r:id="rId5"/>
    <p:sldId id="282" r:id="rId6"/>
    <p:sldId id="281" r:id="rId7"/>
    <p:sldId id="286" r:id="rId8"/>
    <p:sldId id="288" r:id="rId9"/>
    <p:sldId id="289" r:id="rId10"/>
    <p:sldId id="285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8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7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7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2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2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7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33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95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62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06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72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94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3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13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4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6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58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0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12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14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95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99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25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83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6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4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25"/>
            </a:lvl2pPr>
            <a:lvl3pPr marL="685783" indent="0">
              <a:buNone/>
              <a:defRPr sz="900"/>
            </a:lvl3pPr>
            <a:lvl4pPr marL="1028675" indent="0">
              <a:buNone/>
              <a:defRPr sz="825"/>
            </a:lvl4pPr>
            <a:lvl5pPr marL="1371566" indent="0">
              <a:buNone/>
              <a:defRPr sz="825"/>
            </a:lvl5pPr>
            <a:lvl6pPr marL="1714457" indent="0">
              <a:buNone/>
              <a:defRPr sz="825"/>
            </a:lvl6pPr>
            <a:lvl7pPr marL="2057348" indent="0">
              <a:buNone/>
              <a:defRPr sz="825"/>
            </a:lvl7pPr>
            <a:lvl8pPr marL="2400240" indent="0">
              <a:buNone/>
              <a:defRPr sz="825"/>
            </a:lvl8pPr>
            <a:lvl9pPr marL="274313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77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25"/>
            </a:lvl2pPr>
            <a:lvl3pPr marL="685783" indent="0">
              <a:buNone/>
              <a:defRPr sz="900"/>
            </a:lvl3pPr>
            <a:lvl4pPr marL="1028675" indent="0">
              <a:buNone/>
              <a:defRPr sz="825"/>
            </a:lvl4pPr>
            <a:lvl5pPr marL="1371566" indent="0">
              <a:buNone/>
              <a:defRPr sz="825"/>
            </a:lvl5pPr>
            <a:lvl6pPr marL="1714457" indent="0">
              <a:buNone/>
              <a:defRPr sz="825"/>
            </a:lvl6pPr>
            <a:lvl7pPr marL="2057348" indent="0">
              <a:buNone/>
              <a:defRPr sz="825"/>
            </a:lvl7pPr>
            <a:lvl8pPr marL="2400240" indent="0">
              <a:buNone/>
              <a:defRPr sz="825"/>
            </a:lvl8pPr>
            <a:lvl9pPr marL="274313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46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33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2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9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defRPr/>
            </a:pPr>
            <a:fld id="{B4FD90F9-5570-4A05-A2CF-9A22C5C4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9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52F2B7D-B02B-E7EC-DD25-43349095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602ADDA8-902A-9896-37BC-450ECC2E1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43501"/>
            <a:ext cx="3886200" cy="40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marL="0" marR="0" lvl="0" indent="0" algn="l" defTabSz="342884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25" b="0" i="0" u="none" strike="noStrike" kern="1200" cap="none" spc="0" normalizeH="0" baseline="0" noProof="0">
              <a:ln>
                <a:noFill/>
              </a:ln>
              <a:solidFill>
                <a:srgbClr val="954F72"/>
              </a:solidFill>
              <a:effectLst/>
              <a:uLnTx/>
              <a:uFillTx/>
              <a:latin typeface="VNI-Thufap2" pitchFamily="2" charset="0"/>
              <a:ea typeface="+mn-ea"/>
              <a:cs typeface="+mn-cs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ED4A7D6-4D82-0C9C-74BC-E09F30E35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803799"/>
            <a:ext cx="9144000" cy="2071688"/>
          </a:xfrm>
          <a:gradFill rotWithShape="1">
            <a:gsLst>
              <a:gs pos="0">
                <a:srgbClr val="00A200"/>
              </a:gs>
              <a:gs pos="100000">
                <a:srgbClr val="FFFFFF"/>
              </a:gs>
            </a:gsLst>
            <a:lin ang="5400000" scaled="1"/>
          </a:gra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CHÀO MỪNG QUÝ THẦY CÔ </a:t>
            </a:r>
            <a:b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3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DỰ GIỜ TIẾT HỌC ÂM </a:t>
            </a:r>
            <a:r>
              <a:rPr lang="en-US" sz="33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NHẠC 2</a:t>
            </a:r>
            <a:r>
              <a:rPr lang="en-US" sz="3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3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33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H" pitchFamily="34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E8C736F-79F2-1063-A589-676EC53E69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5002" y="3977881"/>
            <a:ext cx="5934075" cy="334565"/>
          </a:xfrm>
        </p:spPr>
        <p:txBody>
          <a:bodyPr>
            <a:normAutofit fontScale="77500" lnSpcReduction="20000"/>
          </a:bodyPr>
          <a:lstStyle/>
          <a:p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Giáo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viên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thực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Lê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Thị</a:t>
            </a:r>
            <a:r>
              <a:rPr lang="en-US" sz="2775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Thanh </a:t>
            </a:r>
            <a:r>
              <a:rPr lang="en-US" sz="2775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Tâm</a:t>
            </a:r>
            <a:endParaRPr lang="en-US" sz="2775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  <p:pic>
        <p:nvPicPr>
          <p:cNvPr id="4101" name="Picture 5" descr="072">
            <a:extLst>
              <a:ext uri="{FF2B5EF4-FFF2-40B4-BE49-F238E27FC236}">
                <a16:creationId xmlns:a16="http://schemas.microsoft.com/office/drawing/2014/main" id="{1A4E19D6-9CAE-8643-B7C5-5870A3F57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2438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un14[1]">
            <a:extLst>
              <a:ext uri="{FF2B5EF4-FFF2-40B4-BE49-F238E27FC236}">
                <a16:creationId xmlns:a16="http://schemas.microsoft.com/office/drawing/2014/main" id="{81E18370-BCF4-2756-7E71-451C6BE605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1" y="3190875"/>
            <a:ext cx="1450975" cy="94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Group 7">
            <a:extLst>
              <a:ext uri="{FF2B5EF4-FFF2-40B4-BE49-F238E27FC236}">
                <a16:creationId xmlns:a16="http://schemas.microsoft.com/office/drawing/2014/main" id="{84E5D2CF-3EDA-47D1-31E2-300821302832}"/>
              </a:ext>
            </a:extLst>
          </p:cNvPr>
          <p:cNvGrpSpPr>
            <a:grpSpLocks/>
          </p:cNvGrpSpPr>
          <p:nvPr/>
        </p:nvGrpSpPr>
        <p:grpSpPr bwMode="auto">
          <a:xfrm>
            <a:off x="2089153" y="5186362"/>
            <a:ext cx="1260475" cy="814388"/>
            <a:chOff x="3696" y="2784"/>
            <a:chExt cx="1536" cy="1536"/>
          </a:xfrm>
        </p:grpSpPr>
        <p:pic>
          <p:nvPicPr>
            <p:cNvPr id="4104" name="Picture 8" descr="GOLDENCD">
              <a:extLst>
                <a:ext uri="{FF2B5EF4-FFF2-40B4-BE49-F238E27FC236}">
                  <a16:creationId xmlns:a16="http://schemas.microsoft.com/office/drawing/2014/main" id="{B8400B39-6A0B-1A3B-A4AA-C55044CE83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072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WaterLily-02">
              <a:extLst>
                <a:ext uri="{FF2B5EF4-FFF2-40B4-BE49-F238E27FC236}">
                  <a16:creationId xmlns:a16="http://schemas.microsoft.com/office/drawing/2014/main" id="{8B410BDA-4E8D-4607-AF06-BD6E7F2820B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84"/>
              <a:ext cx="1409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6" name="Picture 10" descr="072">
            <a:extLst>
              <a:ext uri="{FF2B5EF4-FFF2-40B4-BE49-F238E27FC236}">
                <a16:creationId xmlns:a16="http://schemas.microsoft.com/office/drawing/2014/main" id="{7E7EE8E8-F822-C33F-162E-970CB587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086350"/>
            <a:ext cx="2438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11">
            <a:extLst>
              <a:ext uri="{FF2B5EF4-FFF2-40B4-BE49-F238E27FC236}">
                <a16:creationId xmlns:a16="http://schemas.microsoft.com/office/drawing/2014/main" id="{C8032A26-6EDC-BC4F-06DF-9956C4EC3D36}"/>
              </a:ext>
            </a:extLst>
          </p:cNvPr>
          <p:cNvSpPr>
            <a:spLocks/>
          </p:cNvSpPr>
          <p:nvPr/>
        </p:nvSpPr>
        <p:spPr bwMode="auto">
          <a:xfrm>
            <a:off x="2197103" y="4474371"/>
            <a:ext cx="475932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75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109" name="Group 13">
            <a:extLst>
              <a:ext uri="{FF2B5EF4-FFF2-40B4-BE49-F238E27FC236}">
                <a16:creationId xmlns:a16="http://schemas.microsoft.com/office/drawing/2014/main" id="{B25F16AA-2924-4F96-35F4-F04F465F4E0A}"/>
              </a:ext>
            </a:extLst>
          </p:cNvPr>
          <p:cNvGrpSpPr>
            <a:grpSpLocks/>
          </p:cNvGrpSpPr>
          <p:nvPr/>
        </p:nvGrpSpPr>
        <p:grpSpPr bwMode="auto">
          <a:xfrm>
            <a:off x="5043491" y="5137547"/>
            <a:ext cx="1214437" cy="875109"/>
            <a:chOff x="3696" y="2784"/>
            <a:chExt cx="1536" cy="1536"/>
          </a:xfrm>
        </p:grpSpPr>
        <p:pic>
          <p:nvPicPr>
            <p:cNvPr id="4110" name="Picture 14" descr="GOLDENCD">
              <a:extLst>
                <a:ext uri="{FF2B5EF4-FFF2-40B4-BE49-F238E27FC236}">
                  <a16:creationId xmlns:a16="http://schemas.microsoft.com/office/drawing/2014/main" id="{7A88BC9A-45E3-AE4F-60F5-A5C286C502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072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1" name="Picture 15" descr="WaterLily-02">
              <a:extLst>
                <a:ext uri="{FF2B5EF4-FFF2-40B4-BE49-F238E27FC236}">
                  <a16:creationId xmlns:a16="http://schemas.microsoft.com/office/drawing/2014/main" id="{5828A036-4F16-9075-CFB1-E4C6F48D76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84"/>
              <a:ext cx="1409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12" name="Rectangle 16">
            <a:extLst>
              <a:ext uri="{FF2B5EF4-FFF2-40B4-BE49-F238E27FC236}">
                <a16:creationId xmlns:a16="http://schemas.microsoft.com/office/drawing/2014/main" id="{021686FA-9027-7624-7F5E-246F7002AE09}"/>
              </a:ext>
            </a:extLst>
          </p:cNvPr>
          <p:cNvSpPr>
            <a:spLocks/>
          </p:cNvSpPr>
          <p:nvPr/>
        </p:nvSpPr>
        <p:spPr bwMode="auto">
          <a:xfrm>
            <a:off x="1638300" y="1343027"/>
            <a:ext cx="73533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25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HÒA NGHĨA</a:t>
            </a:r>
            <a:r>
              <a:rPr kumimoji="0" lang="en-US" sz="2775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</a:t>
            </a:r>
          </a:p>
        </p:txBody>
      </p:sp>
      <p:pic>
        <p:nvPicPr>
          <p:cNvPr id="4114" name="Picture 18" descr="Giao duc">
            <a:extLst>
              <a:ext uri="{FF2B5EF4-FFF2-40B4-BE49-F238E27FC236}">
                <a16:creationId xmlns:a16="http://schemas.microsoft.com/office/drawing/2014/main" id="{CD22B08D-8966-36EF-CF40-FA2A0CDC9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6"/>
          <a:stretch>
            <a:fillRect/>
          </a:stretch>
        </p:blipFill>
        <p:spPr bwMode="auto">
          <a:xfrm>
            <a:off x="280991" y="857250"/>
            <a:ext cx="15144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792px-Vietnamese_Music_Logo_shadow">
            <a:extLst>
              <a:ext uri="{FF2B5EF4-FFF2-40B4-BE49-F238E27FC236}">
                <a16:creationId xmlns:a16="http://schemas.microsoft.com/office/drawing/2014/main" id="{6FC086AB-B594-FC46-6439-BA1A9887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4701"/>
            <a:ext cx="1828800" cy="14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" y="0"/>
            <a:ext cx="441984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9789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4776" y="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Tranh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0152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Tranh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2320" y="29296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Tranh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346767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Tranh 4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5720275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Bật file </a:t>
            </a:r>
            <a:r>
              <a:rPr lang="vi-VN" sz="2400"/>
              <a:t>kể mẫu </a:t>
            </a:r>
            <a:r>
              <a:rPr lang="en-US" sz="2400"/>
              <a:t>hoặc gv kể </a:t>
            </a:r>
            <a:r>
              <a:rPr lang="vi-VN" sz="2400"/>
              <a:t>c</a:t>
            </a:r>
            <a:r>
              <a:rPr lang="en-US" sz="2400"/>
              <a:t>âu chuyện</a:t>
            </a:r>
            <a:endParaRPr lang="en-US" sz="240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0" y="6135774"/>
            <a:ext cx="612576" cy="491108"/>
          </a:xfrm>
          <a:prstGeom prst="rect">
            <a:avLst/>
          </a:prstGeom>
        </p:spPr>
      </p:pic>
      <p:pic>
        <p:nvPicPr>
          <p:cNvPr id="14" name="UOC MO C D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712" y="5830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9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9912" y="692696"/>
            <a:ext cx="50770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GV cùng trao đổi nội dung câu chuyện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Hỏi</a:t>
            </a:r>
            <a:r>
              <a:rPr lang="vi-VN" sz="2400" b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</a:t>
            </a:r>
            <a:r>
              <a:rPr lang="vi-VN" sz="2400" b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vi-VN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2400" i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nhân vật bạn đó tên gì?, Đô nghe thấy âm thanh gì vào buổi sáng, ở đâu</a:t>
            </a:r>
            <a:endParaRPr lang="en-US" sz="2400" i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i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Hỏi</a:t>
            </a:r>
            <a:r>
              <a:rPr lang="vi-VN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2</a:t>
            </a:r>
            <a:r>
              <a:rPr lang="vi-VN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vi-VN" sz="2400" i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Đô đã có cảm xúc gì khi nghe lại âm thanh tiếng kèn đó trong lễ khai giảng</a:t>
            </a:r>
            <a:endParaRPr lang="en-US" sz="2400" i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en-US" sz="24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Hỏi</a:t>
            </a:r>
            <a:r>
              <a:rPr lang="vi-VN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3</a:t>
            </a:r>
            <a:r>
              <a:rPr lang="vi-VN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khi nghe tiếng kèn song Đô thầm nghĩ gì</a:t>
            </a:r>
            <a:endParaRPr lang="en-US" sz="24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Hỏi</a:t>
            </a:r>
            <a:r>
              <a:rPr lang="vi-VN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4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ước mơ của Đô là gì</a:t>
            </a: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240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29200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" y="0"/>
            <a:ext cx="455548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-7392"/>
            <a:ext cx="433568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68144" y="5877271"/>
            <a:ext cx="2692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/>
                <a:ea typeface="Calibri"/>
              </a:rPr>
              <a:t>4 HS lần lượt nhìn tranh và kể lại câu chuyện.</a:t>
            </a:r>
            <a:endParaRPr lang="en-US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4766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Tranh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084" y="313661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Tranh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6459" y="57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Tranh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2895" y="314988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Tranh 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8" y="6179284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" y="0"/>
            <a:ext cx="455548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-7392"/>
            <a:ext cx="433568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27576" y="16301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-GV kể lại câu chuyện lần 2.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15608" y="5661248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>
                <a:solidFill>
                  <a:srgbClr val="FF0000"/>
                </a:solidFill>
                <a:latin typeface="Times New Roman"/>
                <a:ea typeface="Calibri"/>
              </a:rPr>
              <a:t>+Hỏi Trong câu chuyện </a:t>
            </a:r>
            <a:r>
              <a:rPr lang="en-US" sz="2000" b="1" i="1">
                <a:solidFill>
                  <a:srgbClr val="FF0000"/>
                </a:solidFill>
                <a:latin typeface="Times New Roman"/>
                <a:ea typeface="Calibri"/>
              </a:rPr>
              <a:t>ước mơ của bạn Đô</a:t>
            </a:r>
            <a:r>
              <a:rPr lang="en-US" sz="2000">
                <a:solidFill>
                  <a:srgbClr val="FF0000"/>
                </a:solidFill>
                <a:latin typeface="Times New Roman"/>
                <a:ea typeface="Calibri"/>
              </a:rPr>
              <a:t> nhạc cụ nào đã được nhắc đến. Chốt câu chuyện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0" y="6135774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68960"/>
            <a:ext cx="5544616" cy="907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688" y="1916832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GV đọc mẫu tiết tấu bằng số là</a:t>
            </a:r>
            <a:r>
              <a:rPr lang="en-US" sz="2400" i="1">
                <a:solidFill>
                  <a:srgbClr val="FF0000"/>
                </a:solidFill>
                <a:latin typeface="Times New Roman"/>
                <a:ea typeface="Calibri"/>
              </a:rPr>
              <a:t>1 2 1 2-1-1-1-1-1-nghỉ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 trước sau đó HD HS nghép lời:</a:t>
            </a:r>
            <a:endParaRPr lang="en-US" sz="24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101462"/>
            <a:ext cx="3096344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Times New Roman"/>
              </a:rPr>
              <a:t>VẬN DỤNG SÁNG TẠO</a:t>
            </a:r>
            <a:endParaRPr lang="en-US" sz="2000" b="1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5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0368" y="188640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>
                <a:solidFill>
                  <a:srgbClr val="FF0000"/>
                </a:solidFill>
                <a:latin typeface="Times New Roman"/>
                <a:ea typeface="Calibri"/>
              </a:rPr>
              <a:t>Chia lớp 5 nhóm chơi trò chơi: các nhóm sẽ đọc nối tiếp nhau câu “Te te te te te-tò-te-tò-te” mỗi </a:t>
            </a:r>
            <a:r>
              <a:rPr lang="fr-FR" sz="2800" smtClean="0">
                <a:solidFill>
                  <a:srgbClr val="FF0000"/>
                </a:solidFill>
                <a:latin typeface="Times New Roman"/>
                <a:ea typeface="Calibri"/>
              </a:rPr>
              <a:t>nhóm </a:t>
            </a:r>
            <a:r>
              <a:rPr lang="fr-FR" sz="2800">
                <a:solidFill>
                  <a:srgbClr val="FF0000"/>
                </a:solidFill>
                <a:latin typeface="Times New Roman"/>
                <a:ea typeface="Calibri"/>
              </a:rPr>
              <a:t>đọc 1 lần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644666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1988840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800">
                <a:solidFill>
                  <a:srgbClr val="FF0000"/>
                </a:solidFill>
                <a:latin typeface="Times New Roman"/>
                <a:ea typeface="Calibri"/>
              </a:rPr>
              <a:t>-GV bắt nhịp cả lớp đọc lời vào nhạc đệm với cấu trúc đọc 2 lượt mỗi lượt 5 lần. Lượt 2 đọc nhanh dần</a:t>
            </a:r>
            <a:endParaRPr lang="en-US" sz="28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890220"/>
            <a:ext cx="612576" cy="491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73835"/>
            <a:ext cx="4464496" cy="7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85184"/>
            <a:ext cx="1619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>
                <a:solidFill>
                  <a:srgbClr val="002060"/>
                </a:solidFill>
                <a:latin typeface="Times New Roman"/>
              </a:rPr>
              <a:t>KHỞI ĐỘNG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1026" name="Picture 2" descr="2021-06-11_1133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" y="1268760"/>
            <a:ext cx="541181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3645024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ea typeface="Times New Roman"/>
                <a:cs typeface="Arial"/>
              </a:rPr>
              <a:t>Bật file vỗ tay mẫu hd đếm số và vỗ tay theo tiết tấu vỗ mạnh vào số 1, vỗ nhẹ bào số 2, 3.</a:t>
            </a:r>
            <a:endParaRPr lang="en-US" sz="240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052736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>
                <a:solidFill>
                  <a:srgbClr val="FF0000"/>
                </a:solidFill>
                <a:latin typeface="Times New Roman"/>
              </a:rPr>
              <a:t>Lớp hát lại bài Dàn nhạc trong vườn?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3793203"/>
            <a:ext cx="3384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Giới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thiệu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bài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mới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96" y="764704"/>
            <a:ext cx="9144000" cy="5506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207" y="0"/>
            <a:ext cx="8111975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6" name="Rectangle 5"/>
          <p:cNvSpPr/>
          <p:nvPr/>
        </p:nvSpPr>
        <p:spPr>
          <a:xfrm>
            <a:off x="4215965" y="3789040"/>
            <a:ext cx="146764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47" y="476672"/>
            <a:ext cx="1135314" cy="11353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5616" y="4682103"/>
            <a:ext cx="76683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Times New Roman"/>
                <a:ea typeface="Calibri"/>
              </a:rPr>
              <a:t>ÔN TẬP BÀI HÁT: DÀN NHẠC TRONG VƯỜN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5616" y="5236101"/>
            <a:ext cx="7038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/>
                <a:ea typeface="Calibri"/>
              </a:rPr>
              <a:t>THƯỞNG THỨC ÂM NHẠC: ƯỚC MƠ CỦA BẠN ĐÔ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60" y="2514406"/>
            <a:ext cx="234280" cy="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861047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THỰC 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2" y="980728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HS ôn lại bài hát 1 – 2 lần. HS thực hiện theo các hình thức: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tập thể.	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nối tiếp	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đối đáp nam nữ</a:t>
            </a:r>
            <a:endParaRPr lang="en-US" sz="32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19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1.ÔN TẬP BÀI HÁT: DÀN NHẠC TRONG VƯỜN</a:t>
            </a:r>
            <a:endParaRPr lang="en-US" sz="24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840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3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24744"/>
            <a:ext cx="5580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GV làm mẫu hướng dẫn hát kết hợp vận động vận động phụ họa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712" y="3741817"/>
            <a:ext cx="43364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Vận động phụ họa</a:t>
            </a:r>
            <a:endParaRPr lang="en-US" sz="440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5176" y="5771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9792" y="42545"/>
            <a:ext cx="6536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>
                <a:solidFill>
                  <a:srgbClr val="FF0000"/>
                </a:solidFill>
              </a:rPr>
              <a:t>HS ôn Hát </a:t>
            </a:r>
            <a:r>
              <a:rPr lang="en-US" sz="3200" err="1">
                <a:solidFill>
                  <a:srgbClr val="FF0000"/>
                </a:solidFill>
              </a:rPr>
              <a:t>kết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hợp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gõ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đệm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theo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phách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44" y="6366892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784" y="-50811"/>
            <a:ext cx="502092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Arial"/>
              </a:rPr>
              <a:t>2.Thường thức âm nhạc </a:t>
            </a:r>
            <a:r>
              <a:rPr lang="en-US" sz="2000" b="1" i="1">
                <a:solidFill>
                  <a:srgbClr val="002060"/>
                </a:solidFill>
                <a:latin typeface="Times New Roman"/>
                <a:ea typeface="Arial"/>
              </a:rPr>
              <a:t>Ước mơ của bạn Đô</a:t>
            </a:r>
            <a:endParaRPr lang="en-US" sz="20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3888" y="1484784"/>
            <a:ext cx="52200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latin typeface="+mj-lt"/>
              </a:rPr>
              <a:t>-</a:t>
            </a:r>
            <a:r>
              <a:rPr lang="vi-VN" sz="2400">
                <a:solidFill>
                  <a:srgbClr val="FF0000"/>
                </a:solidFill>
                <a:latin typeface="+mj-lt"/>
              </a:rPr>
              <a:t>GV Tạo các loại âm thanh đã chuẩn bị như: giấy, ly, muỗng, bàn học.</a:t>
            </a:r>
            <a:endParaRPr lang="en-US" sz="2400">
              <a:solidFill>
                <a:srgbClr val="FF0000"/>
              </a:solidFill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+mj-lt"/>
                <a:ea typeface="Calibri"/>
              </a:rPr>
              <a:t>+</a:t>
            </a:r>
            <a:r>
              <a:rPr lang="vi-VN" sz="2400">
                <a:solidFill>
                  <a:srgbClr val="FF0000"/>
                </a:solidFill>
                <a:latin typeface="+mj-lt"/>
                <a:ea typeface="Calibri"/>
              </a:rPr>
              <a:t>GV đặt câu hỏi: </a:t>
            </a:r>
            <a:endParaRPr lang="en-US" sz="2400">
              <a:solidFill>
                <a:srgbClr val="FF0000"/>
              </a:solidFill>
              <a:latin typeface="+mj-lt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vi-VN" sz="2400" i="1">
                <a:solidFill>
                  <a:srgbClr val="002060"/>
                </a:solidFill>
                <a:latin typeface="+mj-lt"/>
                <a:ea typeface="Calibri"/>
              </a:rPr>
              <a:t>Câu 1: </a:t>
            </a:r>
            <a:r>
              <a:rPr lang="vi-VN" sz="2400" i="1">
                <a:solidFill>
                  <a:srgbClr val="FF0000"/>
                </a:solidFill>
                <a:latin typeface="+mj-lt"/>
                <a:ea typeface="Calibri"/>
              </a:rPr>
              <a:t>Âm thanh phát ra từ đâu?</a:t>
            </a:r>
            <a:endParaRPr lang="en-US" sz="2400" i="1">
              <a:solidFill>
                <a:srgbClr val="FF0000"/>
              </a:solidFill>
              <a:latin typeface="+mj-lt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400" i="1">
                <a:solidFill>
                  <a:srgbClr val="002060"/>
                </a:solidFill>
                <a:latin typeface="+mj-lt"/>
                <a:ea typeface="Calibri"/>
              </a:rPr>
              <a:t>Câu 2: </a:t>
            </a:r>
            <a:r>
              <a:rPr lang="en-US" sz="2400" i="1">
                <a:solidFill>
                  <a:srgbClr val="FF0000"/>
                </a:solidFill>
                <a:latin typeface="+mj-lt"/>
                <a:ea typeface="Calibri"/>
              </a:rPr>
              <a:t>Ở</a:t>
            </a:r>
            <a:r>
              <a:rPr lang="vi-VN" sz="2400" i="1">
                <a:solidFill>
                  <a:srgbClr val="FF0000"/>
                </a:solidFill>
                <a:latin typeface="+mj-lt"/>
                <a:ea typeface="Calibri"/>
              </a:rPr>
              <a:t> nhà em hay nghe thấy những âm thanh gì</a:t>
            </a:r>
            <a:endParaRPr lang="en-US" sz="2400" i="1">
              <a:solidFill>
                <a:srgbClr val="FF0000"/>
              </a:solidFill>
              <a:latin typeface="+mj-lt"/>
              <a:ea typeface="Calibri"/>
            </a:endParaRPr>
          </a:p>
          <a:p>
            <a:r>
              <a:rPr lang="en-US" sz="2400" i="1">
                <a:solidFill>
                  <a:srgbClr val="FF0000"/>
                </a:solidFill>
                <a:latin typeface="+mj-lt"/>
              </a:rPr>
              <a:t> </a:t>
            </a:r>
            <a:r>
              <a:rPr lang="vi-VN" sz="2400" i="1">
                <a:solidFill>
                  <a:srgbClr val="002060"/>
                </a:solidFill>
                <a:latin typeface="+mj-lt"/>
              </a:rPr>
              <a:t>Câu 3: </a:t>
            </a:r>
            <a:r>
              <a:rPr lang="vi-VN" sz="2400" i="1">
                <a:solidFill>
                  <a:srgbClr val="FF0000"/>
                </a:solidFill>
                <a:latin typeface="+mj-lt"/>
              </a:rPr>
              <a:t>Vào tiết chào cờ em nghe thấy tiếng gì</a:t>
            </a:r>
            <a:r>
              <a:rPr lang="en-US" sz="2400" i="1">
                <a:solidFill>
                  <a:srgbClr val="FF0000"/>
                </a:solidFill>
                <a:latin typeface="+mj-lt"/>
              </a:rPr>
              <a:t>.</a:t>
            </a:r>
          </a:p>
          <a:p>
            <a:endParaRPr lang="en-US" sz="2400">
              <a:solidFill>
                <a:srgbClr val="FF0000"/>
              </a:solidFill>
              <a:latin typeface="+mj-lt"/>
              <a:ea typeface="Calibri"/>
            </a:endParaRPr>
          </a:p>
          <a:p>
            <a:endParaRPr lang="en-US" sz="2400">
              <a:solidFill>
                <a:srgbClr val="FF0000"/>
              </a:solidFill>
              <a:latin typeface="+mj-lt"/>
              <a:ea typeface="Calibri"/>
            </a:endParaRPr>
          </a:p>
          <a:p>
            <a:r>
              <a:rPr lang="en-US" sz="3600">
                <a:solidFill>
                  <a:srgbClr val="FF0000"/>
                </a:solidFill>
                <a:latin typeface="+mj-lt"/>
                <a:ea typeface="Calibri"/>
              </a:rPr>
              <a:t>-Giới thiệu vào câu chuyện</a:t>
            </a:r>
            <a:endParaRPr lang="en-US" sz="3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0568" y="51062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/>
                <a:ea typeface="Calibri"/>
              </a:rPr>
              <a:t>KHÁM PHÁ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904" y="692696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Giới thiệu, trình chiếu nhạc cụ Kèn đồng: </a:t>
            </a:r>
            <a:r>
              <a:rPr lang="en-US" sz="2800" i="1">
                <a:solidFill>
                  <a:srgbClr val="FF0000"/>
                </a:solidFill>
                <a:latin typeface="Times New Roman"/>
                <a:ea typeface="Calibri"/>
              </a:rPr>
              <a:t>Là nhạc cụ nằm trong bộ hơi, âm thanhcủa kèn đồng trầm hùng, vang xa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3074" name="Picture 2" descr="Concert-thu-dong-2012-tuan-1-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0044" y="2564904"/>
            <a:ext cx="4387988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455</Words>
  <Application>Microsoft Office PowerPoint</Application>
  <PresentationFormat>On-screen Show (4:3)</PresentationFormat>
  <Paragraphs>57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.VnAristote</vt:lpstr>
      <vt:lpstr>.VnAvantH</vt:lpstr>
      <vt:lpstr>Arial</vt:lpstr>
      <vt:lpstr>Calibri</vt:lpstr>
      <vt:lpstr>Calibri Light</vt:lpstr>
      <vt:lpstr>Times New Roman</vt:lpstr>
      <vt:lpstr>VNI-Thufap2</vt:lpstr>
      <vt:lpstr>Office Theme</vt:lpstr>
      <vt:lpstr>1_Office Theme</vt:lpstr>
      <vt:lpstr>3_Office Theme</vt:lpstr>
      <vt:lpstr>2_Default Design</vt:lpstr>
      <vt:lpstr>CHÀO MỪNG QUÝ THẦY CÔ  DỰ GIỜ TIẾT HỌC ÂM NHẠC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MAIHUNG</cp:lastModifiedBy>
  <cp:revision>120</cp:revision>
  <dcterms:created xsi:type="dcterms:W3CDTF">2021-05-09T14:16:54Z</dcterms:created>
  <dcterms:modified xsi:type="dcterms:W3CDTF">2025-11-02T00:59:47Z</dcterms:modified>
</cp:coreProperties>
</file>