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4"/>
  </p:notesMasterIdLst>
  <p:sldIdLst>
    <p:sldId id="288" r:id="rId2"/>
    <p:sldId id="264" r:id="rId3"/>
    <p:sldId id="261" r:id="rId4"/>
    <p:sldId id="262" r:id="rId5"/>
    <p:sldId id="284" r:id="rId6"/>
    <p:sldId id="266" r:id="rId7"/>
    <p:sldId id="283" r:id="rId8"/>
    <p:sldId id="269" r:id="rId9"/>
    <p:sldId id="285" r:id="rId10"/>
    <p:sldId id="270" r:id="rId11"/>
    <p:sldId id="271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261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17804-9353-4860-AA10-6A8E9FB0856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DEA1C-0683-4D61-8BC3-2F7C02C87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81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2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6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0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8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5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1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7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1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1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2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26B-28BC-4688-AD60-EA156B3C686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8826B-28BC-4688-AD60-EA156B3C686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D6106-E7AD-464A-9EA1-144C5CF9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7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1048385" y="728219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7430" y="1197597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4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012BA31F-4578-4001-811A-A96AF02D9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1" y="215900"/>
            <a:ext cx="12122149" cy="148378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2" tIns="60956" rIns="121912" bIns="60956" anchor="ctr"/>
          <a:lstStyle/>
          <a:p>
            <a:pPr algn="ctr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4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UBND PHƯỜNG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DƯƠNG KINH</a:t>
            </a:r>
          </a:p>
          <a:p>
            <a:pPr algn="ctr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TRƯỜNG TIỂU HỌC HOÀ NGHĨA </a:t>
            </a:r>
            <a:endParaRPr lang="en-US" sz="32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1A774BBA-0666-6790-AFE0-8107742E10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49800" y="1459442"/>
            <a:ext cx="2779184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WordArt 16">
            <a:extLst>
              <a:ext uri="{FF2B5EF4-FFF2-40B4-BE49-F238E27FC236}">
                <a16:creationId xmlns:a16="http://schemas.microsoft.com/office/drawing/2014/main" id="{773FD47D-31C5-71EB-92F5-CCE5C3B228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5884" y="1610651"/>
            <a:ext cx="11267016" cy="23452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solidFill>
                  <a:srgbClr val="FF0000"/>
                </a:solidFill>
              </a:rPr>
              <a:t>NHIỆT LIỆT CHÀO MỪNG CÁC THẦY CÔ GIÁO</a:t>
            </a:r>
          </a:p>
          <a:p>
            <a:pPr algn="ctr"/>
            <a:r>
              <a:rPr lang="vi-VN" sz="4800" b="1" kern="10" dirty="0">
                <a:solidFill>
                  <a:srgbClr val="FF0000"/>
                </a:solidFill>
              </a:rPr>
              <a:t>VÀ CÁC EM HỌC SINH VỀ DỰ GIỜ </a:t>
            </a:r>
            <a:r>
              <a:rPr lang="vi-VN" sz="4800" b="1" kern="10">
                <a:solidFill>
                  <a:srgbClr val="FF0000"/>
                </a:solidFill>
              </a:rPr>
              <a:t>MÔN </a:t>
            </a:r>
            <a:r>
              <a:rPr lang="en-GB" sz="4800" b="1" kern="10" smtClean="0">
                <a:solidFill>
                  <a:srgbClr val="FF0000"/>
                </a:solidFill>
              </a:rPr>
              <a:t>TIẾNG VIỆT LỚP 2</a:t>
            </a:r>
            <a:endParaRPr lang="vi-VN" sz="4800" b="1" kern="1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44614-08F9-3CAD-2FCF-C40C82F90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314" y="4925907"/>
            <a:ext cx="7143222" cy="62623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2" tIns="60956" rIns="121912" bIns="60956" anchor="ctr"/>
          <a:lstStyle/>
          <a:p>
            <a:pPr algn="ctr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Giáo viên: Nguyễn Thị Huệ</a:t>
            </a:r>
          </a:p>
          <a:p>
            <a:pPr algn="ctr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Lớp: 2E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7434" y="3198167"/>
            <a:ext cx="569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  <a:effectLst>
                  <a:reflection blurRad="38100" stA="55000" endA="300" endPos="49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4124" y="487856"/>
            <a:ext cx="2766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4124" y="5023295"/>
            <a:ext cx="2766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nêu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4124" y="2644169"/>
            <a:ext cx="2766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</a:t>
            </a:r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1584290" y="1962600"/>
            <a:ext cx="4615544" cy="247113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12460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8655" y="1033245"/>
            <a:ext cx="2881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reflection blurRad="38100" stA="55000" endA="300" endPos="49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2560" y="2714516"/>
            <a:ext cx="3077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5 từ chỉ hoạt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22127" y="1391077"/>
            <a:ext cx="325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5 từ chỉ đặc điểm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9092" y="4618643"/>
            <a:ext cx="5455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1 từ chỉ hoạt động, 1 từ chỉ đặc điểm em tìm được.</a:t>
            </a:r>
          </a:p>
        </p:txBody>
      </p:sp>
    </p:spTree>
    <p:extLst>
      <p:ext uri="{BB962C8B-B14F-4D97-AF65-F5344CB8AC3E}">
        <p14:creationId xmlns:p14="http://schemas.microsoft.com/office/powerpoint/2010/main" val="4944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6" y="5179314"/>
            <a:ext cx="1019492" cy="15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8" y="5231903"/>
            <a:ext cx="869852" cy="148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59450" y="937846"/>
            <a:ext cx="7641042" cy="406790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36511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82922" y="431311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96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24613" y="1163910"/>
            <a:ext cx="370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0471" y="2169771"/>
            <a:ext cx="998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 chỉ sự vật, hoạt động. Câu nêu hoạt động</a:t>
            </a:r>
          </a:p>
        </p:txBody>
      </p:sp>
      <p:grpSp>
        <p:nvGrpSpPr>
          <p:cNvPr id="6" name="组合 23"/>
          <p:cNvGrpSpPr/>
          <p:nvPr/>
        </p:nvGrpSpPr>
        <p:grpSpPr>
          <a:xfrm>
            <a:off x="3350680" y="2009861"/>
            <a:ext cx="5155335" cy="4896929"/>
            <a:chOff x="3084810" y="-335112"/>
            <a:chExt cx="5809496" cy="5760000"/>
          </a:xfrm>
        </p:grpSpPr>
        <p:grpSp>
          <p:nvGrpSpPr>
            <p:cNvPr id="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9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8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300438" y="4458326"/>
            <a:ext cx="3495019" cy="992533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tập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9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825" y="331102"/>
            <a:ext cx="1002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Xếp các từ ngữ dưới đây vào nhóm thích hợp.</a:t>
            </a:r>
          </a:p>
        </p:txBody>
      </p:sp>
      <p:sp>
        <p:nvSpPr>
          <p:cNvPr id="11" name="Cloud 10"/>
          <p:cNvSpPr/>
          <p:nvPr/>
        </p:nvSpPr>
        <p:spPr>
          <a:xfrm>
            <a:off x="8773532" y="2663403"/>
            <a:ext cx="3248025" cy="883979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261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 vui</a:t>
            </a:r>
            <a:endParaRPr lang="en-US" sz="3200" dirty="0">
              <a:solidFill>
                <a:srgbClr val="2613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902" y="4176081"/>
            <a:ext cx="373618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84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Từ chỉ hoạt động: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901" y="5492508"/>
            <a:ext cx="3736184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6000">
                <a:schemeClr val="accent2">
                  <a:lumMod val="0"/>
                  <a:lumOff val="100000"/>
                </a:schemeClr>
              </a:gs>
              <a:gs pos="96000">
                <a:schemeClr val="accent2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Từ chỉ đặc điểm: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1755" y="4760856"/>
            <a:ext cx="3886199" cy="523220"/>
          </a:xfrm>
          <a:prstGeom prst="rect">
            <a:avLst/>
          </a:prstGeom>
          <a:gradFill flip="none" rotWithShape="1">
            <a:gsLst>
              <a:gs pos="100000">
                <a:srgbClr val="92D050"/>
              </a:gs>
              <a:gs pos="27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việc theo nhóm đôi</a:t>
            </a:r>
          </a:p>
        </p:txBody>
      </p:sp>
      <p:sp>
        <p:nvSpPr>
          <p:cNvPr id="25" name="Cloud 24"/>
          <p:cNvSpPr/>
          <p:nvPr/>
        </p:nvSpPr>
        <p:spPr>
          <a:xfrm>
            <a:off x="123825" y="1237674"/>
            <a:ext cx="3519487" cy="969818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 bạn</a:t>
            </a:r>
          </a:p>
        </p:txBody>
      </p:sp>
      <p:sp>
        <p:nvSpPr>
          <p:cNvPr id="27" name="Cloud 26"/>
          <p:cNvSpPr/>
          <p:nvPr/>
        </p:nvSpPr>
        <p:spPr>
          <a:xfrm>
            <a:off x="4433884" y="1252555"/>
            <a:ext cx="3248025" cy="883979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61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 lành</a:t>
            </a:r>
          </a:p>
        </p:txBody>
      </p:sp>
      <p:sp>
        <p:nvSpPr>
          <p:cNvPr id="29" name="Cloud 28"/>
          <p:cNvSpPr/>
          <p:nvPr/>
        </p:nvSpPr>
        <p:spPr>
          <a:xfrm>
            <a:off x="7983104" y="1213559"/>
            <a:ext cx="3248025" cy="883979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61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đỡ</a:t>
            </a:r>
          </a:p>
        </p:txBody>
      </p:sp>
      <p:sp>
        <p:nvSpPr>
          <p:cNvPr id="31" name="Cloud 30"/>
          <p:cNvSpPr/>
          <p:nvPr/>
        </p:nvSpPr>
        <p:spPr>
          <a:xfrm>
            <a:off x="1665864" y="2749797"/>
            <a:ext cx="3248025" cy="883979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</a:p>
        </p:txBody>
      </p:sp>
      <p:sp>
        <p:nvSpPr>
          <p:cNvPr id="33" name="Cloud 32"/>
          <p:cNvSpPr/>
          <p:nvPr/>
        </p:nvSpPr>
        <p:spPr>
          <a:xfrm>
            <a:off x="5219698" y="2749796"/>
            <a:ext cx="3248025" cy="883979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61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7975020" y="3633775"/>
            <a:ext cx="1039671" cy="867677"/>
          </a:xfrm>
          <a:prstGeom prst="actionButtonHelp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8192" y="4822009"/>
            <a:ext cx="492482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Thế nào là từ chỉ hoạt động?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8191" y="5689686"/>
            <a:ext cx="492482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Thế nào là từ chỉ đặc điểm?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1175" y="844140"/>
            <a:ext cx="1793770" cy="16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946825" y="852468"/>
            <a:ext cx="2923779" cy="126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084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756" y="50042"/>
            <a:ext cx="12068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Xếp các từ ngữ dưới đây vào nhóm thích hợp.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42859"/>
              </p:ext>
            </p:extLst>
          </p:nvPr>
        </p:nvGraphicFramePr>
        <p:xfrm>
          <a:off x="605524" y="2043655"/>
          <a:ext cx="11104776" cy="3812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388">
                  <a:extLst>
                    <a:ext uri="{9D8B030D-6E8A-4147-A177-3AD203B41FA5}">
                      <a16:colId xmlns:a16="http://schemas.microsoft.com/office/drawing/2014/main" val="141778821"/>
                    </a:ext>
                  </a:extLst>
                </a:gridCol>
                <a:gridCol w="5552388">
                  <a:extLst>
                    <a:ext uri="{9D8B030D-6E8A-4147-A177-3AD203B41FA5}">
                      <a16:colId xmlns:a16="http://schemas.microsoft.com/office/drawing/2014/main" val="1537384548"/>
                    </a:ext>
                  </a:extLst>
                </a:gridCol>
              </a:tblGrid>
              <a:tr h="89750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hoạt động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đặc điểm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438370"/>
                  </a:ext>
                </a:extLst>
              </a:tr>
              <a:tr h="97170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196955"/>
                  </a:ext>
                </a:extLst>
              </a:tr>
              <a:tr h="9717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5523728"/>
                  </a:ext>
                </a:extLst>
              </a:tr>
              <a:tr h="9717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850529"/>
                  </a:ext>
                </a:extLst>
              </a:tr>
            </a:tbl>
          </a:graphicData>
        </a:graphic>
      </p:graphicFrame>
      <p:sp>
        <p:nvSpPr>
          <p:cNvPr id="3" name="Flowchart: Terminator 2"/>
          <p:cNvSpPr/>
          <p:nvPr/>
        </p:nvSpPr>
        <p:spPr>
          <a:xfrm>
            <a:off x="75756" y="888971"/>
            <a:ext cx="2212635" cy="461914"/>
          </a:xfrm>
          <a:prstGeom prst="flowChartTermina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nhường bạn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8286412" y="913976"/>
            <a:ext cx="1960775" cy="461914"/>
          </a:xfrm>
          <a:prstGeom prst="flowChartTermina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chăm chỉ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4724436" y="913976"/>
            <a:ext cx="1541897" cy="461914"/>
          </a:xfrm>
          <a:prstGeom prst="flowChartTermina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đỡ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2541923" y="888547"/>
            <a:ext cx="1926347" cy="461914"/>
          </a:xfrm>
          <a:prstGeom prst="flowChartTermina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hiền lành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6546556" y="913976"/>
            <a:ext cx="1564139" cy="461914"/>
          </a:xfrm>
          <a:prstGeom prst="flowChartTermina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10422904" y="916828"/>
            <a:ext cx="1769096" cy="461914"/>
          </a:xfrm>
          <a:prstGeom prst="flowChartTermina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tươi vui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14812" y="6165450"/>
            <a:ext cx="38861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việc theo nhóm đôi</a:t>
            </a:r>
          </a:p>
        </p:txBody>
      </p:sp>
    </p:spTree>
    <p:extLst>
      <p:ext uri="{BB962C8B-B14F-4D97-AF65-F5344CB8AC3E}">
        <p14:creationId xmlns:p14="http://schemas.microsoft.com/office/powerpoint/2010/main" val="347393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8671 0.330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1650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18242 0.475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2372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33125 0.616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0.46172 0.331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1657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0612 0.468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340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18593 0.6175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27" y="21149"/>
            <a:ext cx="11840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 : Chọn từ ngữ chỉ hoạt động đã tìm được ở bài tập 1 thay cho ô vuông.</a:t>
            </a:r>
          </a:p>
        </p:txBody>
      </p:sp>
      <p:sp>
        <p:nvSpPr>
          <p:cNvPr id="7" name="Cloud 6"/>
          <p:cNvSpPr/>
          <p:nvPr/>
        </p:nvSpPr>
        <p:spPr>
          <a:xfrm>
            <a:off x="111651" y="1098366"/>
            <a:ext cx="3876642" cy="969818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 bạn</a:t>
            </a:r>
          </a:p>
        </p:txBody>
      </p:sp>
      <p:sp>
        <p:nvSpPr>
          <p:cNvPr id="8" name="Cloud 7"/>
          <p:cNvSpPr/>
          <p:nvPr/>
        </p:nvSpPr>
        <p:spPr>
          <a:xfrm>
            <a:off x="4589951" y="1098366"/>
            <a:ext cx="3662361" cy="883979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</a:p>
        </p:txBody>
      </p:sp>
      <p:sp>
        <p:nvSpPr>
          <p:cNvPr id="10" name="Cloud 9"/>
          <p:cNvSpPr/>
          <p:nvPr/>
        </p:nvSpPr>
        <p:spPr>
          <a:xfrm>
            <a:off x="8882250" y="997527"/>
            <a:ext cx="3248025" cy="883979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đỡ</a:t>
            </a:r>
          </a:p>
        </p:txBody>
      </p: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F29927F3-F168-4AF9-AAC9-D6530575536F}"/>
              </a:ext>
            </a:extLst>
          </p:cNvPr>
          <p:cNvSpPr/>
          <p:nvPr/>
        </p:nvSpPr>
        <p:spPr>
          <a:xfrm>
            <a:off x="0" y="2584302"/>
            <a:ext cx="7191645" cy="2445773"/>
          </a:xfrm>
          <a:prstGeom prst="roundRect">
            <a:avLst>
              <a:gd name="adj" fmla="val 33695"/>
            </a:avLst>
          </a:prstGeom>
          <a:gradFill>
            <a:gsLst>
              <a:gs pos="0">
                <a:srgbClr val="00B0F0"/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US" sz="3200" b="0" i="0" u="none" strike="noStrike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0" i="0" u="none" strike="noStrike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Hải và Xuân đều muốn ngồi bàn đầu. Nhưng ở đó chỉ còn một chỗ. Xuân xin </a:t>
            </a:r>
            <a:r>
              <a:rPr lang="en-US" sz="3200" b="0" i="0" u="none" strike="noStrike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sz="3200" b="0" i="0" u="none" strike="noStrike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 Hải được</a:t>
            </a:r>
            <a:r>
              <a:rPr lang="en-US" sz="32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u="none" strike="noStrike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 chỗ mới. Cô khen Xuân đã biế</a:t>
            </a:r>
            <a:r>
              <a:rPr lang="en-US" sz="3200" b="0" i="0" u="none" strike="noStrike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                     </a:t>
            </a:r>
            <a:r>
              <a:rPr lang="vi-VN" sz="3200" b="0" i="0" u="none" strike="noStrike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0" dirty="0">
              <a:solidFill>
                <a:srgbClr val="66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58660" y="4398594"/>
            <a:ext cx="554759" cy="3740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97528" y="4293242"/>
            <a:ext cx="268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nhường bạn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638086" y="613456"/>
            <a:ext cx="230944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562109" y="559758"/>
            <a:ext cx="3232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" y="997527"/>
            <a:ext cx="1200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649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4" grpId="1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06667"/>
            <a:ext cx="9544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: Chọn từ ngữ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hoạt động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tìm được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bài tập 1 thay cho ô vuông.</a:t>
            </a:r>
          </a:p>
        </p:txBody>
      </p:sp>
      <p:sp>
        <p:nvSpPr>
          <p:cNvPr id="7" name="Rectangle: Rounded Corners 13">
            <a:extLst>
              <a:ext uri="{FF2B5EF4-FFF2-40B4-BE49-F238E27FC236}">
                <a16:creationId xmlns:a16="http://schemas.microsoft.com/office/drawing/2014/main" id="{C608DFF0-C16E-43DD-BF8C-8D9A58C0793B}"/>
              </a:ext>
            </a:extLst>
          </p:cNvPr>
          <p:cNvSpPr/>
          <p:nvPr/>
        </p:nvSpPr>
        <p:spPr>
          <a:xfrm>
            <a:off x="0" y="4368088"/>
            <a:ext cx="8324850" cy="1933476"/>
          </a:xfrm>
          <a:prstGeom prst="roundRect">
            <a:avLst>
              <a:gd name="adj" fmla="val 33695"/>
            </a:avLst>
          </a:prstGeom>
          <a:solidFill>
            <a:srgbClr val="AFE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Biết Hải ốm, phải nghỉ học, Xuân mang sách vở sang,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giảng bài cho bạn. Hải xúc động vì bạn đã 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 mình bị ốm.</a:t>
            </a:r>
            <a:endParaRPr lang="vi-VN" sz="3200" b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23708" y="5624262"/>
            <a:ext cx="674256" cy="415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9689892" y="95741"/>
            <a:ext cx="2362200" cy="100262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7386" y="5539593"/>
            <a:ext cx="200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giúp đỡ</a:t>
            </a:r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D92191D1-888D-4FA8-AD57-50FA9C66EBE0}"/>
              </a:ext>
            </a:extLst>
          </p:cNvPr>
          <p:cNvSpPr/>
          <p:nvPr/>
        </p:nvSpPr>
        <p:spPr>
          <a:xfrm>
            <a:off x="0" y="1303370"/>
            <a:ext cx="8122627" cy="2140648"/>
          </a:xfrm>
          <a:prstGeom prst="roundRect">
            <a:avLst>
              <a:gd name="adj" fmla="val 33695"/>
            </a:avLst>
          </a:prstGeom>
          <a:gradFill>
            <a:gsLst>
              <a:gs pos="72000">
                <a:srgbClr val="FFFF00"/>
              </a:gs>
              <a:gs pos="95000">
                <a:schemeClr val="accent2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 cho Hải cái bánh rất ngon. Hải mang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 cho Hà và Xuân cùng ăn. Mẹ khen: “Con biết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32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 bạn bè rồi đấy.”</a:t>
            </a:r>
            <a:endParaRPr lang="vi-VN" sz="32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86581" y="2917315"/>
            <a:ext cx="674256" cy="4073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07737" y="2894565"/>
            <a:ext cx="214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chia sẻ</a:t>
            </a:r>
          </a:p>
        </p:txBody>
      </p:sp>
    </p:spTree>
    <p:extLst>
      <p:ext uri="{BB962C8B-B14F-4D97-AF65-F5344CB8AC3E}">
        <p14:creationId xmlns:p14="http://schemas.microsoft.com/office/powerpoint/2010/main" val="473916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18" grpId="0" animBg="1"/>
      <p:bldP spid="21" grpId="0"/>
      <p:bldP spid="14" grpId="0" animBg="1"/>
      <p:bldP spid="20" grpId="0" animBg="1"/>
      <p:bldP spid="20" grpId="1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1585546" y="1023333"/>
            <a:ext cx="8288216" cy="3391327"/>
          </a:xfrm>
          <a:prstGeom prst="cloud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222339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764" y="521134"/>
            <a:ext cx="9331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: 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các bạn trong tranh.</a:t>
            </a:r>
          </a:p>
        </p:txBody>
      </p:sp>
      <p:sp>
        <p:nvSpPr>
          <p:cNvPr id="13" name="Cloud 12"/>
          <p:cNvSpPr/>
          <p:nvPr/>
        </p:nvSpPr>
        <p:spPr>
          <a:xfrm>
            <a:off x="274783" y="2427683"/>
            <a:ext cx="5440218" cy="1055888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1" y="2623324"/>
            <a:ext cx="5684982" cy="664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400</Words>
  <Application>Microsoft Office PowerPoint</Application>
  <PresentationFormat>Widescreen</PresentationFormat>
  <Paragraphs>61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Bac</dc:creator>
  <cp:lastModifiedBy>MAIHUNG</cp:lastModifiedBy>
  <cp:revision>170</cp:revision>
  <dcterms:created xsi:type="dcterms:W3CDTF">2021-10-11T07:51:09Z</dcterms:created>
  <dcterms:modified xsi:type="dcterms:W3CDTF">2025-12-01T09:26:26Z</dcterms:modified>
</cp:coreProperties>
</file>