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544" r:id="rId2"/>
    <p:sldId id="545" r:id="rId3"/>
    <p:sldId id="257" r:id="rId4"/>
    <p:sldId id="546" r:id="rId5"/>
    <p:sldId id="547" r:id="rId6"/>
    <p:sldId id="511" r:id="rId7"/>
    <p:sldId id="265" r:id="rId8"/>
    <p:sldId id="514" r:id="rId9"/>
    <p:sldId id="548" r:id="rId10"/>
    <p:sldId id="517" r:id="rId11"/>
    <p:sldId id="537" r:id="rId12"/>
    <p:sldId id="540" r:id="rId13"/>
    <p:sldId id="541" r:id="rId14"/>
    <p:sldId id="54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3FEA3-B385-4BC2-A0AB-5624C6C5E455}" type="datetimeFigureOut">
              <a:rPr lang="en-US" smtClean="0"/>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3FE35-4D14-4E16-8DB5-0AC742DBDC0F}" type="slidenum">
              <a:rPr lang="en-US" smtClean="0"/>
              <a:t>‹#›</a:t>
            </a:fld>
            <a:endParaRPr lang="en-US"/>
          </a:p>
        </p:txBody>
      </p:sp>
    </p:spTree>
    <p:extLst>
      <p:ext uri="{BB962C8B-B14F-4D97-AF65-F5344CB8AC3E}">
        <p14:creationId xmlns:p14="http://schemas.microsoft.com/office/powerpoint/2010/main" val="336472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dirty="0"/>
              <a:t>Khi học ở trường, bạn bè là những người rất quan trọng đối với em – học, chơi đều cần bạn. Vì thế, việc giải quyết các vấn đề liên quan đến tình bạn sẽ giúp cho em luôn có cảm xúc tích cực đối với bạn mình, với tập thể lớp của mình.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10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550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338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0640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6101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908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A78CB-E122-4D1E-B876-5D5FF80204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47D27-D5A9-4172-9C92-F5B3FAF8A3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84A1CB-3A11-45AA-8C90-2203D1F8E7B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5" name="页脚占位符 4">
            <a:extLst>
              <a:ext uri="{FF2B5EF4-FFF2-40B4-BE49-F238E27FC236}">
                <a16:creationId xmlns:a16="http://schemas.microsoft.com/office/drawing/2014/main" id="{CFA7BB8C-BAA7-4908-A871-6BE06E04CFC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96ECB27-03B6-405C-82A8-C3775B036656}"/>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48914628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EDA16-ACD4-443D-879B-A9F9E6D338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1B8614-EB3D-413D-8ABF-B32A96FBAC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9629E-28D9-4594-8FFE-E8CD882CCEA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5" name="页脚占位符 4">
            <a:extLst>
              <a:ext uri="{FF2B5EF4-FFF2-40B4-BE49-F238E27FC236}">
                <a16:creationId xmlns:a16="http://schemas.microsoft.com/office/drawing/2014/main" id="{BEAF5105-5B27-4FE2-B5F6-E5617C07EAF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21F9262-CDBD-44AF-A51D-F3D07DA23810}"/>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899003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477C75-DEA1-487F-B024-C17F14C45A3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CE4021-24E7-4F1E-8094-A76D46210D4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B0F85D-B627-40D3-9686-47FB4AC6C19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5" name="页脚占位符 4">
            <a:extLst>
              <a:ext uri="{FF2B5EF4-FFF2-40B4-BE49-F238E27FC236}">
                <a16:creationId xmlns:a16="http://schemas.microsoft.com/office/drawing/2014/main" id="{3310ED89-2DEC-4E08-9A0C-02939559D5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2D3B7A0-35CB-4C1D-AB6E-CDEA5A01DA42}"/>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48181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92435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a:xfrm>
            <a:off x="838200" y="6356350"/>
            <a:ext cx="2743200" cy="365125"/>
          </a:xfrm>
          <a:prstGeom prst="rect">
            <a:avLst/>
          </a:prstGeom>
        </p:spPr>
        <p:txBody>
          <a:bodyPr/>
          <a:lstStyle/>
          <a:p>
            <a:fld id="{496B880E-3BE9-4A10-966A-C1D42C70BCF6}" type="datetimeFigureOut">
              <a:rPr lang="zh-CN" altLang="en-US" smtClean="0"/>
              <a:t>2025/12/15</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a:xfrm>
            <a:off x="8610600" y="6356350"/>
            <a:ext cx="2743200" cy="365125"/>
          </a:xfrm>
          <a:prstGeom prst="rect">
            <a:avLst/>
          </a:prstGeom>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34921198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9CF981-E0EB-4022-9C64-ECCB7707A69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6B5B7C-60C9-4B63-82C2-5C3E50FE6A6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EC112F-F71E-4229-A317-A002963366B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5" name="页脚占位符 4">
            <a:extLst>
              <a:ext uri="{FF2B5EF4-FFF2-40B4-BE49-F238E27FC236}">
                <a16:creationId xmlns:a16="http://schemas.microsoft.com/office/drawing/2014/main" id="{36E7C300-B4D8-4E15-AFDE-00A89236C3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B4B86A-BFBA-4864-8215-CCC73B6389AA}"/>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0477601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E9F70-6EF9-4EF4-AC73-A58A6AB8B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3B9D8E-2DD1-4D4C-916F-02429108EA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EB3EB4-F9FE-4312-8BE8-6813AEC04D82}"/>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5" name="页脚占位符 4">
            <a:extLst>
              <a:ext uri="{FF2B5EF4-FFF2-40B4-BE49-F238E27FC236}">
                <a16:creationId xmlns:a16="http://schemas.microsoft.com/office/drawing/2014/main" id="{259740CD-E6E9-4839-9BD7-819238DEEA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87BEB5-4A59-41A1-AE12-D3896AD9550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5854545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04C430-93D6-4885-B17F-5145803255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C23B1D-7D19-48D3-AE3F-1557828669B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B8CB3-61A1-4130-8496-B2D36E13BC3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43EC49-F41C-4F4F-B618-53C4B0988EA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6" name="页脚占位符 5">
            <a:extLst>
              <a:ext uri="{FF2B5EF4-FFF2-40B4-BE49-F238E27FC236}">
                <a16:creationId xmlns:a16="http://schemas.microsoft.com/office/drawing/2014/main" id="{A81160F0-1EB6-43CE-9881-CA8C133CCF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3291198-8F57-4828-898C-AADF3785DA0C}"/>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382443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C9C4B-F7B0-411C-B4EA-73A07924426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0B8AE7-09EC-4C64-9089-358B661DDA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5A0BA5-E838-4FA9-BFD5-D0F57CB72F8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57F8E12-DFA4-444F-B837-9AB8587BC6A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E6F9DF0-6BCF-495D-B4E1-7714E6E37B1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9437C74-ACB6-47CD-9E98-9C2B589297C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8" name="页脚占位符 7">
            <a:extLst>
              <a:ext uri="{FF2B5EF4-FFF2-40B4-BE49-F238E27FC236}">
                <a16:creationId xmlns:a16="http://schemas.microsoft.com/office/drawing/2014/main" id="{22914722-6C47-4C1B-BB0E-B326F06B7EA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9B61E16-E64C-4650-9EE3-8A6B662A36A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18155410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B9F68B-903E-4D2F-BA12-8B9243FA27F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A8381DD-404C-41D8-A1A4-FC9381814F87}"/>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4" name="页脚占位符 3">
            <a:extLst>
              <a:ext uri="{FF2B5EF4-FFF2-40B4-BE49-F238E27FC236}">
                <a16:creationId xmlns:a16="http://schemas.microsoft.com/office/drawing/2014/main" id="{4A8216B5-4B08-4299-9D24-4EA9811A67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3703182-5FD3-45F7-997D-84B021D4A99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5825790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7BF478-B6FB-4267-83DE-F4069BA8C3E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3" name="页脚占位符 2">
            <a:extLst>
              <a:ext uri="{FF2B5EF4-FFF2-40B4-BE49-F238E27FC236}">
                <a16:creationId xmlns:a16="http://schemas.microsoft.com/office/drawing/2014/main" id="{4E4A9D94-110E-495C-9234-74C544A639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E2D90AA-A76C-49F7-9D52-765A7B549CC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1881115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8C152-50D3-4472-B6DB-0F20E5E14C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C92E61C-6894-4274-8539-DD802F292D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5B86838-E6D6-4C99-B08D-C5FF7AA3656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0E5C83-4121-4563-9B3A-59DB3F3A42D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6" name="页脚占位符 5">
            <a:extLst>
              <a:ext uri="{FF2B5EF4-FFF2-40B4-BE49-F238E27FC236}">
                <a16:creationId xmlns:a16="http://schemas.microsoft.com/office/drawing/2014/main" id="{A48D18CE-6596-45C7-A5F1-6665E6BFBC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427E353-76D4-4591-B09C-0D1CD31A54A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92603593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DF4EC-6658-486A-BD04-75E6502031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D8D8E9-A797-4E59-820B-342E113E9A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D2CD28-F4B3-4207-9C0F-489858732F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390A812-4FC0-461C-A1A5-87FF88BF5DDE}"/>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2025/12/15</a:t>
            </a:fld>
            <a:endParaRPr lang="zh-CN" altLang="en-US"/>
          </a:p>
        </p:txBody>
      </p:sp>
      <p:sp>
        <p:nvSpPr>
          <p:cNvPr id="6" name="页脚占位符 5">
            <a:extLst>
              <a:ext uri="{FF2B5EF4-FFF2-40B4-BE49-F238E27FC236}">
                <a16:creationId xmlns:a16="http://schemas.microsoft.com/office/drawing/2014/main" id="{89A60833-0558-484E-8066-3FB97F1154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DA8B28E-A0F6-4782-BDED-E1EDAB25B76D}"/>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8101670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78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0D8AF-909C-DFDB-8772-E45E032659BC}"/>
              </a:ext>
            </a:extLst>
          </p:cNvPr>
          <p:cNvSpPr txBox="1"/>
          <p:nvPr/>
        </p:nvSpPr>
        <p:spPr>
          <a:xfrm rot="21113889">
            <a:off x="1521933" y="1020903"/>
            <a:ext cx="6478429"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FF945F">
                    <a:lumMod val="50000"/>
                  </a:srgbClr>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16528090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4B16978-A39A-54C5-C065-3A88F7654453}"/>
              </a:ext>
            </a:extLst>
          </p:cNvPr>
          <p:cNvSpPr txBox="1"/>
          <p:nvPr/>
        </p:nvSpPr>
        <p:spPr>
          <a:xfrm>
            <a:off x="1100103" y="514656"/>
            <a:ext cx="1017749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Thảo</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luận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để</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đưa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nguyên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tắc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hiệu</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9299793-1BB0-16ED-306F-B2A810D18949}"/>
              </a:ext>
            </a:extLst>
          </p:cNvPr>
          <p:cNvPicPr>
            <a:picLocks noChangeAspect="1"/>
          </p:cNvPicPr>
          <p:nvPr/>
        </p:nvPicPr>
        <p:blipFill>
          <a:blip r:embed="rId4"/>
          <a:stretch>
            <a:fillRect/>
          </a:stretch>
        </p:blipFill>
        <p:spPr>
          <a:xfrm>
            <a:off x="801370" y="1861184"/>
            <a:ext cx="10140950" cy="1014095"/>
          </a:xfrm>
          <a:prstGeom prst="rect">
            <a:avLst/>
          </a:prstGeom>
        </p:spPr>
      </p:pic>
    </p:spTree>
    <p:extLst>
      <p:ext uri="{BB962C8B-B14F-4D97-AF65-F5344CB8AC3E}">
        <p14:creationId xmlns:p14="http://schemas.microsoft.com/office/powerpoint/2010/main" val="528958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Rectangle: Rounded Corners 2">
            <a:extLst>
              <a:ext uri="{FF2B5EF4-FFF2-40B4-BE49-F238E27FC236}">
                <a16:creationId xmlns:a16="http://schemas.microsoft.com/office/drawing/2014/main" id="{55042BA8-24A8-433C-A9DD-E4625D6790ED}"/>
              </a:ext>
            </a:extLst>
          </p:cNvPr>
          <p:cNvSpPr/>
          <p:nvPr/>
        </p:nvSpPr>
        <p:spPr>
          <a:xfrm>
            <a:off x="815789" y="1790392"/>
            <a:ext cx="10560422" cy="4153207"/>
          </a:xfrm>
          <a:prstGeom prst="roundRect">
            <a:avLst/>
          </a:prstGeom>
          <a:solidFill>
            <a:schemeClr val="bg1"/>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Thư ngỏ gửi các bạn trong lớp.</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điệu nhảy.</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Bài đọc rap, bài hát chế lời.</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bài thơ;</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Kịch câm và các tờ bìa ghi thông điệp...</a:t>
            </a:r>
          </a:p>
        </p:txBody>
      </p:sp>
      <p:sp>
        <p:nvSpPr>
          <p:cNvPr id="2" name="TextBox 1">
            <a:extLst>
              <a:ext uri="{FF2B5EF4-FFF2-40B4-BE49-F238E27FC236}">
                <a16:creationId xmlns:a16="http://schemas.microsoft.com/office/drawing/2014/main" id="{C48E4FE8-0D3A-E4C3-38F5-7F6F2E80D1C5}"/>
              </a:ext>
            </a:extLst>
          </p:cNvPr>
          <p:cNvSpPr txBox="1"/>
          <p:nvPr/>
        </p:nvSpPr>
        <p:spPr>
          <a:xfrm>
            <a:off x="751840" y="568960"/>
            <a:ext cx="10962640" cy="584775"/>
          </a:xfrm>
          <a:prstGeom prst="rect">
            <a:avLst/>
          </a:prstGeom>
          <a:noFill/>
        </p:spPr>
        <p:txBody>
          <a:bodyPr wrap="square" rtlCol="0">
            <a:spAutoFit/>
          </a:bodyPr>
          <a:lstStyle/>
          <a:p>
            <a:r>
              <a:rPr lang="en-US" sz="3200" b="1" dirty="0">
                <a:solidFill>
                  <a:srgbClr val="000000"/>
                </a:solidFill>
                <a:latin typeface="Cambria" panose="02040503050406030204" pitchFamily="18" charset="0"/>
                <a:ea typeface="Cambria" panose="02040503050406030204" pitchFamily="18" charset="0"/>
              </a:rPr>
              <a:t>M</a:t>
            </a:r>
            <a:r>
              <a:rPr lang="vi-VN" sz="3200" b="1" dirty="0">
                <a:solidFill>
                  <a:srgbClr val="000000"/>
                </a:solidFill>
                <a:effectLst/>
                <a:latin typeface="Cambria" panose="02040503050406030204" pitchFamily="18" charset="0"/>
                <a:ea typeface="Cambria" panose="02040503050406030204" pitchFamily="18" charset="0"/>
              </a:rPr>
              <a:t>ỗi nhóm viết “Bản nguyên tắc hợp tác" của nhóm mình.</a:t>
            </a:r>
            <a:endParaRPr lang="en-US" sz="32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693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4B16978-A39A-54C5-C065-3A88F7654453}"/>
              </a:ext>
            </a:extLst>
          </p:cNvPr>
          <p:cNvSpPr txBox="1"/>
          <p:nvPr/>
        </p:nvSpPr>
        <p:spPr>
          <a:xfrm>
            <a:off x="907063" y="656896"/>
            <a:ext cx="10177497" cy="830997"/>
          </a:xfrm>
          <a:prstGeom prst="rect">
            <a:avLst/>
          </a:prstGeom>
          <a:noFill/>
        </p:spPr>
        <p:txBody>
          <a:bodyPr wrap="square">
            <a:spAutoFit/>
          </a:bodyPr>
          <a:lstStyle/>
          <a:p>
            <a:pPr lvl="0" algn="ctr">
              <a:defRPr/>
            </a:pPr>
            <a:r>
              <a:rPr lang="en-US" sz="4800" b="1" dirty="0">
                <a:solidFill>
                  <a:srgbClr val="FF0000"/>
                </a:solidFill>
                <a:latin typeface="Cambria" panose="02040503050406030204" pitchFamily="18" charset="0"/>
                <a:ea typeface="Cambria" panose="02040503050406030204" pitchFamily="18" charset="0"/>
              </a:rPr>
              <a:t>HỢP TÁC</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F32EC6-8C9E-1622-B944-22E98F3CCFBC}"/>
              </a:ext>
            </a:extLst>
          </p:cNvPr>
          <p:cNvSpPr txBox="1"/>
          <p:nvPr/>
        </p:nvSpPr>
        <p:spPr>
          <a:xfrm>
            <a:off x="1290320" y="222504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Cùng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Lựa</a:t>
            </a:r>
            <a:r>
              <a:rPr lang="en-US" sz="3600" dirty="0">
                <a:latin typeface="Cambria" panose="02040503050406030204" pitchFamily="18" charset="0"/>
                <a:ea typeface="Cambria" panose="02040503050406030204" pitchFamily="18" charset="0"/>
              </a:rPr>
              <a:t> ý </a:t>
            </a:r>
            <a:r>
              <a:rPr lang="en-US" sz="3600" dirty="0" err="1">
                <a:latin typeface="Cambria" panose="02040503050406030204" pitchFamily="18" charset="0"/>
                <a:ea typeface="Cambria" panose="02040503050406030204" pitchFamily="18" charset="0"/>
              </a:rPr>
              <a:t>nhau</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Nghe </a:t>
            </a:r>
            <a:r>
              <a:rPr lang="en-US" sz="3600" dirty="0" err="1">
                <a:latin typeface="Cambria" panose="02040503050406030204" pitchFamily="18" charset="0"/>
                <a:ea typeface="Cambria" panose="02040503050406030204" pitchFamily="18" charset="0"/>
              </a:rPr>
              <a:t>đủ</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câu</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ruột</a:t>
            </a:r>
            <a:endParaRPr lang="en-US" sz="36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5E8FAA07-EA99-216F-0402-F2C7A747FD84}"/>
              </a:ext>
            </a:extLst>
          </p:cNvPr>
          <p:cNvSpPr txBox="1"/>
          <p:nvPr/>
        </p:nvSpPr>
        <p:spPr>
          <a:xfrm>
            <a:off x="7112000" y="216408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Mình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Vai </a:t>
            </a:r>
            <a:r>
              <a:rPr lang="en-US" sz="3600" dirty="0" err="1">
                <a:latin typeface="Cambria" panose="02040503050406030204" pitchFamily="18" charset="0"/>
                <a:ea typeface="Cambria" panose="02040503050406030204" pitchFamily="18" charset="0"/>
              </a:rPr>
              <a:t>kề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Thành </a:t>
            </a:r>
            <a:r>
              <a:rPr lang="en-US" sz="3600" dirty="0" err="1">
                <a:latin typeface="Cambria" panose="02040503050406030204" pitchFamily="18" charset="0"/>
                <a:ea typeface="Cambria" panose="02040503050406030204" pitchFamily="18" charset="0"/>
              </a:rPr>
              <a:t>sức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mạnh</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93523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id="{FEDE6F35-6237-D350-BCE9-A1C61C8621A5}"/>
              </a:ext>
            </a:extLst>
          </p:cNvPr>
          <p:cNvSpPr txBox="1"/>
          <p:nvPr/>
        </p:nvSpPr>
        <p:spPr>
          <a:xfrm rot="21239581">
            <a:off x="1849120" y="1243638"/>
            <a:ext cx="5892800" cy="4401205"/>
          </a:xfrm>
          <a:prstGeom prst="rect">
            <a:avLst/>
          </a:prstGeom>
          <a:noFill/>
        </p:spPr>
        <p:txBody>
          <a:bodyPr wrap="square" rtlCol="0">
            <a:spAutoFit/>
          </a:bodyPr>
          <a:lstStyle/>
          <a:p>
            <a:pPr lvl="0" algn="just">
              <a:spcAft>
                <a:spcPts val="1000"/>
              </a:spcAft>
            </a:pPr>
            <a:r>
              <a:rPr lang="vi-VN" sz="4000" i="1" dirty="0">
                <a:solidFill>
                  <a:srgbClr val="FF0000"/>
                </a:solidFill>
                <a:latin typeface="Cambria" panose="02040503050406030204" pitchFamily="18" charset="0"/>
                <a:ea typeface="Cambria" panose="02040503050406030204" pitchFamily="18" charset="0"/>
              </a:rPr>
              <a:t>Việc đưa ra được nguyên tắc hợp tác sẽ giúp em làm việc nhóm được nhịp nhàng, kết quả làm việc của cả nhóm được tốt. Không nên khăng khăng chỉ biết mình.</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099F5ED8-AAA2-B3E1-14D8-6FF96B1E01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204589613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3D97B1-2684-D875-7E85-DAAE381C1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0008" y="583949"/>
            <a:ext cx="7193903" cy="5791702"/>
          </a:xfrm>
          <a:prstGeom prst="rect">
            <a:avLst/>
          </a:prstGeom>
        </p:spPr>
      </p:pic>
    </p:spTree>
    <p:extLst>
      <p:ext uri="{BB962C8B-B14F-4D97-AF65-F5344CB8AC3E}">
        <p14:creationId xmlns:p14="http://schemas.microsoft.com/office/powerpoint/2010/main" val="58740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3B8294-9D6C-8560-2860-ABDEB816D47D}"/>
              </a:ext>
            </a:extLst>
          </p:cNvPr>
          <p:cNvSpPr txBox="1"/>
          <p:nvPr/>
        </p:nvSpPr>
        <p:spPr>
          <a:xfrm>
            <a:off x="3616960" y="609600"/>
            <a:ext cx="5293360" cy="1323439"/>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Chia </a:t>
            </a:r>
            <a:r>
              <a:rPr lang="en-US" sz="4000" b="1" dirty="0" err="1">
                <a:latin typeface="Cambria" panose="02040503050406030204" pitchFamily="18" charset="0"/>
                <a:ea typeface="Cambria" panose="02040503050406030204" pitchFamily="18" charset="0"/>
              </a:rPr>
              <a:t>sẻ</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xúc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em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nghe</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hát</a:t>
            </a:r>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54891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BEFC38D6-2CE6-456C-AF52-B15C31F4C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336" y="4949862"/>
            <a:ext cx="1302512" cy="1340541"/>
          </a:xfrm>
          <a:prstGeom prst="rect">
            <a:avLst/>
          </a:prstGeom>
        </p:spPr>
      </p:pic>
      <p:sp>
        <p:nvSpPr>
          <p:cNvPr id="6" name="TextBox 5">
            <a:extLst>
              <a:ext uri="{FF2B5EF4-FFF2-40B4-BE49-F238E27FC236}">
                <a16:creationId xmlns:a16="http://schemas.microsoft.com/office/drawing/2014/main" id="{6C80821D-67D3-C318-8F5B-470220E2B520}"/>
              </a:ext>
            </a:extLst>
          </p:cNvPr>
          <p:cNvSpPr txBox="1"/>
          <p:nvPr/>
        </p:nvSpPr>
        <p:spPr>
          <a:xfrm>
            <a:off x="2964472" y="677665"/>
            <a:ext cx="60420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80938525-1BAA-8F17-1F4B-4358E31DA7D8}"/>
              </a:ext>
            </a:extLst>
          </p:cNvPr>
          <p:cNvPicPr>
            <a:picLocks noChangeAspect="1"/>
          </p:cNvPicPr>
          <p:nvPr/>
        </p:nvPicPr>
        <p:blipFill>
          <a:blip r:embed="rId4"/>
          <a:stretch>
            <a:fillRect/>
          </a:stretch>
        </p:blipFill>
        <p:spPr>
          <a:xfrm>
            <a:off x="-108690" y="2500066"/>
            <a:ext cx="2408129" cy="1286367"/>
          </a:xfrm>
          <a:prstGeom prst="rect">
            <a:avLst/>
          </a:prstGeom>
        </p:spPr>
      </p:pic>
      <p:pic>
        <p:nvPicPr>
          <p:cNvPr id="11" name="Picture 10">
            <a:extLst>
              <a:ext uri="{FF2B5EF4-FFF2-40B4-BE49-F238E27FC236}">
                <a16:creationId xmlns:a16="http://schemas.microsoft.com/office/drawing/2014/main" id="{4C189D00-8DA9-F9EE-FE2E-4DDA43E2AACF}"/>
              </a:ext>
            </a:extLst>
          </p:cNvPr>
          <p:cNvPicPr>
            <a:picLocks noChangeAspect="1"/>
          </p:cNvPicPr>
          <p:nvPr/>
        </p:nvPicPr>
        <p:blipFill>
          <a:blip r:embed="rId5"/>
          <a:stretch>
            <a:fillRect/>
          </a:stretch>
        </p:blipFill>
        <p:spPr>
          <a:xfrm>
            <a:off x="2875853" y="3422037"/>
            <a:ext cx="7297544" cy="2414225"/>
          </a:xfrm>
          <a:prstGeom prst="rect">
            <a:avLst/>
          </a:prstGeom>
        </p:spPr>
      </p:pic>
      <p:pic>
        <p:nvPicPr>
          <p:cNvPr id="12" name="Picture 11">
            <a:extLst>
              <a:ext uri="{FF2B5EF4-FFF2-40B4-BE49-F238E27FC236}">
                <a16:creationId xmlns:a16="http://schemas.microsoft.com/office/drawing/2014/main" id="{4E871A64-9A2A-971B-41D6-92E425188F11}"/>
              </a:ext>
            </a:extLst>
          </p:cNvPr>
          <p:cNvPicPr>
            <a:picLocks noChangeAspect="1"/>
          </p:cNvPicPr>
          <p:nvPr/>
        </p:nvPicPr>
        <p:blipFill>
          <a:blip r:embed="rId6"/>
          <a:stretch>
            <a:fillRect/>
          </a:stretch>
        </p:blipFill>
        <p:spPr>
          <a:xfrm>
            <a:off x="1932084" y="1454184"/>
            <a:ext cx="8023031" cy="2139881"/>
          </a:xfrm>
          <a:prstGeom prst="rect">
            <a:avLst/>
          </a:prstGeom>
        </p:spPr>
      </p:pic>
    </p:spTree>
    <p:extLst>
      <p:ext uri="{BB962C8B-B14F-4D97-AF65-F5344CB8AC3E}">
        <p14:creationId xmlns:p14="http://schemas.microsoft.com/office/powerpoint/2010/main" val="194312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E32DBE8-1CB8-FEC6-4EA8-B606912DB183}"/>
              </a:ext>
            </a:extLst>
          </p:cNvPr>
          <p:cNvPicPr>
            <a:picLocks noChangeAspect="1"/>
          </p:cNvPicPr>
          <p:nvPr/>
        </p:nvPicPr>
        <p:blipFill>
          <a:blip r:embed="rId2"/>
          <a:stretch>
            <a:fillRect/>
          </a:stretch>
        </p:blipFill>
        <p:spPr>
          <a:xfrm>
            <a:off x="1261556" y="0"/>
            <a:ext cx="7291448" cy="6626926"/>
          </a:xfrm>
          <a:prstGeom prst="rect">
            <a:avLst/>
          </a:prstGeom>
        </p:spPr>
      </p:pic>
    </p:spTree>
    <p:extLst>
      <p:ext uri="{BB962C8B-B14F-4D97-AF65-F5344CB8AC3E}">
        <p14:creationId xmlns:p14="http://schemas.microsoft.com/office/powerpoint/2010/main" val="132155172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id="{4CEFD0EB-59BE-E3D0-303A-5F961C27B500}"/>
              </a:ext>
            </a:extLst>
          </p:cNvPr>
          <p:cNvSpPr txBox="1"/>
          <p:nvPr/>
        </p:nvSpPr>
        <p:spPr>
          <a:xfrm>
            <a:off x="3030898" y="854227"/>
            <a:ext cx="6844622" cy="1569660"/>
          </a:xfrm>
          <a:prstGeom prst="rect">
            <a:avLst/>
          </a:prstGeom>
          <a:noFill/>
        </p:spPr>
        <p:txBody>
          <a:bodyPr wrap="square" rtlCol="0">
            <a:spAutoFit/>
          </a:bodyPr>
          <a:lstStyle/>
          <a:p>
            <a:pPr marL="0" marR="0" algn="ctr">
              <a:spcBef>
                <a:spcPts val="0"/>
              </a:spcBef>
              <a:spcAft>
                <a:spcPts val="1000"/>
              </a:spcAft>
            </a:pPr>
            <a:r>
              <a:rPr lang="vi-VN" sz="3200" b="1"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Hoạt động 1: Thảo luận về các vấn đề thường nảy sinh giữa bạn bè trong học tập và rèn luyện</a:t>
            </a:r>
            <a:endPar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716520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401647" y="233680"/>
            <a:ext cx="11402960" cy="64109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TextBox 18">
            <a:extLst>
              <a:ext uri="{FF2B5EF4-FFF2-40B4-BE49-F238E27FC236}">
                <a16:creationId xmlns:a16="http://schemas.microsoft.com/office/drawing/2014/main" id="{7E87530D-499B-44E1-94EF-E76B014E376E}"/>
              </a:ext>
            </a:extLst>
          </p:cNvPr>
          <p:cNvSpPr txBox="1"/>
          <p:nvPr/>
        </p:nvSpPr>
        <p:spPr>
          <a:xfrm>
            <a:off x="1140743" y="311456"/>
            <a:ext cx="1017749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những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vấn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đề</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thường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nảy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giữa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bè</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học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rèn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luyện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D48431AA-31E4-027B-B8C3-62D9B7B5852C}"/>
              </a:ext>
            </a:extLst>
          </p:cNvPr>
          <p:cNvPicPr>
            <a:picLocks noChangeAspect="1"/>
          </p:cNvPicPr>
          <p:nvPr/>
        </p:nvPicPr>
        <p:blipFill>
          <a:blip r:embed="rId4"/>
          <a:stretch>
            <a:fillRect/>
          </a:stretch>
        </p:blipFill>
        <p:spPr>
          <a:xfrm>
            <a:off x="934720" y="2057672"/>
            <a:ext cx="10556240" cy="2505437"/>
          </a:xfrm>
          <a:prstGeom prst="rect">
            <a:avLst/>
          </a:prstGeom>
        </p:spPr>
      </p:pic>
    </p:spTree>
    <p:extLst>
      <p:ext uri="{BB962C8B-B14F-4D97-AF65-F5344CB8AC3E}">
        <p14:creationId xmlns:p14="http://schemas.microsoft.com/office/powerpoint/2010/main" val="2313333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a:extLst>
              <a:ext uri="{FF2B5EF4-FFF2-40B4-BE49-F238E27FC236}">
                <a16:creationId xmlns:a16="http://schemas.microsoft.com/office/drawing/2014/main" id="{70FAC849-751A-F5E2-EDEC-F371774ECAAA}"/>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6786D23C-2E60-679D-175D-6960240908AE}"/>
              </a:ext>
            </a:extLst>
          </p:cNvPr>
          <p:cNvGrpSpPr/>
          <p:nvPr/>
        </p:nvGrpSpPr>
        <p:grpSpPr>
          <a:xfrm>
            <a:off x="190289" y="2984562"/>
            <a:ext cx="5907431" cy="3202878"/>
            <a:chOff x="5890049" y="1511362"/>
            <a:chExt cx="5907431" cy="3202878"/>
          </a:xfrm>
        </p:grpSpPr>
        <p:pic>
          <p:nvPicPr>
            <p:cNvPr id="10" name="Picture 9">
              <a:extLst>
                <a:ext uri="{FF2B5EF4-FFF2-40B4-BE49-F238E27FC236}">
                  <a16:creationId xmlns:a16="http://schemas.microsoft.com/office/drawing/2014/main" id="{7212718D-36C0-BC26-3070-2A26452AF8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132" y1="60000" x2="41321" y2="60198"/>
                          <a14:foregroundMark x1="41038" y1="58218" x2="41038" y2="58218"/>
                          <a14:foregroundMark x1="41698" y1="59604" x2="41698" y2="59604"/>
                          <a14:foregroundMark x1="39151" y1="73267" x2="39151" y2="73267"/>
                          <a14:foregroundMark x1="40094" y1="75050" x2="40094" y2="75050"/>
                          <a14:foregroundMark x1="36792" y1="74257" x2="36792" y2="74257"/>
                          <a14:foregroundMark x1="35755" y1="75050" x2="35755" y2="75050"/>
                          <a14:foregroundMark x1="36981" y1="75446" x2="36981" y2="75446"/>
                          <a14:foregroundMark x1="36981" y1="69109" x2="36981" y2="69109"/>
                          <a14:foregroundMark x1="36981" y1="69703" x2="36981" y2="69703"/>
                          <a14:backgroundMark x1="38585" y1="71287" x2="38585" y2="71287"/>
                        </a14:backgroundRemoval>
                      </a14:imgEffect>
                    </a14:imgLayer>
                  </a14:imgProps>
                </a:ext>
                <a:ext uri="{28A0092B-C50C-407E-A947-70E740481C1C}">
                  <a14:useLocalDpi xmlns:a14="http://schemas.microsoft.com/office/drawing/2010/main" val="0"/>
                </a:ext>
              </a:extLst>
            </a:blip>
            <a:srcRect l="25698" t="16263" r="51812" b="17707"/>
            <a:stretch/>
          </p:blipFill>
          <p:spPr>
            <a:xfrm>
              <a:off x="10024663" y="1613937"/>
              <a:ext cx="1772817" cy="2479784"/>
            </a:xfrm>
            <a:prstGeom prst="rect">
              <a:avLst/>
            </a:prstGeom>
          </p:spPr>
        </p:pic>
        <p:pic>
          <p:nvPicPr>
            <p:cNvPr id="18" name="Picture 17">
              <a:extLst>
                <a:ext uri="{FF2B5EF4-FFF2-40B4-BE49-F238E27FC236}">
                  <a16:creationId xmlns:a16="http://schemas.microsoft.com/office/drawing/2014/main" id="{28426271-16CB-F21E-68F7-D002DFB73A1E}"/>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17624" b="78218" l="71321" r="95660">
                          <a14:foregroundMark x1="72642" y1="46535" x2="72642" y2="46535"/>
                          <a14:foregroundMark x1="71321" y1="46139" x2="71321" y2="46139"/>
                          <a14:foregroundMark x1="85566" y1="39208" x2="82358" y2="58020"/>
                          <a14:foregroundMark x1="86321" y1="44356" x2="88491" y2="45545"/>
                          <a14:foregroundMark x1="80472" y1="41584" x2="78774" y2="46139"/>
                          <a14:foregroundMark x1="95660" y1="46139" x2="95660" y2="46139"/>
                        </a14:backgroundRemoval>
                      </a14:imgEffect>
                    </a14:imgLayer>
                  </a14:imgProps>
                </a:ext>
                <a:ext uri="{28A0092B-C50C-407E-A947-70E740481C1C}">
                  <a14:useLocalDpi xmlns:a14="http://schemas.microsoft.com/office/drawing/2010/main" val="0"/>
                </a:ext>
              </a:extLst>
            </a:blip>
            <a:srcRect l="70037" t="10048" r="2382" b="14064"/>
            <a:stretch/>
          </p:blipFill>
          <p:spPr>
            <a:xfrm>
              <a:off x="5890049" y="1511362"/>
              <a:ext cx="2078128" cy="2724151"/>
            </a:xfrm>
            <a:prstGeom prst="rect">
              <a:avLst/>
            </a:prstGeom>
          </p:spPr>
        </p:pic>
        <p:pic>
          <p:nvPicPr>
            <p:cNvPr id="8" name="Picture 7">
              <a:extLst>
                <a:ext uri="{FF2B5EF4-FFF2-40B4-BE49-F238E27FC236}">
                  <a16:creationId xmlns:a16="http://schemas.microsoft.com/office/drawing/2014/main" id="{2966943F-4745-7102-7072-527E1B58C42E}"/>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9901" b="89901" l="3302" r="90000">
                          <a14:foregroundMark x1="18774" y1="28911" x2="18679" y2="45941"/>
                          <a14:foregroundMark x1="6887" y1="48317" x2="8113" y2="52673"/>
                          <a14:foregroundMark x1="13208" y1="49901" x2="15000" y2="52277"/>
                          <a14:foregroundMark x1="16226" y1="54059" x2="16226" y2="54059"/>
                          <a14:foregroundMark x1="17547" y1="59010" x2="18868" y2="69505"/>
                          <a14:foregroundMark x1="15283" y1="48119" x2="16981" y2="57822"/>
                          <a14:foregroundMark x1="15943" y1="43960" x2="16792" y2="51089"/>
                          <a14:foregroundMark x1="19811" y1="46733" x2="20283" y2="48515"/>
                          <a14:foregroundMark x1="12075" y1="45149" x2="12642" y2="48515"/>
                          <a14:foregroundMark x1="3302" y1="51287" x2="3302" y2="51287"/>
                          <a14:foregroundMark x1="20849" y1="61188" x2="20849" y2="61188"/>
                          <a14:foregroundMark x1="18868" y1="73861" x2="18868" y2="73861"/>
                          <a14:foregroundMark x1="17264" y1="72673" x2="17264" y2="72673"/>
                        </a14:backgroundRemoval>
                      </a14:imgEffect>
                    </a14:imgLayer>
                  </a14:imgProps>
                </a:ext>
                <a:ext uri="{28A0092B-C50C-407E-A947-70E740481C1C}">
                  <a14:useLocalDpi xmlns:a14="http://schemas.microsoft.com/office/drawing/2010/main" val="0"/>
                </a:ext>
              </a:extLst>
            </a:blip>
            <a:srcRect l="2274" t="16507" r="72588" b="17464"/>
            <a:stretch/>
          </p:blipFill>
          <p:spPr>
            <a:xfrm>
              <a:off x="8506234" y="1613937"/>
              <a:ext cx="1981604" cy="2479785"/>
            </a:xfrm>
            <a:prstGeom prst="rect">
              <a:avLst/>
            </a:prstGeom>
          </p:spPr>
        </p:pic>
        <p:pic>
          <p:nvPicPr>
            <p:cNvPr id="20" name="Picture 19">
              <a:extLst>
                <a:ext uri="{FF2B5EF4-FFF2-40B4-BE49-F238E27FC236}">
                  <a16:creationId xmlns:a16="http://schemas.microsoft.com/office/drawing/2014/main" id="{64B669C0-6319-0461-2640-C7F9ED59C711}"/>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23762" b="76634" l="52453" r="69340">
                          <a14:foregroundMark x1="60849" y1="26337" x2="60849" y2="26337"/>
                          <a14:foregroundMark x1="60755" y1="23960" x2="60755" y2="23960"/>
                          <a14:foregroundMark x1="69340" y1="36832" x2="69340" y2="36832"/>
                          <a14:foregroundMark x1="59811" y1="43168" x2="59811" y2="47921"/>
                          <a14:foregroundMark x1="63491" y1="75248" x2="63491" y2="75248"/>
                        </a14:backgroundRemoval>
                      </a14:imgEffect>
                    </a14:imgLayer>
                  </a14:imgProps>
                </a:ext>
                <a:ext uri="{28A0092B-C50C-407E-A947-70E740481C1C}">
                  <a14:useLocalDpi xmlns:a14="http://schemas.microsoft.com/office/drawing/2010/main" val="0"/>
                </a:ext>
              </a:extLst>
            </a:blip>
            <a:srcRect l="50566" t="19657" r="29266" b="16837"/>
            <a:stretch/>
          </p:blipFill>
          <p:spPr>
            <a:xfrm>
              <a:off x="7428443" y="1764598"/>
              <a:ext cx="1653022" cy="2479785"/>
            </a:xfrm>
            <a:prstGeom prst="rect">
              <a:avLst/>
            </a:prstGeom>
          </p:spPr>
        </p:pic>
        <p:sp>
          <p:nvSpPr>
            <p:cNvPr id="21" name="Rectangle: Rounded Corners 20">
              <a:extLst>
                <a:ext uri="{FF2B5EF4-FFF2-40B4-BE49-F238E27FC236}">
                  <a16:creationId xmlns:a16="http://schemas.microsoft.com/office/drawing/2014/main" id="{44495835-85B3-0A28-9DA2-6BF467FEDA70}"/>
                </a:ext>
              </a:extLst>
            </p:cNvPr>
            <p:cNvSpPr/>
            <p:nvPr/>
          </p:nvSpPr>
          <p:spPr>
            <a:xfrm>
              <a:off x="6672807" y="3597947"/>
              <a:ext cx="4555352" cy="111629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Thảo</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luận</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3" name="Speech Bubble: Rectangle with Corners Rounded 2">
            <a:extLst>
              <a:ext uri="{FF2B5EF4-FFF2-40B4-BE49-F238E27FC236}">
                <a16:creationId xmlns:a16="http://schemas.microsoft.com/office/drawing/2014/main" id="{580CD9EA-0469-C0B0-6D07-4E9DF7F7F6D3}"/>
              </a:ext>
            </a:extLst>
          </p:cNvPr>
          <p:cNvSpPr/>
          <p:nvPr/>
        </p:nvSpPr>
        <p:spPr>
          <a:xfrm>
            <a:off x="3190240" y="1036320"/>
            <a:ext cx="5984240" cy="148336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latin typeface="Cambria" panose="02040503050406030204" pitchFamily="18" charset="0"/>
                <a:ea typeface="Cambria" panose="02040503050406030204" pitchFamily="18" charset="0"/>
              </a:rPr>
              <a:t>Đưa ra tình huống có thật từng xảy ra ở lớp.</a:t>
            </a:r>
            <a:endParaRPr lang="en-US" sz="3600" dirty="0">
              <a:latin typeface="Cambria" panose="02040503050406030204" pitchFamily="18" charset="0"/>
              <a:ea typeface="Cambria" panose="02040503050406030204" pitchFamily="18" charset="0"/>
            </a:endParaRPr>
          </a:p>
        </p:txBody>
      </p:sp>
      <p:sp>
        <p:nvSpPr>
          <p:cNvPr id="4" name="Speech Bubble: Rectangle with Corners Rounded 3">
            <a:extLst>
              <a:ext uri="{FF2B5EF4-FFF2-40B4-BE49-F238E27FC236}">
                <a16:creationId xmlns:a16="http://schemas.microsoft.com/office/drawing/2014/main" id="{2B92375F-3A0D-AE72-6600-E5A96CBCD2BD}"/>
              </a:ext>
            </a:extLst>
          </p:cNvPr>
          <p:cNvSpPr/>
          <p:nvPr/>
        </p:nvSpPr>
        <p:spPr>
          <a:xfrm>
            <a:off x="6065520" y="3058160"/>
            <a:ext cx="5872480" cy="174752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Mô tả cảm xúc của mình, của các bạn khi chứng kiến hoặc là người gặp phải tình huống ấy.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8256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id="{FEDE6F35-6237-D350-BCE9-A1C61C8621A5}"/>
              </a:ext>
            </a:extLst>
          </p:cNvPr>
          <p:cNvSpPr txBox="1"/>
          <p:nvPr/>
        </p:nvSpPr>
        <p:spPr>
          <a:xfrm rot="21239581">
            <a:off x="1849120" y="1182083"/>
            <a:ext cx="5892800" cy="4524315"/>
          </a:xfrm>
          <a:prstGeom prst="rect">
            <a:avLst/>
          </a:prstGeom>
          <a:noFill/>
        </p:spPr>
        <p:txBody>
          <a:bodyPr wrap="square" rtlCol="0">
            <a:spAutoFit/>
          </a:bodyPr>
          <a:lstStyle/>
          <a:p>
            <a:pPr marL="0" marR="0" algn="just">
              <a:spcBef>
                <a:spcPts val="0"/>
              </a:spcBef>
              <a:spcAft>
                <a:spcPts val="1000"/>
              </a:spcAft>
            </a:pPr>
            <a:r>
              <a:rPr lang="vi-VN" sz="3600" i="1" dirty="0">
                <a:solidFill>
                  <a:srgbClr val="FF0000"/>
                </a:solidFill>
                <a:effectLst/>
                <a:latin typeface="Cambria" panose="02040503050406030204" pitchFamily="18" charset="0"/>
                <a:ea typeface="Cambria" panose="02040503050406030204" pitchFamily="18" charset="0"/>
              </a:rPr>
              <a:t>Nếu không biết cách làm việc nhóm, làm việc tập thể, mỗi người một kiểu, các công việc chung sẽ không thành công. Trong năm học cuối cấp này, việc rèn luyện các kĩ năng làm việc nhóm, làm việc tập thể rất cần thiết.</a:t>
            </a:r>
            <a:endParaRPr lang="en-US" sz="3600" dirty="0">
              <a:solidFill>
                <a:srgbClr val="FF0000"/>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DFE0CCF-74AB-36BA-B86D-7426320800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11222310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FD0EB-59BE-E3D0-303A-5F961C27B500}"/>
              </a:ext>
            </a:extLst>
          </p:cNvPr>
          <p:cNvSpPr txBox="1"/>
          <p:nvPr/>
        </p:nvSpPr>
        <p:spPr>
          <a:xfrm>
            <a:off x="2862577" y="1087907"/>
            <a:ext cx="7498843"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Đề</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xuất</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nguyên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tắc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hợp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với</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bè</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trong</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tập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rèn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luyện</a:t>
            </a:r>
            <a:endPar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863231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
</file>

<file path=ppt/theme/theme1.xml><?xml version="1.0" encoding="utf-8"?>
<a:theme xmlns:a="http://schemas.openxmlformats.org/drawingml/2006/main" name="Office 主题​​">
  <a:themeElements>
    <a:clrScheme name="自定义 4500">
      <a:dk1>
        <a:sysClr val="windowText" lastClr="000000"/>
      </a:dk1>
      <a:lt1>
        <a:sysClr val="window" lastClr="FFFFFF"/>
      </a:lt1>
      <a:dk2>
        <a:srgbClr val="44546A"/>
      </a:dk2>
      <a:lt2>
        <a:srgbClr val="E7E6E6"/>
      </a:lt2>
      <a:accent1>
        <a:srgbClr val="FF945F"/>
      </a:accent1>
      <a:accent2>
        <a:srgbClr val="CD88E2"/>
      </a:accent2>
      <a:accent3>
        <a:srgbClr val="FF945F"/>
      </a:accent3>
      <a:accent4>
        <a:srgbClr val="CD88E2"/>
      </a:accent4>
      <a:accent5>
        <a:srgbClr val="FF945F"/>
      </a:accent5>
      <a:accent6>
        <a:srgbClr val="CD88E2"/>
      </a:accent6>
      <a:hlink>
        <a:srgbClr val="FF945F"/>
      </a:hlink>
      <a:folHlink>
        <a:srgbClr val="CD88E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356</Words>
  <Application>Microsoft Office PowerPoint</Application>
  <PresentationFormat>Widescreen</PresentationFormat>
  <Paragraphs>34</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SimSun</vt:lpstr>
      <vt:lpstr>Arial</vt:lpstr>
      <vt:lpstr>Calibri</vt:lpstr>
      <vt:lpstr>Cambria</vt:lpstr>
      <vt:lpstr>等线</vt:lpstr>
      <vt:lpstr>等线 Light</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19</cp:revision>
  <dcterms:created xsi:type="dcterms:W3CDTF">2024-07-26T08:38:26Z</dcterms:created>
  <dcterms:modified xsi:type="dcterms:W3CDTF">2025-12-15T07:37:54Z</dcterms:modified>
</cp:coreProperties>
</file>