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3768" r:id="rId2"/>
    <p:sldMasterId id="2147483781" r:id="rId3"/>
  </p:sldMasterIdLst>
  <p:notesMasterIdLst>
    <p:notesMasterId r:id="rId27"/>
  </p:notesMasterIdLst>
  <p:sldIdLst>
    <p:sldId id="2007577146" r:id="rId4"/>
    <p:sldId id="259" r:id="rId5"/>
    <p:sldId id="466" r:id="rId6"/>
    <p:sldId id="278" r:id="rId7"/>
    <p:sldId id="261" r:id="rId8"/>
    <p:sldId id="4388" r:id="rId9"/>
    <p:sldId id="4389" r:id="rId10"/>
    <p:sldId id="4390" r:id="rId11"/>
    <p:sldId id="4391" r:id="rId12"/>
    <p:sldId id="4392" r:id="rId13"/>
    <p:sldId id="4393" r:id="rId14"/>
    <p:sldId id="4394" r:id="rId15"/>
    <p:sldId id="279" r:id="rId16"/>
    <p:sldId id="4386" r:id="rId17"/>
    <p:sldId id="269" r:id="rId18"/>
    <p:sldId id="4395" r:id="rId19"/>
    <p:sldId id="275" r:id="rId20"/>
    <p:sldId id="280" r:id="rId21"/>
    <p:sldId id="4396" r:id="rId22"/>
    <p:sldId id="276" r:id="rId23"/>
    <p:sldId id="277" r:id="rId24"/>
    <p:sldId id="4398" r:id="rId25"/>
    <p:sldId id="4399"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DFDD7"/>
    <a:srgbClr val="FEFE00"/>
    <a:srgbClr val="6AB3E7"/>
    <a:srgbClr val="FF7E68"/>
    <a:srgbClr val="EBE8F1"/>
    <a:srgbClr val="7ED6A6"/>
    <a:srgbClr val="EAF4F6"/>
    <a:srgbClr val="92CBD9"/>
    <a:srgbClr val="9D7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2FF60-0075-4AC9-B035-60E514938F6E}" v="229" dt="2022-07-31T10:14:15.488"/>
    <p1510:client id="{9F872C5E-5F2E-4A46-ACAF-D3BFEE191C6D}" v="26" dt="2022-08-01T05:20:13.80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7" autoAdjust="0"/>
    <p:restoredTop sz="93370" autoAdjust="0"/>
  </p:normalViewPr>
  <p:slideViewPr>
    <p:cSldViewPr snapToGrid="0">
      <p:cViewPr varScale="1">
        <p:scale>
          <a:sx n="82" d="100"/>
          <a:sy n="82" d="100"/>
        </p:scale>
        <p:origin x="73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5/10/relationships/revisionInfo" Target="revisionInfo.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D8E45DD4-FEAA-439F-BE3D-7CC38C68D55B}" type="datetimeFigureOut">
              <a:rPr lang="zh-CN" altLang="en-US" smtClean="0"/>
              <a:pPr/>
              <a:t>2025/2/11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A5025CEC-2ABC-4E79-BB53-CF7F3C7D9C4B}" type="slidenum">
              <a:rPr lang="zh-CN" altLang="en-US" smtClean="0"/>
              <a:pPr/>
              <a:t>‹#›</a:t>
            </a:fld>
            <a:endParaRPr lang="zh-CN" altLang="en-US" dirty="0"/>
          </a:p>
        </p:txBody>
      </p:sp>
    </p:spTree>
    <p:extLst>
      <p:ext uri="{BB962C8B-B14F-4D97-AF65-F5344CB8AC3E}">
        <p14:creationId xmlns:p14="http://schemas.microsoft.com/office/powerpoint/2010/main" val="8948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C93FF-6BFD-4E6A-96F6-C0FD028D7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25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150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749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62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C93FF-6BFD-4E6A-96F6-C0FD028D73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85947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a:t>
            </a:r>
            <a:r>
              <a:rPr lang="en-US" baseline="0" dirty="0"/>
              <a:t> vào ô cửa -&gt; hiện tranh</a:t>
            </a:r>
          </a:p>
          <a:p>
            <a:r>
              <a:rPr lang="en-US" baseline="0" dirty="0"/>
              <a:t>Bấm vào tranh -&gt; hiện đáp án</a:t>
            </a:r>
          </a:p>
          <a:p>
            <a:r>
              <a:rPr lang="en-US" baseline="0" dirty="0"/>
              <a:t>Bấm vào cây con bên dưới -&gt; cây lớn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559950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8403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D9F9F-674D-4F0A-99FE-F4A57DD32845}"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743090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0D9F9F-674D-4F0A-99FE-F4A57DD32845}"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86609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0D9F9F-674D-4F0A-99FE-F4A57DD32845}"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331288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0D9F9F-674D-4F0A-99FE-F4A57DD32845}"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484019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0D9F9F-674D-4F0A-99FE-F4A57DD32845}"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408283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2033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428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92452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788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4493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3553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22947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6294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6952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7961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872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672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9926E7B7-3AA3-A0AD-1C2D-8597156FE8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2846946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0D9F9F-674D-4F0A-99FE-F4A57DD32845}"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68554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0D9F9F-674D-4F0A-99FE-F4A57DD32845}"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49699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0D9F9F-674D-4F0A-99FE-F4A57DD32845}"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94343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0D9F9F-674D-4F0A-99FE-F4A57DD32845}"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55362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0D9F9F-674D-4F0A-99FE-F4A57DD32845}"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320182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0D9F9F-674D-4F0A-99FE-F4A57DD32845}"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3264420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755D7B3C-6260-4CE2-9ACC-A354BADFB6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64520317"/>
      </p:ext>
    </p:extLst>
  </p:cSld>
  <p:clrMap bg1="lt1" tx1="dk1" bg2="lt2" tx2="dk2" accent1="accent1" accent2="accent2" accent3="accent3" accent4="accent4" accent5="accent5" accent6="accent6" hlink="hlink" folHlink="folHlink"/>
  <p:sldLayoutIdLst>
    <p:sldLayoutId id="2147483767" r:id="rId1"/>
    <p:sldLayoutId id="2147483780" r:id="rId2"/>
    <p:sldLayoutId id="2147483793"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3D943479-46BE-4BCF-BBE4-A324A75DA9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D9F9F-674D-4F0A-99FE-F4A57DD32845}" type="datetimeFigureOut">
              <a:rPr lang="en-US" smtClean="0"/>
              <a:t>2/11/2025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62BDA-6B02-434B-8EED-9FA1CFB246DE}" type="slidenum">
              <a:rPr lang="en-US" smtClean="0"/>
              <a:t>‹#›</a:t>
            </a:fld>
            <a:endParaRPr lang="en-US"/>
          </a:p>
        </p:txBody>
      </p:sp>
    </p:spTree>
    <p:extLst>
      <p:ext uri="{BB962C8B-B14F-4D97-AF65-F5344CB8AC3E}">
        <p14:creationId xmlns:p14="http://schemas.microsoft.com/office/powerpoint/2010/main" val="23493917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7000" r="-27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87E8AB8F-C078-4D87-A3C4-06B6B602F3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3366837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21.xml"/><Relationship Id="rId1" Type="http://schemas.openxmlformats.org/officeDocument/2006/relationships/audio" Target="file:///C:\Documents%20and%20Settings\Administrator\My%20Documents\di\ngay%20tet%20que%20em.mp3" TargetMode="Externa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33.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slide" Target="slide23.xml"/><Relationship Id="rId10" Type="http://schemas.microsoft.com/office/2007/relationships/hdphoto" Target="../media/hdphoto4.wdp"/><Relationship Id="rId4" Type="http://schemas.openxmlformats.org/officeDocument/2006/relationships/image" Target="../media/image34.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3" descr="PinkFlow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3675" y="6016518"/>
            <a:ext cx="1217654" cy="68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FloralCorne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8465" y="56671"/>
            <a:ext cx="2968032" cy="201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Flower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49437" y="4348"/>
            <a:ext cx="769490" cy="78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FloralCorne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66279" y="5263412"/>
            <a:ext cx="1445964" cy="166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Flower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91875" y="192231"/>
            <a:ext cx="868846" cy="5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WordArt 9"/>
          <p:cNvSpPr>
            <a:spLocks noChangeArrowheads="1" noChangeShapeType="1" noTextEdit="1"/>
          </p:cNvSpPr>
          <p:nvPr/>
        </p:nvSpPr>
        <p:spPr bwMode="auto">
          <a:xfrm>
            <a:off x="1953025" y="3171129"/>
            <a:ext cx="9348034" cy="942801"/>
          </a:xfrm>
          <a:prstGeom prst="rect">
            <a:avLst/>
          </a:prstGeom>
        </p:spPr>
        <p:txBody>
          <a:bodyPr wrap="none" fromWordArt="1">
            <a:prstTxWarp prst="textFadeUp">
              <a:avLst>
                <a:gd name="adj" fmla="val 0"/>
              </a:avLst>
            </a:prstTxWarp>
          </a:bodyPr>
          <a:lstStyle/>
          <a:p>
            <a:pPr algn="ctr" defTabSz="1217514"/>
            <a:r>
              <a:rPr lang="en-US" sz="3595" kern="10" dirty="0" err="1">
                <a:ln w="28575">
                  <a:solidFill>
                    <a:srgbClr val="FF0000"/>
                  </a:solidFill>
                  <a:round/>
                  <a:headEnd/>
                  <a:tailEnd/>
                </a:ln>
                <a:solidFill>
                  <a:srgbClr val="FF0000"/>
                </a:solidFill>
                <a:latin typeface="Times New Roman"/>
                <a:cs typeface="Times New Roman"/>
              </a:rPr>
              <a:t>Sử</a:t>
            </a:r>
            <a:r>
              <a:rPr lang="en-US" sz="3595" kern="10" dirty="0">
                <a:ln w="28575">
                  <a:solidFill>
                    <a:srgbClr val="FF0000"/>
                  </a:solidFill>
                  <a:round/>
                  <a:headEnd/>
                  <a:tailEnd/>
                </a:ln>
                <a:solidFill>
                  <a:srgbClr val="FF0000"/>
                </a:solidFill>
                <a:latin typeface="Times New Roman"/>
                <a:cs typeface="Times New Roman"/>
              </a:rPr>
              <a:t> </a:t>
            </a:r>
            <a:r>
              <a:rPr lang="en-US" sz="3595" kern="10" dirty="0" err="1">
                <a:ln w="28575">
                  <a:solidFill>
                    <a:srgbClr val="FF0000"/>
                  </a:solidFill>
                  <a:round/>
                  <a:headEnd/>
                  <a:tailEnd/>
                </a:ln>
                <a:solidFill>
                  <a:srgbClr val="FF0000"/>
                </a:solidFill>
                <a:latin typeface="Times New Roman"/>
                <a:cs typeface="Times New Roman"/>
              </a:rPr>
              <a:t>dụng</a:t>
            </a:r>
            <a:r>
              <a:rPr lang="en-US" sz="3595" kern="10" dirty="0">
                <a:ln w="28575">
                  <a:solidFill>
                    <a:srgbClr val="FF0000"/>
                  </a:solidFill>
                  <a:round/>
                  <a:headEnd/>
                  <a:tailEnd/>
                </a:ln>
                <a:solidFill>
                  <a:srgbClr val="FF0000"/>
                </a:solidFill>
                <a:latin typeface="Times New Roman"/>
                <a:cs typeface="Times New Roman"/>
              </a:rPr>
              <a:t> </a:t>
            </a:r>
            <a:r>
              <a:rPr lang="en-US" sz="3595" kern="10" dirty="0" err="1">
                <a:ln w="28575">
                  <a:solidFill>
                    <a:srgbClr val="FF0000"/>
                  </a:solidFill>
                  <a:round/>
                  <a:headEnd/>
                  <a:tailEnd/>
                </a:ln>
                <a:solidFill>
                  <a:srgbClr val="FF0000"/>
                </a:solidFill>
                <a:latin typeface="Times New Roman"/>
                <a:cs typeface="Times New Roman"/>
              </a:rPr>
              <a:t>hợp</a:t>
            </a:r>
            <a:r>
              <a:rPr lang="en-US" sz="3595" kern="10" dirty="0">
                <a:ln w="28575">
                  <a:solidFill>
                    <a:srgbClr val="FF0000"/>
                  </a:solidFill>
                  <a:round/>
                  <a:headEnd/>
                  <a:tailEnd/>
                </a:ln>
                <a:solidFill>
                  <a:srgbClr val="FF0000"/>
                </a:solidFill>
                <a:latin typeface="Times New Roman"/>
                <a:cs typeface="Times New Roman"/>
              </a:rPr>
              <a:t> </a:t>
            </a:r>
            <a:r>
              <a:rPr lang="en-US" sz="3595" kern="10" dirty="0" err="1">
                <a:ln w="28575">
                  <a:solidFill>
                    <a:srgbClr val="FF0000"/>
                  </a:solidFill>
                  <a:round/>
                  <a:headEnd/>
                  <a:tailEnd/>
                </a:ln>
                <a:solidFill>
                  <a:srgbClr val="FF0000"/>
                </a:solidFill>
                <a:latin typeface="Times New Roman"/>
                <a:cs typeface="Times New Roman"/>
              </a:rPr>
              <a:t>lý</a:t>
            </a:r>
            <a:r>
              <a:rPr lang="en-US" sz="3595" kern="10" dirty="0">
                <a:ln w="28575">
                  <a:solidFill>
                    <a:srgbClr val="FF0000"/>
                  </a:solidFill>
                  <a:round/>
                  <a:headEnd/>
                  <a:tailEnd/>
                </a:ln>
                <a:solidFill>
                  <a:srgbClr val="FF0000"/>
                </a:solidFill>
                <a:latin typeface="Times New Roman"/>
                <a:cs typeface="Times New Roman"/>
              </a:rPr>
              <a:t> </a:t>
            </a:r>
            <a:r>
              <a:rPr lang="en-US" sz="3595" kern="10" dirty="0" err="1">
                <a:ln w="28575">
                  <a:solidFill>
                    <a:srgbClr val="FF0000"/>
                  </a:solidFill>
                  <a:round/>
                  <a:headEnd/>
                  <a:tailEnd/>
                </a:ln>
                <a:solidFill>
                  <a:srgbClr val="FF0000"/>
                </a:solidFill>
                <a:latin typeface="Times New Roman"/>
                <a:cs typeface="Times New Roman"/>
              </a:rPr>
              <a:t>động</a:t>
            </a:r>
            <a:r>
              <a:rPr lang="en-US" sz="3595" kern="10" dirty="0">
                <a:ln w="28575">
                  <a:solidFill>
                    <a:srgbClr val="FF0000"/>
                  </a:solidFill>
                  <a:round/>
                  <a:headEnd/>
                  <a:tailEnd/>
                </a:ln>
                <a:solidFill>
                  <a:srgbClr val="FF0000"/>
                </a:solidFill>
                <a:latin typeface="Times New Roman"/>
                <a:cs typeface="Times New Roman"/>
              </a:rPr>
              <a:t> </a:t>
            </a:r>
            <a:r>
              <a:rPr lang="en-US" sz="3595" kern="10" dirty="0" err="1">
                <a:ln w="28575">
                  <a:solidFill>
                    <a:srgbClr val="FF0000"/>
                  </a:solidFill>
                  <a:round/>
                  <a:headEnd/>
                  <a:tailEnd/>
                </a:ln>
                <a:solidFill>
                  <a:srgbClr val="FF0000"/>
                </a:solidFill>
                <a:latin typeface="Times New Roman"/>
                <a:cs typeface="Times New Roman"/>
              </a:rPr>
              <a:t>vật</a:t>
            </a:r>
            <a:r>
              <a:rPr lang="en-US" sz="3595" kern="10" dirty="0">
                <a:ln w="28575">
                  <a:solidFill>
                    <a:srgbClr val="FF0000"/>
                  </a:solidFill>
                  <a:round/>
                  <a:headEnd/>
                  <a:tailEnd/>
                </a:ln>
                <a:solidFill>
                  <a:srgbClr val="FF0000"/>
                </a:solidFill>
                <a:latin typeface="Times New Roman"/>
                <a:cs typeface="Times New Roman"/>
              </a:rPr>
              <a:t> </a:t>
            </a:r>
            <a:r>
              <a:rPr lang="en-US" sz="3595" kern="10" dirty="0" err="1">
                <a:ln w="28575">
                  <a:solidFill>
                    <a:srgbClr val="FF0000"/>
                  </a:solidFill>
                  <a:round/>
                  <a:headEnd/>
                  <a:tailEnd/>
                </a:ln>
                <a:solidFill>
                  <a:srgbClr val="FF0000"/>
                </a:solidFill>
                <a:latin typeface="Times New Roman"/>
                <a:cs typeface="Times New Roman"/>
              </a:rPr>
              <a:t>và</a:t>
            </a:r>
            <a:r>
              <a:rPr lang="en-US" sz="3595" kern="10" dirty="0">
                <a:ln w="28575">
                  <a:solidFill>
                    <a:srgbClr val="FF0000"/>
                  </a:solidFill>
                  <a:round/>
                  <a:headEnd/>
                  <a:tailEnd/>
                </a:ln>
                <a:solidFill>
                  <a:srgbClr val="FF0000"/>
                </a:solidFill>
                <a:latin typeface="Times New Roman"/>
                <a:cs typeface="Times New Roman"/>
              </a:rPr>
              <a:t> </a:t>
            </a:r>
            <a:r>
              <a:rPr lang="en-US" sz="3595" kern="10" dirty="0" err="1">
                <a:ln w="28575">
                  <a:solidFill>
                    <a:srgbClr val="FF0000"/>
                  </a:solidFill>
                  <a:round/>
                  <a:headEnd/>
                  <a:tailEnd/>
                </a:ln>
                <a:solidFill>
                  <a:srgbClr val="FF0000"/>
                </a:solidFill>
                <a:latin typeface="Times New Roman"/>
                <a:cs typeface="Times New Roman"/>
              </a:rPr>
              <a:t>thực</a:t>
            </a:r>
            <a:r>
              <a:rPr lang="en-US" sz="3595" kern="10" dirty="0">
                <a:ln w="28575">
                  <a:solidFill>
                    <a:srgbClr val="FF0000"/>
                  </a:solidFill>
                  <a:round/>
                  <a:headEnd/>
                  <a:tailEnd/>
                </a:ln>
                <a:solidFill>
                  <a:srgbClr val="FF0000"/>
                </a:solidFill>
                <a:latin typeface="Times New Roman"/>
                <a:cs typeface="Times New Roman"/>
              </a:rPr>
              <a:t> </a:t>
            </a:r>
            <a:r>
              <a:rPr lang="en-US" sz="3595" kern="10" dirty="0" err="1">
                <a:ln w="28575">
                  <a:solidFill>
                    <a:srgbClr val="FF0000"/>
                  </a:solidFill>
                  <a:round/>
                  <a:headEnd/>
                  <a:tailEnd/>
                </a:ln>
                <a:solidFill>
                  <a:srgbClr val="FF0000"/>
                </a:solidFill>
                <a:latin typeface="Times New Roman"/>
                <a:cs typeface="Times New Roman"/>
              </a:rPr>
              <a:t>vật</a:t>
            </a:r>
            <a:r>
              <a:rPr lang="en-US" sz="3595" kern="10" dirty="0">
                <a:ln w="28575">
                  <a:solidFill>
                    <a:srgbClr val="FF0000"/>
                  </a:solidFill>
                  <a:round/>
                  <a:headEnd/>
                  <a:tailEnd/>
                </a:ln>
                <a:solidFill>
                  <a:srgbClr val="FF0000"/>
                </a:solidFill>
                <a:latin typeface="Times New Roman"/>
                <a:cs typeface="Times New Roman"/>
              </a:rPr>
              <a:t> (</a:t>
            </a:r>
            <a:r>
              <a:rPr lang="en-US" sz="3595" kern="10" dirty="0" err="1">
                <a:ln w="28575">
                  <a:solidFill>
                    <a:srgbClr val="FF0000"/>
                  </a:solidFill>
                  <a:round/>
                  <a:headEnd/>
                  <a:tailEnd/>
                </a:ln>
                <a:solidFill>
                  <a:srgbClr val="FF0000"/>
                </a:solidFill>
                <a:latin typeface="Times New Roman"/>
                <a:cs typeface="Times New Roman"/>
              </a:rPr>
              <a:t>tiết</a:t>
            </a:r>
            <a:r>
              <a:rPr lang="en-US" sz="3595" kern="10" dirty="0">
                <a:ln w="28575">
                  <a:solidFill>
                    <a:srgbClr val="FF0000"/>
                  </a:solidFill>
                  <a:round/>
                  <a:headEnd/>
                  <a:tailEnd/>
                </a:ln>
                <a:solidFill>
                  <a:srgbClr val="FF0000"/>
                </a:solidFill>
                <a:latin typeface="Times New Roman"/>
                <a:cs typeface="Times New Roman"/>
              </a:rPr>
              <a:t> 2)</a:t>
            </a:r>
          </a:p>
        </p:txBody>
      </p:sp>
      <p:sp>
        <p:nvSpPr>
          <p:cNvPr id="2058" name="WordArt 13"/>
          <p:cNvSpPr>
            <a:spLocks noChangeArrowheads="1" noChangeShapeType="1" noTextEdit="1"/>
          </p:cNvSpPr>
          <p:nvPr/>
        </p:nvSpPr>
        <p:spPr bwMode="auto">
          <a:xfrm>
            <a:off x="3213585" y="1324520"/>
            <a:ext cx="6221452" cy="564435"/>
          </a:xfrm>
          <a:prstGeom prst="rect">
            <a:avLst/>
          </a:prstGeom>
        </p:spPr>
        <p:txBody>
          <a:bodyPr wrap="none" fromWordArt="1">
            <a:prstTxWarp prst="textFadeUp">
              <a:avLst>
                <a:gd name="adj" fmla="val 0"/>
              </a:avLst>
            </a:prstTxWarp>
          </a:bodyPr>
          <a:lstStyle/>
          <a:p>
            <a:pPr algn="ctr" defTabSz="1217514"/>
            <a:r>
              <a:rPr lang="vi-VN" sz="2996" kern="10" dirty="0">
                <a:ln w="12700">
                  <a:solidFill>
                    <a:srgbClr val="0000FF"/>
                  </a:solidFill>
                  <a:round/>
                  <a:headEnd/>
                  <a:tailEnd/>
                </a:ln>
                <a:solidFill>
                  <a:srgbClr val="00FFFF"/>
                </a:solidFill>
                <a:latin typeface="Times New Roman"/>
                <a:cs typeface="Times New Roman"/>
              </a:rPr>
              <a:t>Môn: </a:t>
            </a:r>
            <a:r>
              <a:rPr lang="en-US" sz="2996" kern="10" dirty="0" err="1">
                <a:ln w="12700">
                  <a:solidFill>
                    <a:srgbClr val="0000FF"/>
                  </a:solidFill>
                  <a:round/>
                  <a:headEnd/>
                  <a:tailEnd/>
                </a:ln>
                <a:solidFill>
                  <a:srgbClr val="00FFFF"/>
                </a:solidFill>
                <a:latin typeface="Times New Roman"/>
                <a:cs typeface="Times New Roman"/>
              </a:rPr>
              <a:t>Tự</a:t>
            </a:r>
            <a:r>
              <a:rPr lang="en-US" sz="2996" kern="10" dirty="0">
                <a:ln w="12700">
                  <a:solidFill>
                    <a:srgbClr val="0000FF"/>
                  </a:solidFill>
                  <a:round/>
                  <a:headEnd/>
                  <a:tailEnd/>
                </a:ln>
                <a:solidFill>
                  <a:srgbClr val="00FFFF"/>
                </a:solidFill>
                <a:latin typeface="Times New Roman"/>
                <a:cs typeface="Times New Roman"/>
              </a:rPr>
              <a:t> </a:t>
            </a:r>
            <a:r>
              <a:rPr lang="en-US" sz="2996" kern="10" dirty="0" err="1">
                <a:ln w="12700">
                  <a:solidFill>
                    <a:srgbClr val="0000FF"/>
                  </a:solidFill>
                  <a:round/>
                  <a:headEnd/>
                  <a:tailEnd/>
                </a:ln>
                <a:solidFill>
                  <a:srgbClr val="00FFFF"/>
                </a:solidFill>
                <a:latin typeface="Times New Roman"/>
                <a:cs typeface="Times New Roman"/>
              </a:rPr>
              <a:t>nhiên</a:t>
            </a:r>
            <a:r>
              <a:rPr lang="en-US" sz="2996" kern="10" dirty="0">
                <a:ln w="12700">
                  <a:solidFill>
                    <a:srgbClr val="0000FF"/>
                  </a:solidFill>
                  <a:round/>
                  <a:headEnd/>
                  <a:tailEnd/>
                </a:ln>
                <a:solidFill>
                  <a:srgbClr val="00FFFF"/>
                </a:solidFill>
                <a:latin typeface="Times New Roman"/>
                <a:cs typeface="Times New Roman"/>
              </a:rPr>
              <a:t> </a:t>
            </a:r>
            <a:r>
              <a:rPr lang="en-US" sz="2996" kern="10" dirty="0" err="1">
                <a:ln w="12700">
                  <a:solidFill>
                    <a:srgbClr val="0000FF"/>
                  </a:solidFill>
                  <a:round/>
                  <a:headEnd/>
                  <a:tailEnd/>
                </a:ln>
                <a:solidFill>
                  <a:srgbClr val="00FFFF"/>
                </a:solidFill>
                <a:latin typeface="Times New Roman"/>
                <a:cs typeface="Times New Roman"/>
              </a:rPr>
              <a:t>và</a:t>
            </a:r>
            <a:r>
              <a:rPr lang="en-US" sz="2996" kern="10" dirty="0">
                <a:ln w="12700">
                  <a:solidFill>
                    <a:srgbClr val="0000FF"/>
                  </a:solidFill>
                  <a:round/>
                  <a:headEnd/>
                  <a:tailEnd/>
                </a:ln>
                <a:solidFill>
                  <a:srgbClr val="00FFFF"/>
                </a:solidFill>
                <a:latin typeface="Times New Roman"/>
                <a:cs typeface="Times New Roman"/>
              </a:rPr>
              <a:t> </a:t>
            </a:r>
            <a:r>
              <a:rPr lang="en-US" sz="2996" kern="10" dirty="0" err="1">
                <a:ln w="12700">
                  <a:solidFill>
                    <a:srgbClr val="0000FF"/>
                  </a:solidFill>
                  <a:round/>
                  <a:headEnd/>
                  <a:tailEnd/>
                </a:ln>
                <a:solidFill>
                  <a:srgbClr val="00FFFF"/>
                </a:solidFill>
                <a:latin typeface="Times New Roman"/>
                <a:cs typeface="Times New Roman"/>
              </a:rPr>
              <a:t>xã</a:t>
            </a:r>
            <a:r>
              <a:rPr lang="en-US" sz="2996" kern="10" dirty="0">
                <a:ln w="12700">
                  <a:solidFill>
                    <a:srgbClr val="0000FF"/>
                  </a:solidFill>
                  <a:round/>
                  <a:headEnd/>
                  <a:tailEnd/>
                </a:ln>
                <a:solidFill>
                  <a:srgbClr val="00FFFF"/>
                </a:solidFill>
                <a:latin typeface="Times New Roman"/>
                <a:cs typeface="Times New Roman"/>
              </a:rPr>
              <a:t> </a:t>
            </a:r>
            <a:r>
              <a:rPr lang="en-US" sz="2996" kern="10" dirty="0" err="1">
                <a:ln w="12700">
                  <a:solidFill>
                    <a:srgbClr val="0000FF"/>
                  </a:solidFill>
                  <a:round/>
                  <a:headEnd/>
                  <a:tailEnd/>
                </a:ln>
                <a:solidFill>
                  <a:srgbClr val="00FFFF"/>
                </a:solidFill>
                <a:latin typeface="Times New Roman"/>
                <a:cs typeface="Times New Roman"/>
              </a:rPr>
              <a:t>hội</a:t>
            </a:r>
            <a:endParaRPr lang="en-US" sz="2996" kern="10" dirty="0">
              <a:ln w="12700">
                <a:solidFill>
                  <a:srgbClr val="0000FF"/>
                </a:solidFill>
                <a:round/>
                <a:headEnd/>
                <a:tailEnd/>
              </a:ln>
              <a:solidFill>
                <a:srgbClr val="00FFFF"/>
              </a:solidFill>
              <a:latin typeface="Times New Roman"/>
              <a:cs typeface="Times New Roman"/>
            </a:endParaRPr>
          </a:p>
        </p:txBody>
      </p:sp>
      <p:sp>
        <p:nvSpPr>
          <p:cNvPr id="2059" name="WordArt 14"/>
          <p:cNvSpPr>
            <a:spLocks noChangeArrowheads="1" noChangeShapeType="1" noTextEdit="1"/>
          </p:cNvSpPr>
          <p:nvPr/>
        </p:nvSpPr>
        <p:spPr bwMode="auto">
          <a:xfrm>
            <a:off x="431372" y="3314845"/>
            <a:ext cx="1299342" cy="720779"/>
          </a:xfrm>
          <a:prstGeom prst="rect">
            <a:avLst/>
          </a:prstGeom>
        </p:spPr>
        <p:txBody>
          <a:bodyPr wrap="none" fromWordArt="1">
            <a:prstTxWarp prst="textFadeUp">
              <a:avLst>
                <a:gd name="adj" fmla="val 0"/>
              </a:avLst>
            </a:prstTxWarp>
          </a:bodyPr>
          <a:lstStyle/>
          <a:p>
            <a:pPr algn="ctr" defTabSz="1217514"/>
            <a:r>
              <a:rPr lang="en-US" sz="2696" kern="10" dirty="0" err="1">
                <a:ln w="12700">
                  <a:solidFill>
                    <a:srgbClr val="00FF00"/>
                  </a:solidFill>
                  <a:round/>
                  <a:headEnd/>
                  <a:tailEnd/>
                </a:ln>
                <a:solidFill>
                  <a:srgbClr val="0000FF"/>
                </a:solidFill>
                <a:latin typeface="Times New Roman"/>
                <a:cs typeface="Times New Roman"/>
              </a:rPr>
              <a:t>Bài</a:t>
            </a:r>
            <a:r>
              <a:rPr lang="en-US" sz="2696" kern="10" dirty="0">
                <a:ln w="12700">
                  <a:solidFill>
                    <a:srgbClr val="00FF00"/>
                  </a:solidFill>
                  <a:round/>
                  <a:headEnd/>
                  <a:tailEnd/>
                </a:ln>
                <a:solidFill>
                  <a:srgbClr val="0000FF"/>
                </a:solidFill>
                <a:latin typeface="Times New Roman"/>
                <a:cs typeface="Times New Roman"/>
              </a:rPr>
              <a:t>:</a:t>
            </a:r>
          </a:p>
        </p:txBody>
      </p:sp>
      <p:pic>
        <p:nvPicPr>
          <p:cNvPr id="16395" name="ngay tet que em.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0965337" y="760627"/>
            <a:ext cx="281159" cy="30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WordArt 16"/>
          <p:cNvSpPr>
            <a:spLocks noChangeArrowheads="1" noChangeShapeType="1" noTextEdit="1"/>
          </p:cNvSpPr>
          <p:nvPr/>
        </p:nvSpPr>
        <p:spPr bwMode="auto">
          <a:xfrm>
            <a:off x="4954450" y="2059140"/>
            <a:ext cx="2714355" cy="712448"/>
          </a:xfrm>
          <a:prstGeom prst="rect">
            <a:avLst/>
          </a:prstGeom>
        </p:spPr>
        <p:txBody>
          <a:bodyPr wrap="none" fromWordArt="1">
            <a:prstTxWarp prst="textFadeUp">
              <a:avLst>
                <a:gd name="adj" fmla="val 0"/>
              </a:avLst>
            </a:prstTxWarp>
          </a:bodyPr>
          <a:lstStyle/>
          <a:p>
            <a:pPr algn="ctr" defTabSz="1217514"/>
            <a:r>
              <a:rPr lang="en-US" sz="3196" kern="10" dirty="0" err="1">
                <a:ln w="12700">
                  <a:solidFill>
                    <a:srgbClr val="0000FF"/>
                  </a:solidFill>
                  <a:round/>
                  <a:headEnd/>
                  <a:tailEnd/>
                </a:ln>
                <a:solidFill>
                  <a:srgbClr val="FF0000"/>
                </a:solidFill>
                <a:latin typeface="Times New Roman"/>
                <a:cs typeface="Times New Roman"/>
              </a:rPr>
              <a:t>Lớp</a:t>
            </a:r>
            <a:r>
              <a:rPr lang="en-US" sz="3196" kern="10" dirty="0">
                <a:ln w="12700">
                  <a:solidFill>
                    <a:srgbClr val="0000FF"/>
                  </a:solidFill>
                  <a:round/>
                  <a:headEnd/>
                  <a:tailEnd/>
                </a:ln>
                <a:solidFill>
                  <a:srgbClr val="FF0000"/>
                </a:solidFill>
                <a:latin typeface="Times New Roman"/>
                <a:cs typeface="Times New Roman"/>
              </a:rPr>
              <a:t>: 3A</a:t>
            </a:r>
          </a:p>
        </p:txBody>
      </p:sp>
      <p:sp>
        <p:nvSpPr>
          <p:cNvPr id="2062" name="WordArt 17"/>
          <p:cNvSpPr>
            <a:spLocks noChangeArrowheads="1" noChangeShapeType="1" noTextEdit="1"/>
          </p:cNvSpPr>
          <p:nvPr/>
        </p:nvSpPr>
        <p:spPr bwMode="auto">
          <a:xfrm>
            <a:off x="2347814" y="461044"/>
            <a:ext cx="7940309" cy="787987"/>
          </a:xfrm>
          <a:prstGeom prst="rect">
            <a:avLst/>
          </a:prstGeom>
        </p:spPr>
        <p:txBody>
          <a:bodyPr wrap="none" fromWordArt="1">
            <a:prstTxWarp prst="textFadeUp">
              <a:avLst>
                <a:gd name="adj" fmla="val 0"/>
              </a:avLst>
            </a:prstTxWarp>
          </a:bodyPr>
          <a:lstStyle/>
          <a:p>
            <a:pPr algn="ctr" defTabSz="1217514"/>
            <a:r>
              <a:rPr lang="en-US" sz="3595" kern="10" dirty="0">
                <a:ln w="9525">
                  <a:solidFill>
                    <a:srgbClr val="FF0000"/>
                  </a:solidFill>
                  <a:round/>
                  <a:headEnd/>
                  <a:tailEnd/>
                </a:ln>
                <a:solidFill>
                  <a:srgbClr val="0000FF"/>
                </a:solidFill>
                <a:latin typeface="Times New Roman"/>
                <a:cs typeface="Times New Roman"/>
              </a:rPr>
              <a:t>TRƯỜNG TIỂU HỌC HÒA NGHĨA</a:t>
            </a:r>
          </a:p>
        </p:txBody>
      </p:sp>
      <p:sp>
        <p:nvSpPr>
          <p:cNvPr id="2" name="TextBox 1"/>
          <p:cNvSpPr txBox="1"/>
          <p:nvPr/>
        </p:nvSpPr>
        <p:spPr>
          <a:xfrm>
            <a:off x="1396710" y="4801443"/>
            <a:ext cx="8891413" cy="748025"/>
          </a:xfrm>
          <a:prstGeom prst="rect">
            <a:avLst/>
          </a:prstGeom>
          <a:noFill/>
        </p:spPr>
        <p:txBody>
          <a:bodyPr wrap="square" rtlCol="0">
            <a:spAutoFit/>
          </a:bodyPr>
          <a:lstStyle/>
          <a:p>
            <a:pPr algn="ctr" defTabSz="1217514"/>
            <a:r>
              <a:rPr lang="en-US" sz="4261" b="1" dirty="0" err="1">
                <a:solidFill>
                  <a:srgbClr val="0000CC"/>
                </a:solidFill>
                <a:latin typeface="Times New Roman" pitchFamily="18" charset="0"/>
                <a:cs typeface="Times New Roman" pitchFamily="18" charset="0"/>
              </a:rPr>
              <a:t>Giáo</a:t>
            </a:r>
            <a:r>
              <a:rPr lang="en-US" sz="4261" b="1" dirty="0">
                <a:solidFill>
                  <a:srgbClr val="0000CC"/>
                </a:solidFill>
                <a:latin typeface="Times New Roman" pitchFamily="18" charset="0"/>
                <a:cs typeface="Times New Roman" pitchFamily="18" charset="0"/>
              </a:rPr>
              <a:t> </a:t>
            </a:r>
            <a:r>
              <a:rPr lang="en-US" sz="4261" b="1" dirty="0" err="1">
                <a:solidFill>
                  <a:srgbClr val="0000CC"/>
                </a:solidFill>
                <a:latin typeface="Times New Roman" pitchFamily="18" charset="0"/>
                <a:cs typeface="Times New Roman" pitchFamily="18" charset="0"/>
              </a:rPr>
              <a:t>viên</a:t>
            </a:r>
            <a:r>
              <a:rPr lang="en-US" sz="4261" b="1" dirty="0">
                <a:solidFill>
                  <a:srgbClr val="0000CC"/>
                </a:solidFill>
                <a:latin typeface="Times New Roman" pitchFamily="18" charset="0"/>
                <a:cs typeface="Times New Roman" pitchFamily="18" charset="0"/>
              </a:rPr>
              <a:t>: </a:t>
            </a:r>
            <a:r>
              <a:rPr lang="en-US" sz="4261" b="1" dirty="0" err="1">
                <a:solidFill>
                  <a:srgbClr val="0000CC"/>
                </a:solidFill>
                <a:latin typeface="Times New Roman" pitchFamily="18" charset="0"/>
                <a:cs typeface="Times New Roman" pitchFamily="18" charset="0"/>
              </a:rPr>
              <a:t>Vũ</a:t>
            </a:r>
            <a:r>
              <a:rPr lang="en-US" sz="4261" b="1" dirty="0">
                <a:solidFill>
                  <a:srgbClr val="0000CC"/>
                </a:solidFill>
                <a:latin typeface="Times New Roman" pitchFamily="18" charset="0"/>
                <a:cs typeface="Times New Roman" pitchFamily="18" charset="0"/>
              </a:rPr>
              <a:t> </a:t>
            </a:r>
            <a:r>
              <a:rPr lang="en-US" sz="4261" b="1" dirty="0" err="1">
                <a:solidFill>
                  <a:srgbClr val="0000CC"/>
                </a:solidFill>
                <a:latin typeface="Times New Roman" pitchFamily="18" charset="0"/>
                <a:cs typeface="Times New Roman" pitchFamily="18" charset="0"/>
              </a:rPr>
              <a:t>Giang</a:t>
            </a:r>
            <a:r>
              <a:rPr lang="en-US" sz="4261" b="1" dirty="0">
                <a:solidFill>
                  <a:srgbClr val="0000CC"/>
                </a:solidFill>
                <a:latin typeface="Times New Roman" pitchFamily="18" charset="0"/>
                <a:cs typeface="Times New Roman" pitchFamily="18" charset="0"/>
              </a:rPr>
              <a:t> </a:t>
            </a:r>
            <a:r>
              <a:rPr lang="en-US" sz="4261" b="1" dirty="0" err="1">
                <a:solidFill>
                  <a:srgbClr val="0000CC"/>
                </a:solidFill>
                <a:latin typeface="Times New Roman" pitchFamily="18" charset="0"/>
                <a:cs typeface="Times New Roman" pitchFamily="18" charset="0"/>
              </a:rPr>
              <a:t>Huyên</a:t>
            </a:r>
            <a:endParaRPr lang="en-US" sz="4261"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92944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39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16395"/>
                                        </p:tgtEl>
                                      </p:cBhvr>
                                    </p:cmd>
                                  </p:childTnLst>
                                </p:cTn>
                              </p:par>
                            </p:childTnLst>
                          </p:cTn>
                        </p:par>
                      </p:childTnLst>
                    </p:cTn>
                  </p:par>
                </p:childTnLst>
              </p:cTn>
              <p:nextCondLst>
                <p:cond evt="onClick" delay="0">
                  <p:tgtEl>
                    <p:spTgt spid="16395"/>
                  </p:tgtEl>
                </p:cond>
              </p:nextCondLst>
            </p:seq>
            <p:audio>
              <p:cMediaNode vol="80000">
                <p:cTn id="7" fill="hold" display="0">
                  <p:stCondLst>
                    <p:cond delay="indefinite"/>
                  </p:stCondLst>
                  <p:endCondLst>
                    <p:cond evt="onStopAudio" delay="0">
                      <p:tgtEl>
                        <p:sldTgt/>
                      </p:tgtEl>
                    </p:cond>
                  </p:endCondLst>
                </p:cTn>
                <p:tgtEl>
                  <p:spTgt spid="1639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818F166-11F7-4D84-A1EF-3575524FD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ounded Rectangle 20"/>
          <p:cNvSpPr/>
          <p:nvPr/>
        </p:nvSpPr>
        <p:spPr>
          <a:xfrm>
            <a:off x="188687" y="261257"/>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920741" y="401869"/>
            <a:ext cx="10983177"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sát hình và trả lời câu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hỏi: Em có nhận xét gì về cách sử dụng thực vật, động vật của con người trong các hình sau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xmlns="" id="{5BED6314-428F-403C-BE85-CF307AACFAF7}"/>
              </a:ext>
            </a:extLst>
          </p:cNvPr>
          <p:cNvSpPr/>
          <p:nvPr/>
        </p:nvSpPr>
        <p:spPr>
          <a:xfrm>
            <a:off x="920741" y="5780816"/>
            <a:ext cx="3558473" cy="815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a:t>
            </a:r>
            <a:r>
              <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HỢP LÝ</a:t>
            </a:r>
          </a:p>
        </p:txBody>
      </p:sp>
      <p:sp>
        <p:nvSpPr>
          <p:cNvPr id="31" name="Rounded Rectangle 24">
            <a:extLst>
              <a:ext uri="{FF2B5EF4-FFF2-40B4-BE49-F238E27FC236}">
                <a16:creationId xmlns:a16="http://schemas.microsoft.com/office/drawing/2014/main" xmlns="" id="{C7149006-7C31-4CB8-89D5-4A3771184714}"/>
              </a:ext>
            </a:extLst>
          </p:cNvPr>
          <p:cNvSpPr/>
          <p:nvPr/>
        </p:nvSpPr>
        <p:spPr>
          <a:xfrm>
            <a:off x="4911879" y="1867836"/>
            <a:ext cx="6868207" cy="4237541"/>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12750" hangingPunct="0">
              <a:defRPr sz="2600" cap="none">
                <a:solidFill>
                  <a:srgbClr val="717172"/>
                </a:solidFill>
                <a:latin typeface="Lato Regular"/>
                <a:ea typeface="Lato Regular"/>
                <a:cs typeface="Lato Regular"/>
                <a:sym typeface="Lato Regular"/>
              </a:defRPr>
            </a:pPr>
            <a:r>
              <a:rPr lang="vi-VN" sz="3200" kern="0">
                <a:solidFill>
                  <a:sysClr val="windowText" lastClr="000000"/>
                </a:solidFill>
                <a:latin typeface="Arial" panose="020B0604020202020204" pitchFamily="34" charset="0"/>
                <a:ea typeface="仓耳玄三M W05" panose="02020400000000000000" pitchFamily="18" charset="-122"/>
                <a:cs typeface="Arial" panose="020B0604020202020204" pitchFamily="34" charset="0"/>
                <a:sym typeface="Lato Regular"/>
              </a:rPr>
              <a:t>Cách sử dụng thực vật, động vật của mọi người là không hợp lý, đáng bị lên án.Vì đã kinh doanh thịt thú rừng – động vật hoang dã cần được bảo vệ và bảo tồn. Việc kinh doanh và ủng hộ hoạt động kinh doanh này chính là góp phần hủy hoại môi trường sống.</a:t>
            </a:r>
            <a:endParaRPr kumimoji="0" lang="vi-VN" sz="3200" b="0" i="0" u="none" strike="noStrike" kern="0" cap="none" spc="0" normalizeH="0" baseline="0" noProof="0" dirty="0">
              <a:ln>
                <a:noFill/>
              </a:ln>
              <a:solidFill>
                <a:sysClr val="windowText" lastClr="00000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endParaRPr>
          </a:p>
        </p:txBody>
      </p:sp>
      <p:pic>
        <p:nvPicPr>
          <p:cNvPr id="8" name="Picture 7">
            <a:extLst>
              <a:ext uri="{FF2B5EF4-FFF2-40B4-BE49-F238E27FC236}">
                <a16:creationId xmlns:a16="http://schemas.microsoft.com/office/drawing/2014/main" xmlns="" id="{94F9FE25-5B4A-4201-A8E6-8946BA724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48" y="2083120"/>
            <a:ext cx="3897616" cy="3033165"/>
          </a:xfrm>
          <a:prstGeom prst="rect">
            <a:avLst/>
          </a:prstGeom>
        </p:spPr>
      </p:pic>
      <p:pic>
        <p:nvPicPr>
          <p:cNvPr id="13" name="Picture 12">
            <a:extLst>
              <a:ext uri="{FF2B5EF4-FFF2-40B4-BE49-F238E27FC236}">
                <a16:creationId xmlns:a16="http://schemas.microsoft.com/office/drawing/2014/main" xmlns="" id="{437F5B43-2DE3-4D7A-B9B9-DA26D68CF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40" y="430987"/>
            <a:ext cx="936629" cy="936629"/>
          </a:xfrm>
          <a:prstGeom prst="rect">
            <a:avLst/>
          </a:prstGeom>
        </p:spPr>
      </p:pic>
    </p:spTree>
    <p:extLst>
      <p:ext uri="{BB962C8B-B14F-4D97-AF65-F5344CB8AC3E}">
        <p14:creationId xmlns:p14="http://schemas.microsoft.com/office/powerpoint/2010/main" val="68903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FDF509E4-A77A-4E28-9DF3-46C397398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ounded Rectangle 20"/>
          <p:cNvSpPr/>
          <p:nvPr/>
        </p:nvSpPr>
        <p:spPr>
          <a:xfrm>
            <a:off x="188687" y="261257"/>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1B5E7AE2-BF8A-4209-A1AC-3F5630D47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94" y="1744357"/>
            <a:ext cx="2984993" cy="2562226"/>
          </a:xfrm>
          <a:prstGeom prst="rect">
            <a:avLst/>
          </a:prstGeom>
        </p:spPr>
      </p:pic>
      <p:pic>
        <p:nvPicPr>
          <p:cNvPr id="24" name="Picture 23">
            <a:extLst>
              <a:ext uri="{FF2B5EF4-FFF2-40B4-BE49-F238E27FC236}">
                <a16:creationId xmlns:a16="http://schemas.microsoft.com/office/drawing/2014/main" xmlns="" id="{67C3D57A-0A27-432D-979D-AC9091AF0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52" y="1744357"/>
            <a:ext cx="2984993" cy="2504889"/>
          </a:xfrm>
          <a:prstGeom prst="rect">
            <a:avLst/>
          </a:prstGeom>
        </p:spPr>
      </p:pic>
      <p:pic>
        <p:nvPicPr>
          <p:cNvPr id="26" name="Picture 25">
            <a:extLst>
              <a:ext uri="{FF2B5EF4-FFF2-40B4-BE49-F238E27FC236}">
                <a16:creationId xmlns:a16="http://schemas.microsoft.com/office/drawing/2014/main" xmlns="" id="{DACC3627-E10E-4BB9-B655-EB313DCB3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9772" y="1732047"/>
            <a:ext cx="3273364" cy="2547366"/>
          </a:xfrm>
          <a:prstGeom prst="rect">
            <a:avLst/>
          </a:prstGeom>
        </p:spPr>
      </p:pic>
      <p:sp>
        <p:nvSpPr>
          <p:cNvPr id="13" name="Rectangle: Rounded Corners 12">
            <a:extLst>
              <a:ext uri="{FF2B5EF4-FFF2-40B4-BE49-F238E27FC236}">
                <a16:creationId xmlns:a16="http://schemas.microsoft.com/office/drawing/2014/main" xmlns="" id="{6B287D81-BE22-47D2-8CBC-1DE132B80B13}"/>
              </a:ext>
            </a:extLst>
          </p:cNvPr>
          <p:cNvSpPr/>
          <p:nvPr/>
        </p:nvSpPr>
        <p:spPr>
          <a:xfrm>
            <a:off x="4062341" y="4916419"/>
            <a:ext cx="3558473" cy="815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a:t>
            </a:r>
            <a:r>
              <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HỢP LÝ</a:t>
            </a:r>
          </a:p>
        </p:txBody>
      </p:sp>
    </p:spTree>
    <p:extLst>
      <p:ext uri="{BB962C8B-B14F-4D97-AF65-F5344CB8AC3E}">
        <p14:creationId xmlns:p14="http://schemas.microsoft.com/office/powerpoint/2010/main" val="382978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E653D5-10C2-4ECF-AFFE-D49C34D8D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ounded Rectangle 20"/>
          <p:cNvSpPr/>
          <p:nvPr/>
        </p:nvSpPr>
        <p:spPr>
          <a:xfrm>
            <a:off x="188687" y="261257"/>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xmlns="" id="{6B287D81-BE22-47D2-8CBC-1DE132B80B13}"/>
              </a:ext>
            </a:extLst>
          </p:cNvPr>
          <p:cNvSpPr/>
          <p:nvPr/>
        </p:nvSpPr>
        <p:spPr>
          <a:xfrm>
            <a:off x="4062341" y="4916419"/>
            <a:ext cx="3558473" cy="815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HỢP LÝ</a:t>
            </a:r>
          </a:p>
        </p:txBody>
      </p:sp>
      <p:pic>
        <p:nvPicPr>
          <p:cNvPr id="7" name="Picture 6">
            <a:extLst>
              <a:ext uri="{FF2B5EF4-FFF2-40B4-BE49-F238E27FC236}">
                <a16:creationId xmlns:a16="http://schemas.microsoft.com/office/drawing/2014/main" xmlns="" id="{A1DFB7AB-F626-46A4-8EB3-03A385604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007" y="1524428"/>
            <a:ext cx="3531334" cy="2967508"/>
          </a:xfrm>
          <a:prstGeom prst="rect">
            <a:avLst/>
          </a:prstGeom>
        </p:spPr>
      </p:pic>
      <p:pic>
        <p:nvPicPr>
          <p:cNvPr id="8" name="Picture 7">
            <a:extLst>
              <a:ext uri="{FF2B5EF4-FFF2-40B4-BE49-F238E27FC236}">
                <a16:creationId xmlns:a16="http://schemas.microsoft.com/office/drawing/2014/main" xmlns="" id="{84B8170F-1064-480B-A66E-2C80A4896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135" y="1524428"/>
            <a:ext cx="3666871" cy="3034653"/>
          </a:xfrm>
          <a:prstGeom prst="rect">
            <a:avLst/>
          </a:prstGeom>
        </p:spPr>
      </p:pic>
    </p:spTree>
    <p:extLst>
      <p:ext uri="{BB962C8B-B14F-4D97-AF65-F5344CB8AC3E}">
        <p14:creationId xmlns:p14="http://schemas.microsoft.com/office/powerpoint/2010/main" val="95974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63A90FE-0E0E-4BC2-97AA-AD4EA3914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1" descr="图片包含 地图, 文字, 矢量图形&#10;&#10;描述已自动生成">
            <a:extLst>
              <a:ext uri="{FF2B5EF4-FFF2-40B4-BE49-F238E27FC236}">
                <a16:creationId xmlns:a16="http://schemas.microsoft.com/office/drawing/2014/main" xmlns="" id="{AC9513FF-6DD0-4241-8C21-2F979955D956}"/>
              </a:ext>
            </a:extLst>
          </p:cNvPr>
          <p:cNvPicPr>
            <a:picLocks noChangeAspect="1"/>
          </p:cNvPicPr>
          <p:nvPr/>
        </p:nvPicPr>
        <p:blipFill rotWithShape="1">
          <a:blip r:embed="rId4">
            <a:extLst>
              <a:ext uri="{28A0092B-C50C-407E-A947-70E740481C1C}">
                <a14:useLocalDpi xmlns:a14="http://schemas.microsoft.com/office/drawing/2010/main" val="0"/>
              </a:ext>
            </a:extLst>
          </a:blip>
          <a:srcRect t="-10874" b="70361"/>
          <a:stretch/>
        </p:blipFill>
        <p:spPr>
          <a:xfrm>
            <a:off x="2395268" y="1959429"/>
            <a:ext cx="9796732" cy="5954566"/>
          </a:xfrm>
          <a:prstGeom prst="rect">
            <a:avLst/>
          </a:prstGeom>
        </p:spPr>
      </p:pic>
      <p:grpSp>
        <p:nvGrpSpPr>
          <p:cNvPr id="14" name="Group 13"/>
          <p:cNvGrpSpPr/>
          <p:nvPr/>
        </p:nvGrpSpPr>
        <p:grpSpPr>
          <a:xfrm>
            <a:off x="535639" y="-604084"/>
            <a:ext cx="7974505" cy="5780315"/>
            <a:chOff x="819569" y="445586"/>
            <a:chExt cx="7054814" cy="5302934"/>
          </a:xfrm>
        </p:grpSpPr>
        <p:pic>
          <p:nvPicPr>
            <p:cNvPr id="3" name="图片 2">
              <a:extLst>
                <a:ext uri="{FF2B5EF4-FFF2-40B4-BE49-F238E27FC236}">
                  <a16:creationId xmlns:a16="http://schemas.microsoft.com/office/drawing/2014/main" xmlns="" id="{04E53B88-39C1-4DC7-B772-7473B437BA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67895">
              <a:off x="819569" y="445586"/>
              <a:ext cx="7054814" cy="5302934"/>
            </a:xfrm>
            <a:prstGeom prst="rect">
              <a:avLst/>
            </a:prstGeom>
          </p:spPr>
        </p:pic>
        <p:sp>
          <p:nvSpPr>
            <p:cNvPr id="13" name="文本框 48">
              <a:extLst>
                <a:ext uri="{FF2B5EF4-FFF2-40B4-BE49-F238E27FC236}">
                  <a16:creationId xmlns:a16="http://schemas.microsoft.com/office/drawing/2014/main" xmlns="" id="{E6C36DC1-61E7-4867-9EDA-974E7368FB8B}"/>
                </a:ext>
              </a:extLst>
            </p:cNvPr>
            <p:cNvSpPr txBox="1"/>
            <p:nvPr/>
          </p:nvSpPr>
          <p:spPr>
            <a:xfrm rot="20569844">
              <a:off x="1557305" y="1994850"/>
              <a:ext cx="5582626" cy="2456898"/>
            </a:xfrm>
            <a:prstGeom prst="roundRect">
              <a:avLst>
                <a:gd name="adj" fmla="val 8573"/>
              </a:avLst>
            </a:prstGeom>
            <a:noFill/>
            <a:ln w="28575">
              <a:noFill/>
              <a:prstDash val="dash"/>
            </a:ln>
          </p:spPr>
          <p:txBody>
            <a:bodyPr wrap="square" rtlCol="0" anchor="ctr">
              <a:spAutoFit/>
            </a:bodyPr>
            <a:lstStyle>
              <a:defPPr>
                <a:defRPr lang="en-US"/>
              </a:defPPr>
              <a:lvl1pPr algn="just">
                <a:defRPr sz="2800">
                  <a:ln w="19050">
                    <a:noFill/>
                  </a:ln>
                  <a:solidFill>
                    <a:srgbClr val="87746B"/>
                  </a:solidFill>
                  <a:latin typeface="Calibri" panose="020F0502020204030204" pitchFamily="34" charset="0"/>
                  <a:ea typeface="微软雅黑" panose="020B0503020204020204" pitchFamily="34" charset="-122"/>
                  <a:cs typeface="Calibri" panose="020F0502020204030204" pitchFamily="34"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altLang="zh-CN" sz="3200" b="1" i="0" u="none" strike="noStrike" kern="1200" cap="none" spc="0" normalizeH="0" baseline="0" noProof="0">
                  <a:ln w="19050">
                    <a:noFill/>
                  </a:ln>
                  <a:solidFill>
                    <a:srgbClr val="FF3D60"/>
                  </a:solidFill>
                  <a:effectLst/>
                  <a:uLnTx/>
                  <a:uFillTx/>
                  <a:latin typeface="Calibri" panose="020F0502020204030204" pitchFamily="34" charset="0"/>
                  <a:ea typeface="微软雅黑" panose="020B0503020204020204" pitchFamily="34" charset="-122"/>
                  <a:cs typeface="Calibri" panose="020F0502020204030204" pitchFamily="34" charset="0"/>
                </a:rPr>
                <a:t>Chúng ta nên sử dụng hợp lí thực vật, động vật trong cuộc sống hằng ngày. Tuyệt đối không săn bắt, buôn bán động vật hoang dã vì đó là việc làm vi phạm pháp luật.</a:t>
              </a:r>
            </a:p>
          </p:txBody>
        </p:sp>
      </p:grpSp>
      <p:pic>
        <p:nvPicPr>
          <p:cNvPr id="6" name="Picture 5"/>
          <p:cNvPicPr>
            <a:picLocks noChangeAspect="1"/>
          </p:cNvPicPr>
          <p:nvPr/>
        </p:nvPicPr>
        <p:blipFill>
          <a:blip r:embed="rId6"/>
          <a:stretch>
            <a:fillRect/>
          </a:stretch>
        </p:blipFill>
        <p:spPr>
          <a:xfrm>
            <a:off x="8269212" y="2286074"/>
            <a:ext cx="4057413" cy="1275081"/>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50476"/>
          <a:stretch/>
        </p:blipFill>
        <p:spPr>
          <a:xfrm>
            <a:off x="-148210" y="4909692"/>
            <a:ext cx="4703886" cy="1940938"/>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51905" b="10714"/>
          <a:stretch/>
        </p:blipFill>
        <p:spPr>
          <a:xfrm>
            <a:off x="3830079" y="5055718"/>
            <a:ext cx="5477212" cy="1705889"/>
          </a:xfrm>
          <a:prstGeom prst="rect">
            <a:avLst/>
          </a:prstGeom>
        </p:spPr>
      </p:pic>
    </p:spTree>
    <p:extLst>
      <p:ext uri="{BB962C8B-B14F-4D97-AF65-F5344CB8AC3E}">
        <p14:creationId xmlns:p14="http://schemas.microsoft.com/office/powerpoint/2010/main" val="1304045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par>
                                <p:cTn id="12" presetID="2" presetClass="entr" presetSubtype="8" fill="hold"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09915" y="-190462"/>
            <a:ext cx="8426121" cy="6164752"/>
            <a:chOff x="309915" y="838240"/>
            <a:chExt cx="8426121" cy="6164752"/>
          </a:xfrm>
        </p:grpSpPr>
        <p:pic>
          <p:nvPicPr>
            <p:cNvPr id="3" name="图片 2">
              <a:extLst>
                <a:ext uri="{FF2B5EF4-FFF2-40B4-BE49-F238E27FC236}">
                  <a16:creationId xmlns:a16="http://schemas.microsoft.com/office/drawing/2014/main" xmlns="" id="{B54B2E52-DFAA-4FCC-B4E1-2647D7109B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59" b="12479"/>
            <a:stretch/>
          </p:blipFill>
          <p:spPr>
            <a:xfrm>
              <a:off x="309915" y="838240"/>
              <a:ext cx="8426121" cy="6164752"/>
            </a:xfrm>
            <a:prstGeom prst="rect">
              <a:avLst/>
            </a:prstGeom>
          </p:spPr>
        </p:pic>
        <p:sp>
          <p:nvSpPr>
            <p:cNvPr id="4" name="Shape 233">
              <a:extLst>
                <a:ext uri="{FF2B5EF4-FFF2-40B4-BE49-F238E27FC236}">
                  <a16:creationId xmlns:a16="http://schemas.microsoft.com/office/drawing/2014/main" xmlns="" id="{DFD32EBA-4BFA-460E-8827-06AA616FF298}"/>
                </a:ext>
              </a:extLst>
            </p:cNvPr>
            <p:cNvSpPr/>
            <p:nvPr/>
          </p:nvSpPr>
          <p:spPr>
            <a:xfrm>
              <a:off x="1404291" y="3465280"/>
              <a:ext cx="6237453" cy="171329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600" b="1" i="0" u="none" strike="noStrike" kern="0" cap="none" spc="0" normalizeH="0" baseline="0" noProof="0">
                  <a:ln>
                    <a:noFill/>
                  </a:ln>
                  <a:solidFill>
                    <a:srgbClr val="0070C0"/>
                  </a:solidFill>
                  <a:effectLst/>
                  <a:uLnTx/>
                  <a:uFillTx/>
                  <a:latin typeface="Calibri" panose="020F0502020204030204" pitchFamily="34" charset="0"/>
                  <a:ea typeface="仓耳玄三M W05" panose="02020400000000000000" pitchFamily="18" charset="-122"/>
                  <a:cs typeface="Calibri" panose="020F0502020204030204" pitchFamily="34" charset="0"/>
                  <a:sym typeface="Lato Regular"/>
                </a:rPr>
                <a:t>2. </a:t>
              </a:r>
              <a:r>
                <a:rPr kumimoji="0" lang="vi-VN" sz="3600" b="1" i="0" u="none" strike="noStrike" kern="0" cap="none" spc="0" normalizeH="0" baseline="0" noProof="0">
                  <a:ln>
                    <a:noFill/>
                  </a:ln>
                  <a:solidFill>
                    <a:srgbClr val="0070C0"/>
                  </a:solidFill>
                  <a:effectLst/>
                  <a:uLnTx/>
                  <a:uFillTx/>
                  <a:latin typeface="Calibri" panose="020F0502020204030204" pitchFamily="34" charset="0"/>
                  <a:ea typeface="仓耳玄三M W05" panose="02020400000000000000" pitchFamily="18" charset="-122"/>
                  <a:cs typeface="Calibri" panose="020F0502020204030204" pitchFamily="34" charset="0"/>
                  <a:sym typeface="Lato Regular"/>
                </a:rPr>
                <a:t>Sưu tầm , tìm hiểu thông tin và chia sẻ về việc sử dụng thực vật, động vật ở địa phương</a:t>
              </a:r>
              <a:endParaRPr kumimoji="0" lang="vi-VN" sz="3600" b="1" i="0" u="none" strike="noStrike" kern="0" cap="none" spc="0" normalizeH="0" baseline="0" noProof="0" dirty="0">
                <a:ln>
                  <a:noFill/>
                </a:ln>
                <a:solidFill>
                  <a:srgbClr val="0070C0"/>
                </a:solidFill>
                <a:effectLst/>
                <a:uLnTx/>
                <a:uFillTx/>
                <a:latin typeface="Calibri" panose="020F0502020204030204" pitchFamily="34" charset="0"/>
                <a:ea typeface="仓耳玄三M W05" panose="02020400000000000000" pitchFamily="18" charset="-122"/>
                <a:cs typeface="Calibri" panose="020F0502020204030204" pitchFamily="34" charset="0"/>
                <a:sym typeface="Lato Regular"/>
              </a:endParaRPr>
            </a:p>
          </p:txBody>
        </p:sp>
      </p:grpSp>
      <p:grpSp>
        <p:nvGrpSpPr>
          <p:cNvPr id="5" name="Group 1261">
            <a:extLst>
              <a:ext uri="{FF2B5EF4-FFF2-40B4-BE49-F238E27FC236}">
                <a16:creationId xmlns:a16="http://schemas.microsoft.com/office/drawing/2014/main" xmlns="" id="{ABB93FC1-E435-4BDC-B4C0-CECCDB3211CA}"/>
              </a:ext>
            </a:extLst>
          </p:cNvPr>
          <p:cNvGrpSpPr/>
          <p:nvPr/>
        </p:nvGrpSpPr>
        <p:grpSpPr>
          <a:xfrm>
            <a:off x="1841586" y="1223201"/>
            <a:ext cx="658978" cy="577348"/>
            <a:chOff x="0" y="0"/>
            <a:chExt cx="935237" cy="845748"/>
          </a:xfrm>
        </p:grpSpPr>
        <p:sp>
          <p:nvSpPr>
            <p:cNvPr id="6" name="Shape 1259">
              <a:extLst>
                <a:ext uri="{FF2B5EF4-FFF2-40B4-BE49-F238E27FC236}">
                  <a16:creationId xmlns:a16="http://schemas.microsoft.com/office/drawing/2014/main" xmlns="" id="{563B9DDD-E354-4646-827F-F87567DDE89A}"/>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7" name="Shape 1260">
              <a:extLst>
                <a:ext uri="{FF2B5EF4-FFF2-40B4-BE49-F238E27FC236}">
                  <a16:creationId xmlns:a16="http://schemas.microsoft.com/office/drawing/2014/main" xmlns="" id="{68DC97A5-708B-4C8B-83F4-4176C4289E6F}"/>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图片 7">
            <a:extLst>
              <a:ext uri="{FF2B5EF4-FFF2-40B4-BE49-F238E27FC236}">
                <a16:creationId xmlns:a16="http://schemas.microsoft.com/office/drawing/2014/main" xmlns="" id="{47AE0543-7D2F-487F-A799-3D193E160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2218" y="2824843"/>
            <a:ext cx="3559782" cy="4033157"/>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50476"/>
          <a:stretch/>
        </p:blipFill>
        <p:spPr>
          <a:xfrm>
            <a:off x="-180868" y="4909692"/>
            <a:ext cx="4703886" cy="194093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51905" b="10714"/>
          <a:stretch/>
        </p:blipFill>
        <p:spPr>
          <a:xfrm>
            <a:off x="3634132" y="5055718"/>
            <a:ext cx="5477212" cy="1705889"/>
          </a:xfrm>
          <a:prstGeom prst="rect">
            <a:avLst/>
          </a:prstGeom>
        </p:spPr>
      </p:pic>
      <p:pic>
        <p:nvPicPr>
          <p:cNvPr id="11" name="Picture 10"/>
          <p:cNvPicPr>
            <a:picLocks noChangeAspect="1"/>
          </p:cNvPicPr>
          <p:nvPr/>
        </p:nvPicPr>
        <p:blipFill rotWithShape="1">
          <a:blip r:embed="rId6"/>
          <a:srcRect l="25040" r="13901" b="28760"/>
          <a:stretch/>
        </p:blipFill>
        <p:spPr>
          <a:xfrm>
            <a:off x="8318864" y="850067"/>
            <a:ext cx="1813560" cy="1860613"/>
          </a:xfrm>
          <a:prstGeom prst="rect">
            <a:avLst/>
          </a:prstGeom>
        </p:spPr>
      </p:pic>
    </p:spTree>
    <p:extLst>
      <p:ext uri="{BB962C8B-B14F-4D97-AF65-F5344CB8AC3E}">
        <p14:creationId xmlns:p14="http://schemas.microsoft.com/office/powerpoint/2010/main" val="3000048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1"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188687" y="261257"/>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Rounded Corners 43">
            <a:extLst>
              <a:ext uri="{FF2B5EF4-FFF2-40B4-BE49-F238E27FC236}">
                <a16:creationId xmlns:a16="http://schemas.microsoft.com/office/drawing/2014/main" xmlns="" id="{9D645240-D005-4810-AC9C-C05A048A4394}"/>
              </a:ext>
            </a:extLst>
          </p:cNvPr>
          <p:cNvSpPr/>
          <p:nvPr/>
        </p:nvSpPr>
        <p:spPr>
          <a:xfrm>
            <a:off x="1200906" y="618552"/>
            <a:ext cx="10599207" cy="1035619"/>
          </a:xfrm>
          <a:custGeom>
            <a:avLst/>
            <a:gdLst>
              <a:gd name="connsiteX0" fmla="*/ 0 w 10599207"/>
              <a:gd name="connsiteY0" fmla="*/ 172607 h 1035619"/>
              <a:gd name="connsiteX1" fmla="*/ 172607 w 10599207"/>
              <a:gd name="connsiteY1" fmla="*/ 0 h 1035619"/>
              <a:gd name="connsiteX2" fmla="*/ 537193 w 10599207"/>
              <a:gd name="connsiteY2" fmla="*/ 0 h 1035619"/>
              <a:gd name="connsiteX3" fmla="*/ 901780 w 10599207"/>
              <a:gd name="connsiteY3" fmla="*/ 0 h 1035619"/>
              <a:gd name="connsiteX4" fmla="*/ 1368906 w 10599207"/>
              <a:gd name="connsiteY4" fmla="*/ 0 h 1035619"/>
              <a:gd name="connsiteX5" fmla="*/ 1733493 w 10599207"/>
              <a:gd name="connsiteY5" fmla="*/ 0 h 1035619"/>
              <a:gd name="connsiteX6" fmla="*/ 2303159 w 10599207"/>
              <a:gd name="connsiteY6" fmla="*/ 0 h 1035619"/>
              <a:gd name="connsiteX7" fmla="*/ 2667745 w 10599207"/>
              <a:gd name="connsiteY7" fmla="*/ 0 h 1035619"/>
              <a:gd name="connsiteX8" fmla="*/ 3134872 w 10599207"/>
              <a:gd name="connsiteY8" fmla="*/ 0 h 1035619"/>
              <a:gd name="connsiteX9" fmla="*/ 3704538 w 10599207"/>
              <a:gd name="connsiteY9" fmla="*/ 0 h 1035619"/>
              <a:gd name="connsiteX10" fmla="*/ 4274204 w 10599207"/>
              <a:gd name="connsiteY10" fmla="*/ 0 h 1035619"/>
              <a:gd name="connsiteX11" fmla="*/ 5048950 w 10599207"/>
              <a:gd name="connsiteY11" fmla="*/ 0 h 1035619"/>
              <a:gd name="connsiteX12" fmla="*/ 5721157 w 10599207"/>
              <a:gd name="connsiteY12" fmla="*/ 0 h 1035619"/>
              <a:gd name="connsiteX13" fmla="*/ 5983203 w 10599207"/>
              <a:gd name="connsiteY13" fmla="*/ 0 h 1035619"/>
              <a:gd name="connsiteX14" fmla="*/ 6757949 w 10599207"/>
              <a:gd name="connsiteY14" fmla="*/ 0 h 1035619"/>
              <a:gd name="connsiteX15" fmla="*/ 7532695 w 10599207"/>
              <a:gd name="connsiteY15" fmla="*/ 0 h 1035619"/>
              <a:gd name="connsiteX16" fmla="*/ 7897282 w 10599207"/>
              <a:gd name="connsiteY16" fmla="*/ 0 h 1035619"/>
              <a:gd name="connsiteX17" fmla="*/ 8672028 w 10599207"/>
              <a:gd name="connsiteY17" fmla="*/ 0 h 1035619"/>
              <a:gd name="connsiteX18" fmla="*/ 9241694 w 10599207"/>
              <a:gd name="connsiteY18" fmla="*/ 0 h 1035619"/>
              <a:gd name="connsiteX19" fmla="*/ 9503741 w 10599207"/>
              <a:gd name="connsiteY19" fmla="*/ 0 h 1035619"/>
              <a:gd name="connsiteX20" fmla="*/ 10426600 w 10599207"/>
              <a:gd name="connsiteY20" fmla="*/ 0 h 1035619"/>
              <a:gd name="connsiteX21" fmla="*/ 10599207 w 10599207"/>
              <a:gd name="connsiteY21" fmla="*/ 172607 h 1035619"/>
              <a:gd name="connsiteX22" fmla="*/ 10599207 w 10599207"/>
              <a:gd name="connsiteY22" fmla="*/ 517810 h 1035619"/>
              <a:gd name="connsiteX23" fmla="*/ 10599207 w 10599207"/>
              <a:gd name="connsiteY23" fmla="*/ 863012 h 1035619"/>
              <a:gd name="connsiteX24" fmla="*/ 10426600 w 10599207"/>
              <a:gd name="connsiteY24" fmla="*/ 1035619 h 1035619"/>
              <a:gd name="connsiteX25" fmla="*/ 9651854 w 10599207"/>
              <a:gd name="connsiteY25" fmla="*/ 1035619 h 1035619"/>
              <a:gd name="connsiteX26" fmla="*/ 9389807 w 10599207"/>
              <a:gd name="connsiteY26" fmla="*/ 1035619 h 1035619"/>
              <a:gd name="connsiteX27" fmla="*/ 9025221 w 10599207"/>
              <a:gd name="connsiteY27" fmla="*/ 1035619 h 1035619"/>
              <a:gd name="connsiteX28" fmla="*/ 8660635 w 10599207"/>
              <a:gd name="connsiteY28" fmla="*/ 1035619 h 1035619"/>
              <a:gd name="connsiteX29" fmla="*/ 8296048 w 10599207"/>
              <a:gd name="connsiteY29" fmla="*/ 1035619 h 1035619"/>
              <a:gd name="connsiteX30" fmla="*/ 7521302 w 10599207"/>
              <a:gd name="connsiteY30" fmla="*/ 1035619 h 1035619"/>
              <a:gd name="connsiteX31" fmla="*/ 6849096 w 10599207"/>
              <a:gd name="connsiteY31" fmla="*/ 1035619 h 1035619"/>
              <a:gd name="connsiteX32" fmla="*/ 6381969 w 10599207"/>
              <a:gd name="connsiteY32" fmla="*/ 1035619 h 1035619"/>
              <a:gd name="connsiteX33" fmla="*/ 5914843 w 10599207"/>
              <a:gd name="connsiteY33" fmla="*/ 1035619 h 1035619"/>
              <a:gd name="connsiteX34" fmla="*/ 5652797 w 10599207"/>
              <a:gd name="connsiteY34" fmla="*/ 1035619 h 1035619"/>
              <a:gd name="connsiteX35" fmla="*/ 4980590 w 10599207"/>
              <a:gd name="connsiteY35" fmla="*/ 1035619 h 1035619"/>
              <a:gd name="connsiteX36" fmla="*/ 4308384 w 10599207"/>
              <a:gd name="connsiteY36" fmla="*/ 1035619 h 1035619"/>
              <a:gd name="connsiteX37" fmla="*/ 3636178 w 10599207"/>
              <a:gd name="connsiteY37" fmla="*/ 1035619 h 1035619"/>
              <a:gd name="connsiteX38" fmla="*/ 2963972 w 10599207"/>
              <a:gd name="connsiteY38" fmla="*/ 1035619 h 1035619"/>
              <a:gd name="connsiteX39" fmla="*/ 2291766 w 10599207"/>
              <a:gd name="connsiteY39" fmla="*/ 1035619 h 1035619"/>
              <a:gd name="connsiteX40" fmla="*/ 1517019 w 10599207"/>
              <a:gd name="connsiteY40" fmla="*/ 1035619 h 1035619"/>
              <a:gd name="connsiteX41" fmla="*/ 844813 w 10599207"/>
              <a:gd name="connsiteY41" fmla="*/ 1035619 h 1035619"/>
              <a:gd name="connsiteX42" fmla="*/ 172607 w 10599207"/>
              <a:gd name="connsiteY42" fmla="*/ 1035619 h 1035619"/>
              <a:gd name="connsiteX43" fmla="*/ 0 w 10599207"/>
              <a:gd name="connsiteY43" fmla="*/ 863012 h 1035619"/>
              <a:gd name="connsiteX44" fmla="*/ 0 w 10599207"/>
              <a:gd name="connsiteY44" fmla="*/ 531618 h 1035619"/>
              <a:gd name="connsiteX45" fmla="*/ 0 w 10599207"/>
              <a:gd name="connsiteY45" fmla="*/ 172607 h 103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99207" h="1035619" fill="none" extrusionOk="0">
                <a:moveTo>
                  <a:pt x="0" y="172607"/>
                </a:moveTo>
                <a:cubicBezTo>
                  <a:pt x="-21642" y="68027"/>
                  <a:pt x="87653" y="-12212"/>
                  <a:pt x="172607" y="0"/>
                </a:cubicBezTo>
                <a:cubicBezTo>
                  <a:pt x="290084" y="-13614"/>
                  <a:pt x="411636" y="39885"/>
                  <a:pt x="537193" y="0"/>
                </a:cubicBezTo>
                <a:cubicBezTo>
                  <a:pt x="662750" y="-39885"/>
                  <a:pt x="727877" y="37436"/>
                  <a:pt x="901780" y="0"/>
                </a:cubicBezTo>
                <a:cubicBezTo>
                  <a:pt x="1075683" y="-37436"/>
                  <a:pt x="1275404" y="39400"/>
                  <a:pt x="1368906" y="0"/>
                </a:cubicBezTo>
                <a:cubicBezTo>
                  <a:pt x="1462408" y="-39400"/>
                  <a:pt x="1605028" y="10619"/>
                  <a:pt x="1733493" y="0"/>
                </a:cubicBezTo>
                <a:cubicBezTo>
                  <a:pt x="1861958" y="-10619"/>
                  <a:pt x="2130689" y="21320"/>
                  <a:pt x="2303159" y="0"/>
                </a:cubicBezTo>
                <a:cubicBezTo>
                  <a:pt x="2475629" y="-21320"/>
                  <a:pt x="2594138" y="25044"/>
                  <a:pt x="2667745" y="0"/>
                </a:cubicBezTo>
                <a:cubicBezTo>
                  <a:pt x="2741352" y="-25044"/>
                  <a:pt x="2918368" y="39504"/>
                  <a:pt x="3134872" y="0"/>
                </a:cubicBezTo>
                <a:cubicBezTo>
                  <a:pt x="3351376" y="-39504"/>
                  <a:pt x="3570171" y="67822"/>
                  <a:pt x="3704538" y="0"/>
                </a:cubicBezTo>
                <a:cubicBezTo>
                  <a:pt x="3838905" y="-67822"/>
                  <a:pt x="4157990" y="60178"/>
                  <a:pt x="4274204" y="0"/>
                </a:cubicBezTo>
                <a:cubicBezTo>
                  <a:pt x="4390418" y="-60178"/>
                  <a:pt x="4760829" y="71913"/>
                  <a:pt x="5048950" y="0"/>
                </a:cubicBezTo>
                <a:cubicBezTo>
                  <a:pt x="5337071" y="-71913"/>
                  <a:pt x="5444364" y="8914"/>
                  <a:pt x="5721157" y="0"/>
                </a:cubicBezTo>
                <a:cubicBezTo>
                  <a:pt x="5997950" y="-8914"/>
                  <a:pt x="5909720" y="78"/>
                  <a:pt x="5983203" y="0"/>
                </a:cubicBezTo>
                <a:cubicBezTo>
                  <a:pt x="6056686" y="-78"/>
                  <a:pt x="6449080" y="9585"/>
                  <a:pt x="6757949" y="0"/>
                </a:cubicBezTo>
                <a:cubicBezTo>
                  <a:pt x="7066818" y="-9585"/>
                  <a:pt x="7368718" y="12927"/>
                  <a:pt x="7532695" y="0"/>
                </a:cubicBezTo>
                <a:cubicBezTo>
                  <a:pt x="7696672" y="-12927"/>
                  <a:pt x="7798736" y="31777"/>
                  <a:pt x="7897282" y="0"/>
                </a:cubicBezTo>
                <a:cubicBezTo>
                  <a:pt x="7995828" y="-31777"/>
                  <a:pt x="8490655" y="64195"/>
                  <a:pt x="8672028" y="0"/>
                </a:cubicBezTo>
                <a:cubicBezTo>
                  <a:pt x="8853401" y="-64195"/>
                  <a:pt x="9124458" y="20996"/>
                  <a:pt x="9241694" y="0"/>
                </a:cubicBezTo>
                <a:cubicBezTo>
                  <a:pt x="9358930" y="-20996"/>
                  <a:pt x="9383195" y="18755"/>
                  <a:pt x="9503741" y="0"/>
                </a:cubicBezTo>
                <a:cubicBezTo>
                  <a:pt x="9624287" y="-18755"/>
                  <a:pt x="10030136" y="29391"/>
                  <a:pt x="10426600" y="0"/>
                </a:cubicBezTo>
                <a:cubicBezTo>
                  <a:pt x="10519127" y="1470"/>
                  <a:pt x="10597203" y="67926"/>
                  <a:pt x="10599207" y="172607"/>
                </a:cubicBezTo>
                <a:cubicBezTo>
                  <a:pt x="10623662" y="272834"/>
                  <a:pt x="10595475" y="447202"/>
                  <a:pt x="10599207" y="517810"/>
                </a:cubicBezTo>
                <a:cubicBezTo>
                  <a:pt x="10602939" y="588418"/>
                  <a:pt x="10583105" y="786961"/>
                  <a:pt x="10599207" y="863012"/>
                </a:cubicBezTo>
                <a:cubicBezTo>
                  <a:pt x="10597798" y="942321"/>
                  <a:pt x="10535233" y="1038490"/>
                  <a:pt x="10426600" y="1035619"/>
                </a:cubicBezTo>
                <a:cubicBezTo>
                  <a:pt x="10137345" y="1098792"/>
                  <a:pt x="9977393" y="944859"/>
                  <a:pt x="9651854" y="1035619"/>
                </a:cubicBezTo>
                <a:cubicBezTo>
                  <a:pt x="9326315" y="1126379"/>
                  <a:pt x="9477438" y="1030137"/>
                  <a:pt x="9389807" y="1035619"/>
                </a:cubicBezTo>
                <a:cubicBezTo>
                  <a:pt x="9302176" y="1041101"/>
                  <a:pt x="9122700" y="1005314"/>
                  <a:pt x="9025221" y="1035619"/>
                </a:cubicBezTo>
                <a:cubicBezTo>
                  <a:pt x="8927742" y="1065924"/>
                  <a:pt x="8765424" y="1011079"/>
                  <a:pt x="8660635" y="1035619"/>
                </a:cubicBezTo>
                <a:cubicBezTo>
                  <a:pt x="8555846" y="1060159"/>
                  <a:pt x="8380689" y="1002533"/>
                  <a:pt x="8296048" y="1035619"/>
                </a:cubicBezTo>
                <a:cubicBezTo>
                  <a:pt x="8211407" y="1068705"/>
                  <a:pt x="7756699" y="1032909"/>
                  <a:pt x="7521302" y="1035619"/>
                </a:cubicBezTo>
                <a:cubicBezTo>
                  <a:pt x="7285905" y="1038329"/>
                  <a:pt x="7076576" y="978739"/>
                  <a:pt x="6849096" y="1035619"/>
                </a:cubicBezTo>
                <a:cubicBezTo>
                  <a:pt x="6621616" y="1092499"/>
                  <a:pt x="6562871" y="1026147"/>
                  <a:pt x="6381969" y="1035619"/>
                </a:cubicBezTo>
                <a:cubicBezTo>
                  <a:pt x="6201067" y="1045091"/>
                  <a:pt x="6111727" y="1018075"/>
                  <a:pt x="5914843" y="1035619"/>
                </a:cubicBezTo>
                <a:cubicBezTo>
                  <a:pt x="5717959" y="1053163"/>
                  <a:pt x="5767683" y="1013123"/>
                  <a:pt x="5652797" y="1035619"/>
                </a:cubicBezTo>
                <a:cubicBezTo>
                  <a:pt x="5537911" y="1058115"/>
                  <a:pt x="5299543" y="1008179"/>
                  <a:pt x="4980590" y="1035619"/>
                </a:cubicBezTo>
                <a:cubicBezTo>
                  <a:pt x="4661637" y="1063059"/>
                  <a:pt x="4614070" y="1014269"/>
                  <a:pt x="4308384" y="1035619"/>
                </a:cubicBezTo>
                <a:cubicBezTo>
                  <a:pt x="4002698" y="1056969"/>
                  <a:pt x="3952015" y="969976"/>
                  <a:pt x="3636178" y="1035619"/>
                </a:cubicBezTo>
                <a:cubicBezTo>
                  <a:pt x="3320341" y="1101262"/>
                  <a:pt x="3257926" y="975443"/>
                  <a:pt x="2963972" y="1035619"/>
                </a:cubicBezTo>
                <a:cubicBezTo>
                  <a:pt x="2670018" y="1095795"/>
                  <a:pt x="2426604" y="961918"/>
                  <a:pt x="2291766" y="1035619"/>
                </a:cubicBezTo>
                <a:cubicBezTo>
                  <a:pt x="2156928" y="1109320"/>
                  <a:pt x="1726385" y="954708"/>
                  <a:pt x="1517019" y="1035619"/>
                </a:cubicBezTo>
                <a:cubicBezTo>
                  <a:pt x="1307653" y="1116530"/>
                  <a:pt x="1006675" y="966583"/>
                  <a:pt x="844813" y="1035619"/>
                </a:cubicBezTo>
                <a:cubicBezTo>
                  <a:pt x="682951" y="1104655"/>
                  <a:pt x="508312" y="1030020"/>
                  <a:pt x="172607" y="1035619"/>
                </a:cubicBezTo>
                <a:cubicBezTo>
                  <a:pt x="67974" y="1045519"/>
                  <a:pt x="-25325" y="962186"/>
                  <a:pt x="0" y="863012"/>
                </a:cubicBezTo>
                <a:cubicBezTo>
                  <a:pt x="-24337" y="732247"/>
                  <a:pt x="6603" y="645030"/>
                  <a:pt x="0" y="531618"/>
                </a:cubicBezTo>
                <a:cubicBezTo>
                  <a:pt x="-6603" y="418206"/>
                  <a:pt x="10288" y="286582"/>
                  <a:pt x="0" y="172607"/>
                </a:cubicBezTo>
                <a:close/>
              </a:path>
              <a:path w="10599207" h="1035619" stroke="0" extrusionOk="0">
                <a:moveTo>
                  <a:pt x="0" y="172607"/>
                </a:moveTo>
                <a:cubicBezTo>
                  <a:pt x="-19855" y="71413"/>
                  <a:pt x="80503" y="2455"/>
                  <a:pt x="172607" y="0"/>
                </a:cubicBezTo>
                <a:cubicBezTo>
                  <a:pt x="457440" y="-33561"/>
                  <a:pt x="677981" y="40684"/>
                  <a:pt x="844813" y="0"/>
                </a:cubicBezTo>
                <a:cubicBezTo>
                  <a:pt x="1011645" y="-40684"/>
                  <a:pt x="1312174" y="9666"/>
                  <a:pt x="1517019" y="0"/>
                </a:cubicBezTo>
                <a:cubicBezTo>
                  <a:pt x="1721864" y="-9666"/>
                  <a:pt x="2041580" y="79445"/>
                  <a:pt x="2189226" y="0"/>
                </a:cubicBezTo>
                <a:cubicBezTo>
                  <a:pt x="2336872" y="-79445"/>
                  <a:pt x="2762060" y="86773"/>
                  <a:pt x="2963972" y="0"/>
                </a:cubicBezTo>
                <a:cubicBezTo>
                  <a:pt x="3165884" y="-86773"/>
                  <a:pt x="3245158" y="27516"/>
                  <a:pt x="3328558" y="0"/>
                </a:cubicBezTo>
                <a:cubicBezTo>
                  <a:pt x="3411958" y="-27516"/>
                  <a:pt x="3738607" y="16596"/>
                  <a:pt x="3898224" y="0"/>
                </a:cubicBezTo>
                <a:cubicBezTo>
                  <a:pt x="4057841" y="-16596"/>
                  <a:pt x="4178178" y="12992"/>
                  <a:pt x="4365351" y="0"/>
                </a:cubicBezTo>
                <a:cubicBezTo>
                  <a:pt x="4552524" y="-12992"/>
                  <a:pt x="4604276" y="9804"/>
                  <a:pt x="4729937" y="0"/>
                </a:cubicBezTo>
                <a:cubicBezTo>
                  <a:pt x="4855598" y="-9804"/>
                  <a:pt x="5066502" y="50412"/>
                  <a:pt x="5402143" y="0"/>
                </a:cubicBezTo>
                <a:cubicBezTo>
                  <a:pt x="5737784" y="-50412"/>
                  <a:pt x="5543112" y="4795"/>
                  <a:pt x="5664190" y="0"/>
                </a:cubicBezTo>
                <a:cubicBezTo>
                  <a:pt x="5785268" y="-4795"/>
                  <a:pt x="5798450" y="3534"/>
                  <a:pt x="5926236" y="0"/>
                </a:cubicBezTo>
                <a:cubicBezTo>
                  <a:pt x="6054022" y="-3534"/>
                  <a:pt x="6359174" y="76438"/>
                  <a:pt x="6598443" y="0"/>
                </a:cubicBezTo>
                <a:cubicBezTo>
                  <a:pt x="6837712" y="-76438"/>
                  <a:pt x="6860889" y="4772"/>
                  <a:pt x="6963029" y="0"/>
                </a:cubicBezTo>
                <a:cubicBezTo>
                  <a:pt x="7065169" y="-4772"/>
                  <a:pt x="7232786" y="4385"/>
                  <a:pt x="7327615" y="0"/>
                </a:cubicBezTo>
                <a:cubicBezTo>
                  <a:pt x="7422444" y="-4385"/>
                  <a:pt x="7775981" y="15420"/>
                  <a:pt x="8102362" y="0"/>
                </a:cubicBezTo>
                <a:cubicBezTo>
                  <a:pt x="8428743" y="-15420"/>
                  <a:pt x="8684864" y="82827"/>
                  <a:pt x="8877108" y="0"/>
                </a:cubicBezTo>
                <a:cubicBezTo>
                  <a:pt x="9069352" y="-82827"/>
                  <a:pt x="9164497" y="4939"/>
                  <a:pt x="9344234" y="0"/>
                </a:cubicBezTo>
                <a:cubicBezTo>
                  <a:pt x="9523971" y="-4939"/>
                  <a:pt x="10172280" y="69682"/>
                  <a:pt x="10426600" y="0"/>
                </a:cubicBezTo>
                <a:cubicBezTo>
                  <a:pt x="10546432" y="-12497"/>
                  <a:pt x="10598106" y="59461"/>
                  <a:pt x="10599207" y="172607"/>
                </a:cubicBezTo>
                <a:cubicBezTo>
                  <a:pt x="10634410" y="325653"/>
                  <a:pt x="10573257" y="389166"/>
                  <a:pt x="10599207" y="517810"/>
                </a:cubicBezTo>
                <a:cubicBezTo>
                  <a:pt x="10625157" y="646454"/>
                  <a:pt x="10565578" y="790407"/>
                  <a:pt x="10599207" y="863012"/>
                </a:cubicBezTo>
                <a:cubicBezTo>
                  <a:pt x="10590977" y="976205"/>
                  <a:pt x="10505587" y="1028358"/>
                  <a:pt x="10426600" y="1035619"/>
                </a:cubicBezTo>
                <a:cubicBezTo>
                  <a:pt x="10246178" y="1071500"/>
                  <a:pt x="10201130" y="1019099"/>
                  <a:pt x="10062014" y="1035619"/>
                </a:cubicBezTo>
                <a:cubicBezTo>
                  <a:pt x="9922898" y="1052139"/>
                  <a:pt x="9807718" y="1028902"/>
                  <a:pt x="9697427" y="1035619"/>
                </a:cubicBezTo>
                <a:cubicBezTo>
                  <a:pt x="9587136" y="1042336"/>
                  <a:pt x="9525695" y="1030240"/>
                  <a:pt x="9435381" y="1035619"/>
                </a:cubicBezTo>
                <a:cubicBezTo>
                  <a:pt x="9345067" y="1040998"/>
                  <a:pt x="9249507" y="1019964"/>
                  <a:pt x="9070794" y="1035619"/>
                </a:cubicBezTo>
                <a:cubicBezTo>
                  <a:pt x="8892081" y="1051274"/>
                  <a:pt x="8550497" y="1005755"/>
                  <a:pt x="8398588" y="1035619"/>
                </a:cubicBezTo>
                <a:cubicBezTo>
                  <a:pt x="8246679" y="1065483"/>
                  <a:pt x="8192730" y="996115"/>
                  <a:pt x="8034002" y="1035619"/>
                </a:cubicBezTo>
                <a:cubicBezTo>
                  <a:pt x="7875274" y="1075123"/>
                  <a:pt x="7613774" y="1000788"/>
                  <a:pt x="7464335" y="1035619"/>
                </a:cubicBezTo>
                <a:cubicBezTo>
                  <a:pt x="7314896" y="1070450"/>
                  <a:pt x="7111800" y="1022167"/>
                  <a:pt x="6997209" y="1035619"/>
                </a:cubicBezTo>
                <a:cubicBezTo>
                  <a:pt x="6882618" y="1049071"/>
                  <a:pt x="6806038" y="1008071"/>
                  <a:pt x="6632623" y="1035619"/>
                </a:cubicBezTo>
                <a:cubicBezTo>
                  <a:pt x="6459208" y="1063167"/>
                  <a:pt x="6107151" y="1011881"/>
                  <a:pt x="5857876" y="1035619"/>
                </a:cubicBezTo>
                <a:cubicBezTo>
                  <a:pt x="5608601" y="1059357"/>
                  <a:pt x="5624283" y="1007113"/>
                  <a:pt x="5493290" y="1035619"/>
                </a:cubicBezTo>
                <a:cubicBezTo>
                  <a:pt x="5362297" y="1064125"/>
                  <a:pt x="5012212" y="981451"/>
                  <a:pt x="4821084" y="1035619"/>
                </a:cubicBezTo>
                <a:cubicBezTo>
                  <a:pt x="4629956" y="1089787"/>
                  <a:pt x="4597681" y="991955"/>
                  <a:pt x="4456497" y="1035619"/>
                </a:cubicBezTo>
                <a:cubicBezTo>
                  <a:pt x="4315313" y="1079283"/>
                  <a:pt x="4240835" y="1029395"/>
                  <a:pt x="4091911" y="1035619"/>
                </a:cubicBezTo>
                <a:cubicBezTo>
                  <a:pt x="3942987" y="1041843"/>
                  <a:pt x="3643274" y="951050"/>
                  <a:pt x="3317165" y="1035619"/>
                </a:cubicBezTo>
                <a:cubicBezTo>
                  <a:pt x="2991056" y="1120188"/>
                  <a:pt x="2869671" y="1004816"/>
                  <a:pt x="2644959" y="1035619"/>
                </a:cubicBezTo>
                <a:cubicBezTo>
                  <a:pt x="2420247" y="1066422"/>
                  <a:pt x="2458908" y="1028011"/>
                  <a:pt x="2382912" y="1035619"/>
                </a:cubicBezTo>
                <a:cubicBezTo>
                  <a:pt x="2306916" y="1043227"/>
                  <a:pt x="2132411" y="980662"/>
                  <a:pt x="1915786" y="1035619"/>
                </a:cubicBezTo>
                <a:cubicBezTo>
                  <a:pt x="1699161" y="1090576"/>
                  <a:pt x="1574261" y="983001"/>
                  <a:pt x="1243580" y="1035619"/>
                </a:cubicBezTo>
                <a:cubicBezTo>
                  <a:pt x="912899" y="1088237"/>
                  <a:pt x="566441" y="925963"/>
                  <a:pt x="172607" y="1035619"/>
                </a:cubicBezTo>
                <a:cubicBezTo>
                  <a:pt x="89278" y="1046000"/>
                  <a:pt x="37" y="930214"/>
                  <a:pt x="0" y="863012"/>
                </a:cubicBezTo>
                <a:cubicBezTo>
                  <a:pt x="-28700" y="740243"/>
                  <a:pt x="30374" y="606435"/>
                  <a:pt x="0" y="531618"/>
                </a:cubicBezTo>
                <a:cubicBezTo>
                  <a:pt x="-30374" y="456801"/>
                  <a:pt x="6684" y="285378"/>
                  <a:pt x="0" y="172607"/>
                </a:cubicBezTo>
                <a:close/>
              </a:path>
            </a:pathLst>
          </a:custGeom>
          <a:solidFill>
            <a:srgbClr val="CCFF99"/>
          </a:solidFill>
          <a:ln w="12700" cap="flat" cmpd="sng" algn="ctr">
            <a:solidFill>
              <a:srgbClr val="33660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lvl="0" algn="ctr"/>
            <a:r>
              <a:rPr lang="vi-VN" sz="3200" b="1">
                <a:solidFill>
                  <a:srgbClr val="336600"/>
                </a:solidFill>
                <a:latin typeface="Calibri"/>
                <a:cs typeface="Calibri" panose="020F0502020204030204" pitchFamily="34" charset="0"/>
              </a:rPr>
              <a:t>Tìm hiểu và chia sẻ về việc sử dụng thực vật và động vật tại địa phương theo bảng sau:</a:t>
            </a:r>
            <a:endParaRPr lang="vi-VN" sz="3200" b="1" dirty="0">
              <a:solidFill>
                <a:srgbClr val="336600"/>
              </a:solidFill>
              <a:latin typeface="Calibri"/>
              <a:cs typeface="Calibri" panose="020F0502020204030204" pitchFamily="34" charset="0"/>
            </a:endParaRPr>
          </a:p>
        </p:txBody>
      </p:sp>
      <p:pic>
        <p:nvPicPr>
          <p:cNvPr id="6" name="Picture 5">
            <a:extLst>
              <a:ext uri="{FF2B5EF4-FFF2-40B4-BE49-F238E27FC236}">
                <a16:creationId xmlns:a16="http://schemas.microsoft.com/office/drawing/2014/main" xmlns="" id="{1C8BA7DB-3459-4A85-BA99-C2424F62D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191" y="1904079"/>
            <a:ext cx="9451106" cy="4335369"/>
          </a:xfrm>
          <a:prstGeom prst="rect">
            <a:avLst/>
          </a:prstGeom>
        </p:spPr>
      </p:pic>
      <p:pic>
        <p:nvPicPr>
          <p:cNvPr id="16" name="Picture 15">
            <a:extLst>
              <a:ext uri="{FF2B5EF4-FFF2-40B4-BE49-F238E27FC236}">
                <a16:creationId xmlns:a16="http://schemas.microsoft.com/office/drawing/2014/main" xmlns="" id="{344C496F-DC15-4778-BFD4-39B864F56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87" y="726356"/>
            <a:ext cx="936629" cy="936629"/>
          </a:xfrm>
          <a:prstGeom prst="rect">
            <a:avLst/>
          </a:prstGeom>
        </p:spPr>
      </p:pic>
    </p:spTree>
    <p:extLst>
      <p:ext uri="{BB962C8B-B14F-4D97-AF65-F5344CB8AC3E}">
        <p14:creationId xmlns:p14="http://schemas.microsoft.com/office/powerpoint/2010/main" val="94659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0">
            <a:extLst>
              <a:ext uri="{FF2B5EF4-FFF2-40B4-BE49-F238E27FC236}">
                <a16:creationId xmlns:a16="http://schemas.microsoft.com/office/drawing/2014/main" xmlns="" id="{844AF171-CF9C-462B-9F6E-B0476FC5FCC2}"/>
              </a:ext>
            </a:extLst>
          </p:cNvPr>
          <p:cNvSpPr/>
          <p:nvPr/>
        </p:nvSpPr>
        <p:spPr>
          <a:xfrm>
            <a:off x="195942" y="261256"/>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xmlns="" id="{4B93B40D-3060-4314-8A3A-9935B1D6E535}"/>
              </a:ext>
            </a:extLst>
          </p:cNvPr>
          <p:cNvGraphicFramePr>
            <a:graphicFrameLocks noGrp="1"/>
          </p:cNvGraphicFramePr>
          <p:nvPr>
            <p:extLst>
              <p:ext uri="{D42A27DB-BD31-4B8C-83A1-F6EECF244321}">
                <p14:modId xmlns:p14="http://schemas.microsoft.com/office/powerpoint/2010/main" val="2928074823"/>
              </p:ext>
            </p:extLst>
          </p:nvPr>
        </p:nvGraphicFramePr>
        <p:xfrm>
          <a:off x="529209" y="528363"/>
          <a:ext cx="11133579" cy="6062529"/>
        </p:xfrm>
        <a:graphic>
          <a:graphicData uri="http://schemas.openxmlformats.org/drawingml/2006/table">
            <a:tbl>
              <a:tblPr/>
              <a:tblGrid>
                <a:gridCol w="3711193">
                  <a:extLst>
                    <a:ext uri="{9D8B030D-6E8A-4147-A177-3AD203B41FA5}">
                      <a16:colId xmlns:a16="http://schemas.microsoft.com/office/drawing/2014/main" xmlns="" val="1832336582"/>
                    </a:ext>
                  </a:extLst>
                </a:gridCol>
                <a:gridCol w="2090059">
                  <a:extLst>
                    <a:ext uri="{9D8B030D-6E8A-4147-A177-3AD203B41FA5}">
                      <a16:colId xmlns:a16="http://schemas.microsoft.com/office/drawing/2014/main" xmlns="" val="1544104694"/>
                    </a:ext>
                  </a:extLst>
                </a:gridCol>
                <a:gridCol w="5332327">
                  <a:extLst>
                    <a:ext uri="{9D8B030D-6E8A-4147-A177-3AD203B41FA5}">
                      <a16:colId xmlns:a16="http://schemas.microsoft.com/office/drawing/2014/main" xmlns="" val="3031804400"/>
                    </a:ext>
                  </a:extLst>
                </a:gridCol>
              </a:tblGrid>
              <a:tr h="518553">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Cách sử dụng động vật, thực vật</a:t>
                      </a:r>
                      <a:endParaRPr lang="en-US" sz="2400">
                        <a:solidFill>
                          <a:srgbClr val="000000"/>
                        </a:solidFill>
                        <a:effectLst/>
                        <a:latin typeface="Arial" panose="020B0604020202020204" pitchFamily="34" charset="0"/>
                        <a:cs typeface="Arial" panose="020B0604020202020204" pitchFamily="34" charset="0"/>
                      </a:endParaRP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Nhận xét</a:t>
                      </a:r>
                      <a:endParaRPr lang="en-US" sz="2400">
                        <a:solidFill>
                          <a:srgbClr val="000000"/>
                        </a:solidFill>
                        <a:effectLst/>
                        <a:latin typeface="Arial" panose="020B0604020202020204" pitchFamily="34" charset="0"/>
                        <a:cs typeface="Arial" panose="020B0604020202020204" pitchFamily="34" charset="0"/>
                      </a:endParaRP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Đề xuất</a:t>
                      </a:r>
                      <a:endParaRPr lang="en-US" sz="2400">
                        <a:solidFill>
                          <a:srgbClr val="000000"/>
                        </a:solidFill>
                        <a:effectLst/>
                        <a:latin typeface="Arial" panose="020B0604020202020204" pitchFamily="34" charset="0"/>
                        <a:cs typeface="Arial" panose="020B0604020202020204" pitchFamily="34" charset="0"/>
                      </a:endParaRP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55621693"/>
                  </a:ext>
                </a:extLst>
              </a:tr>
              <a:tr h="518553">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Phá rừng lấy gỗ</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Không hợp lý</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Bảo vệ rừng và trồng rừng</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82432377"/>
                  </a:ext>
                </a:extLst>
              </a:tr>
              <a:tr h="721465">
                <a:tc>
                  <a:txBody>
                    <a:bodyPr/>
                    <a:lstStyle/>
                    <a:p>
                      <a:pPr algn="just" fontAlgn="t"/>
                      <a:r>
                        <a:rPr lang="vi-VN" sz="2400">
                          <a:solidFill>
                            <a:srgbClr val="000000"/>
                          </a:solidFill>
                          <a:effectLst/>
                          <a:latin typeface="Arial" panose="020B0604020202020204" pitchFamily="34" charset="0"/>
                          <a:cs typeface="Arial" panose="020B0604020202020204" pitchFamily="34" charset="0"/>
                        </a:rPr>
                        <a:t>Nuôi tằm để lấy tơ</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Hợp lý</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Tuyên truyền bảo vệ động vật, không khai thác quá mức.</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46101526"/>
                  </a:ext>
                </a:extLst>
              </a:tr>
              <a:tr h="721465">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Nuôi trâu bò để lấy sức kéo</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Hợp lý</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Tuyên truyền bảo vệ động vật, không khai thác quá mức.</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64993572"/>
                  </a:ext>
                </a:extLst>
              </a:tr>
              <a:tr h="315641">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Trồng rừng</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Hợp lý</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Bảo vệ rừng</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32052316"/>
                  </a:ext>
                </a:extLst>
              </a:tr>
              <a:tr h="518553">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Săn bắt thú rừng để buôn bán</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Không hợp lý</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Bảo vệ thú rừng</a:t>
                      </a:r>
                    </a:p>
                    <a:p>
                      <a:pPr algn="just" fontAlgn="t"/>
                      <a:r>
                        <a:rPr lang="en-US" sz="2400">
                          <a:solidFill>
                            <a:srgbClr val="000000"/>
                          </a:solidFill>
                          <a:effectLst/>
                          <a:latin typeface="Arial" panose="020B0604020202020204" pitchFamily="34" charset="0"/>
                          <a:cs typeface="Arial" panose="020B0604020202020204" pitchFamily="34" charset="0"/>
                        </a:rPr>
                        <a:t>Chống nạn săn bắt</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52985884"/>
                  </a:ext>
                </a:extLst>
              </a:tr>
              <a:tr h="518553">
                <a:tc>
                  <a:txBody>
                    <a:bodyPr/>
                    <a:lstStyle/>
                    <a:p>
                      <a:pPr algn="just" fontAlgn="t"/>
                      <a:r>
                        <a:rPr lang="pt-BR" sz="2400">
                          <a:solidFill>
                            <a:srgbClr val="000000"/>
                          </a:solidFill>
                          <a:effectLst/>
                          <a:latin typeface="Arial" panose="020B0604020202020204" pitchFamily="34" charset="0"/>
                          <a:cs typeface="Arial" panose="020B0604020202020204" pitchFamily="34" charset="0"/>
                        </a:rPr>
                        <a:t>Khai thác cả cá lớn và cá con</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Không hợp lý</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Chống nạn khai thác tràn lan.</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19832815"/>
                  </a:ext>
                </a:extLst>
              </a:tr>
              <a:tr h="518553">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Săn bắt voi để lấy ngà</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Không hợp lý</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Arial" panose="020B0604020202020204" pitchFamily="34" charset="0"/>
                          <a:cs typeface="Arial" panose="020B0604020202020204" pitchFamily="34" charset="0"/>
                        </a:rPr>
                        <a:t>Bảo vệ thú rừng</a:t>
                      </a:r>
                    </a:p>
                    <a:p>
                      <a:pPr algn="just" fontAlgn="t"/>
                      <a:r>
                        <a:rPr lang="en-US" sz="2400">
                          <a:solidFill>
                            <a:srgbClr val="000000"/>
                          </a:solidFill>
                          <a:effectLst/>
                          <a:latin typeface="Arial" panose="020B0604020202020204" pitchFamily="34" charset="0"/>
                          <a:cs typeface="Arial" panose="020B0604020202020204" pitchFamily="34" charset="0"/>
                        </a:rPr>
                        <a:t>Chống nạn săn bắt</a:t>
                      </a:r>
                    </a:p>
                  </a:txBody>
                  <a:tcPr marL="56364" marR="56364" marT="56364" marB="563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36083256"/>
                  </a:ext>
                </a:extLst>
              </a:tr>
            </a:tbl>
          </a:graphicData>
        </a:graphic>
      </p:graphicFrame>
    </p:spTree>
    <p:extLst>
      <p:ext uri="{BB962C8B-B14F-4D97-AF65-F5344CB8AC3E}">
        <p14:creationId xmlns:p14="http://schemas.microsoft.com/office/powerpoint/2010/main" val="35660939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hape 233">
            <a:extLst>
              <a:ext uri="{FF2B5EF4-FFF2-40B4-BE49-F238E27FC236}">
                <a16:creationId xmlns:a16="http://schemas.microsoft.com/office/drawing/2014/main" xmlns="" id="{DFD32EBA-4BFA-460E-8827-06AA616FF298}"/>
              </a:ext>
            </a:extLst>
          </p:cNvPr>
          <p:cNvSpPr/>
          <p:nvPr/>
        </p:nvSpPr>
        <p:spPr>
          <a:xfrm>
            <a:off x="422302" y="1448975"/>
            <a:ext cx="8595089" cy="3129062"/>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just" defTabSz="412750" rtl="0" eaLnBrk="1" fontAlgn="auto" latinLnBrk="0" hangingPunct="0">
              <a:lnSpc>
                <a:spcPct val="10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4000" b="0" i="0" u="none" strike="noStrike" kern="0" cap="none" spc="0" normalizeH="0" baseline="0" noProof="0">
                <a:ln>
                  <a:noFill/>
                </a:ln>
                <a:solidFill>
                  <a:srgbClr val="DB1D5D"/>
                </a:solidFill>
                <a:effectLst/>
                <a:uLnTx/>
                <a:uFillTx/>
                <a:latin typeface="Calibri" panose="020F0502020204030204" pitchFamily="34" charset="0"/>
                <a:ea typeface="仓耳玄三M W05" panose="02020400000000000000" pitchFamily="18" charset="-122"/>
                <a:cs typeface="Calibri" panose="020F0502020204030204" pitchFamily="34" charset="0"/>
                <a:sym typeface="Lato Regular"/>
              </a:rPr>
              <a:t>Cách sử dụng hợp lí thực vật và động vật là:Tránh lãng phí thức ăn; Ngăn chặn các hành vi săn bắt thú rừng làm thức ăn; Không buôn bán và tiêu thụ mật gấu; Không để động vật chở đồ quá nặng.</a:t>
            </a:r>
            <a:endParaRPr kumimoji="0" lang="en-US" sz="4000" b="0" i="0" u="none" strike="noStrike" kern="0" cap="none" spc="0" normalizeH="0" baseline="0" noProof="0" dirty="0">
              <a:ln>
                <a:noFill/>
              </a:ln>
              <a:solidFill>
                <a:srgbClr val="DB1D5D"/>
              </a:solidFill>
              <a:effectLst/>
              <a:uLnTx/>
              <a:uFillTx/>
              <a:latin typeface="Calibri" panose="020F0502020204030204" pitchFamily="34" charset="0"/>
              <a:ea typeface="仓耳玄三M W05" panose="02020400000000000000" pitchFamily="18" charset="-122"/>
              <a:cs typeface="Calibri" panose="020F0502020204030204" pitchFamily="34" charset="0"/>
              <a:sym typeface="Lato Regular"/>
            </a:endParaRPr>
          </a:p>
        </p:txBody>
      </p:sp>
      <p:pic>
        <p:nvPicPr>
          <p:cNvPr id="8" name="图片 7">
            <a:extLst>
              <a:ext uri="{FF2B5EF4-FFF2-40B4-BE49-F238E27FC236}">
                <a16:creationId xmlns:a16="http://schemas.microsoft.com/office/drawing/2014/main" xmlns="" id="{47AE0543-7D2F-487F-A799-3D193E160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070" y="2801376"/>
            <a:ext cx="3603236" cy="4082390"/>
          </a:xfrm>
          <a:prstGeom prst="rect">
            <a:avLst/>
          </a:prstGeom>
        </p:spPr>
      </p:pic>
      <p:pic>
        <p:nvPicPr>
          <p:cNvPr id="11" name="Picture 10"/>
          <p:cNvPicPr>
            <a:picLocks noChangeAspect="1"/>
          </p:cNvPicPr>
          <p:nvPr/>
        </p:nvPicPr>
        <p:blipFill>
          <a:blip r:embed="rId4"/>
          <a:stretch>
            <a:fillRect/>
          </a:stretch>
        </p:blipFill>
        <p:spPr>
          <a:xfrm>
            <a:off x="1320547" y="555381"/>
            <a:ext cx="2843490" cy="89359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b="50476"/>
          <a:stretch/>
        </p:blipFill>
        <p:spPr>
          <a:xfrm>
            <a:off x="-82895" y="5045530"/>
            <a:ext cx="4374681" cy="180510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51905" b="10714"/>
          <a:stretch/>
        </p:blipFill>
        <p:spPr>
          <a:xfrm>
            <a:off x="3536159" y="5175106"/>
            <a:ext cx="5093885" cy="1586501"/>
          </a:xfrm>
          <a:prstGeom prst="rect">
            <a:avLst/>
          </a:prstGeom>
        </p:spPr>
      </p:pic>
    </p:spTree>
    <p:extLst>
      <p:ext uri="{BB962C8B-B14F-4D97-AF65-F5344CB8AC3E}">
        <p14:creationId xmlns:p14="http://schemas.microsoft.com/office/powerpoint/2010/main" val="387080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B472BD0-3C19-4BC8-8D0A-7AC377D60E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62" t="52444"/>
          <a:stretch/>
        </p:blipFill>
        <p:spPr>
          <a:xfrm>
            <a:off x="5122390" y="1649186"/>
            <a:ext cx="6595866" cy="5208814"/>
          </a:xfrm>
          <a:prstGeom prst="rect">
            <a:avLst/>
          </a:prstGeom>
        </p:spPr>
      </p:pic>
      <p:pic>
        <p:nvPicPr>
          <p:cNvPr id="11" name="Picture 10"/>
          <p:cNvPicPr>
            <a:picLocks noChangeAspect="1"/>
          </p:cNvPicPr>
          <p:nvPr/>
        </p:nvPicPr>
        <p:blipFill>
          <a:blip r:embed="rId3"/>
          <a:stretch>
            <a:fillRect/>
          </a:stretch>
        </p:blipFill>
        <p:spPr>
          <a:xfrm>
            <a:off x="6664573" y="881645"/>
            <a:ext cx="5119857" cy="1477398"/>
          </a:xfrm>
          <a:prstGeom prst="rect">
            <a:avLst/>
          </a:prstGeom>
        </p:spPr>
      </p:pic>
      <p:grpSp>
        <p:nvGrpSpPr>
          <p:cNvPr id="2" name="Group 1"/>
          <p:cNvGrpSpPr/>
          <p:nvPr/>
        </p:nvGrpSpPr>
        <p:grpSpPr>
          <a:xfrm>
            <a:off x="-188953" y="-282584"/>
            <a:ext cx="5656153" cy="3096000"/>
            <a:chOff x="686016" y="-301399"/>
            <a:chExt cx="5656153" cy="3096000"/>
          </a:xfrm>
        </p:grpSpPr>
        <p:pic>
          <p:nvPicPr>
            <p:cNvPr id="4" name="图片 3">
              <a:extLst>
                <a:ext uri="{FF2B5EF4-FFF2-40B4-BE49-F238E27FC236}">
                  <a16:creationId xmlns:a16="http://schemas.microsoft.com/office/drawing/2014/main" xmlns="" id="{41B72D8B-8AB1-44D0-BC6E-68395FBAB1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686016" y="-301399"/>
              <a:ext cx="5656153" cy="3096000"/>
            </a:xfrm>
            <a:prstGeom prst="rect">
              <a:avLst/>
            </a:prstGeom>
          </p:spPr>
        </p:pic>
        <p:sp>
          <p:nvSpPr>
            <p:cNvPr id="12" name="Shape 233">
              <a:extLst>
                <a:ext uri="{FF2B5EF4-FFF2-40B4-BE49-F238E27FC236}">
                  <a16:creationId xmlns:a16="http://schemas.microsoft.com/office/drawing/2014/main" xmlns="" id="{DFD32EBA-4BFA-460E-8827-06AA616FF298}"/>
                </a:ext>
              </a:extLst>
            </p:cNvPr>
            <p:cNvSpPr/>
            <p:nvPr/>
          </p:nvSpPr>
          <p:spPr>
            <a:xfrm>
              <a:off x="1281124" y="1112891"/>
              <a:ext cx="4465934" cy="66684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4000" b="1" i="0" u="none" strike="noStrike" kern="0" cap="none" spc="0" normalizeH="0" baseline="0" noProof="0">
                  <a:ln>
                    <a:noFill/>
                  </a:ln>
                  <a:solidFill>
                    <a:srgbClr val="008000"/>
                  </a:solidFill>
                  <a:effectLst/>
                  <a:uLnTx/>
                  <a:uFillTx/>
                  <a:latin typeface="Calibri" panose="020F0502020204030204" pitchFamily="34" charset="0"/>
                  <a:ea typeface="仓耳玄三M W05" panose="02020400000000000000" pitchFamily="18" charset="-122"/>
                  <a:cs typeface="Calibri" panose="020F0502020204030204" pitchFamily="34" charset="0"/>
                  <a:sym typeface="Lato Regular"/>
                </a:rPr>
                <a:t>Động vật hoang dã</a:t>
              </a:r>
              <a:endParaRPr kumimoji="0" sz="4000" b="1" i="0" u="none" strike="noStrike" kern="0" cap="none" spc="0" normalizeH="0" baseline="0" noProof="0" dirty="0">
                <a:ln>
                  <a:noFill/>
                </a:ln>
                <a:solidFill>
                  <a:srgbClr val="008000"/>
                </a:solidFill>
                <a:effectLst/>
                <a:uLnTx/>
                <a:uFillTx/>
                <a:latin typeface="Calibri" panose="020F0502020204030204" pitchFamily="34" charset="0"/>
                <a:ea typeface="仓耳玄三M W05" panose="02020400000000000000" pitchFamily="18" charset="-122"/>
                <a:cs typeface="Calibri" panose="020F0502020204030204" pitchFamily="34" charset="0"/>
                <a:sym typeface="Lato Regular"/>
              </a:endParaRPr>
            </a:p>
          </p:txBody>
        </p:sp>
      </p:grpSp>
      <p:grpSp>
        <p:nvGrpSpPr>
          <p:cNvPr id="15" name="Group 14"/>
          <p:cNvGrpSpPr/>
          <p:nvPr/>
        </p:nvGrpSpPr>
        <p:grpSpPr>
          <a:xfrm>
            <a:off x="545983" y="1881000"/>
            <a:ext cx="5656153" cy="3096000"/>
            <a:chOff x="686016" y="1830086"/>
            <a:chExt cx="5656153" cy="3096000"/>
          </a:xfrm>
        </p:grpSpPr>
        <p:pic>
          <p:nvPicPr>
            <p:cNvPr id="7" name="图片 6">
              <a:extLst>
                <a:ext uri="{FF2B5EF4-FFF2-40B4-BE49-F238E27FC236}">
                  <a16:creationId xmlns:a16="http://schemas.microsoft.com/office/drawing/2014/main" xmlns="" id="{A2B01138-65A3-47B1-8565-F0539CE995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686016" y="1830086"/>
              <a:ext cx="5656153" cy="3096000"/>
            </a:xfrm>
            <a:prstGeom prst="rect">
              <a:avLst/>
            </a:prstGeom>
          </p:spPr>
        </p:pic>
        <p:sp>
          <p:nvSpPr>
            <p:cNvPr id="13" name="Shape 233">
              <a:extLst>
                <a:ext uri="{FF2B5EF4-FFF2-40B4-BE49-F238E27FC236}">
                  <a16:creationId xmlns:a16="http://schemas.microsoft.com/office/drawing/2014/main" xmlns="" id="{DFD32EBA-4BFA-460E-8827-06AA616FF298}"/>
                </a:ext>
              </a:extLst>
            </p:cNvPr>
            <p:cNvSpPr/>
            <p:nvPr/>
          </p:nvSpPr>
          <p:spPr>
            <a:xfrm>
              <a:off x="1400992" y="3264520"/>
              <a:ext cx="4465934" cy="66684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4000" b="1" i="0" u="none" strike="noStrike" kern="0" cap="none" spc="0" normalizeH="0" baseline="0" noProof="0">
                  <a:ln>
                    <a:noFill/>
                  </a:ln>
                  <a:solidFill>
                    <a:srgbClr val="0070C0"/>
                  </a:solidFill>
                  <a:effectLst/>
                  <a:uLnTx/>
                  <a:uFillTx/>
                  <a:latin typeface="Calibri" panose="020F0502020204030204" pitchFamily="34" charset="0"/>
                  <a:ea typeface="仓耳玄三M W05" panose="02020400000000000000" pitchFamily="18" charset="-122"/>
                  <a:cs typeface="Calibri" panose="020F0502020204030204" pitchFamily="34" charset="0"/>
                  <a:sym typeface="Lato Regular"/>
                </a:rPr>
                <a:t>Vi phạm pháp luật”.</a:t>
              </a:r>
              <a:endParaRPr kumimoji="0" sz="4000" b="1" i="0" u="none" strike="noStrike" kern="0" cap="none" spc="0" normalizeH="0" baseline="0" noProof="0" dirty="0">
                <a:ln>
                  <a:noFill/>
                </a:ln>
                <a:solidFill>
                  <a:srgbClr val="0070C0"/>
                </a:solidFill>
                <a:effectLst/>
                <a:uLnTx/>
                <a:uFillTx/>
                <a:latin typeface="Calibri" panose="020F0502020204030204" pitchFamily="34" charset="0"/>
                <a:ea typeface="仓耳玄三M W05" panose="02020400000000000000" pitchFamily="18" charset="-122"/>
                <a:cs typeface="Calibri" panose="020F0502020204030204" pitchFamily="34" charset="0"/>
                <a:sym typeface="Lato Regular"/>
              </a:endParaRPr>
            </a:p>
          </p:txBody>
        </p:sp>
      </p:grpSp>
      <p:pic>
        <p:nvPicPr>
          <p:cNvPr id="6" name="Picture 5">
            <a:extLst>
              <a:ext uri="{FF2B5EF4-FFF2-40B4-BE49-F238E27FC236}">
                <a16:creationId xmlns:a16="http://schemas.microsoft.com/office/drawing/2014/main" xmlns="" id="{A9B73652-8682-44A1-92A0-8236963EE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200" y="4186027"/>
            <a:ext cx="3492995" cy="2656271"/>
          </a:xfrm>
          <a:prstGeom prst="rect">
            <a:avLst/>
          </a:prstGeom>
        </p:spPr>
      </p:pic>
    </p:spTree>
    <p:extLst>
      <p:ext uri="{BB962C8B-B14F-4D97-AF65-F5344CB8AC3E}">
        <p14:creationId xmlns:p14="http://schemas.microsoft.com/office/powerpoint/2010/main" val="4290021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strVal val="#ppt_x"/>
                                          </p:val>
                                        </p:tav>
                                        <p:tav tm="100000">
                                          <p:val>
                                            <p:strVal val="#ppt_x"/>
                                          </p:val>
                                        </p:tav>
                                      </p:tavLst>
                                    </p:anim>
                                    <p:anim calcmode="lin" valueType="num">
                                      <p:cBhvr>
                                        <p:cTn id="2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3B63F98-AC36-4E0B-BE2E-8B48A4F2F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123" y="358429"/>
            <a:ext cx="4500000" cy="2500000"/>
          </a:xfrm>
          <a:prstGeom prst="rect">
            <a:avLst/>
          </a:prstGeom>
        </p:spPr>
      </p:pic>
      <p:grpSp>
        <p:nvGrpSpPr>
          <p:cNvPr id="7" name="Group 1261">
            <a:extLst>
              <a:ext uri="{FF2B5EF4-FFF2-40B4-BE49-F238E27FC236}">
                <a16:creationId xmlns:a16="http://schemas.microsoft.com/office/drawing/2014/main" xmlns="" id="{CB1833A7-D76A-4372-956A-1B706503DFCD}"/>
              </a:ext>
            </a:extLst>
          </p:cNvPr>
          <p:cNvGrpSpPr/>
          <p:nvPr/>
        </p:nvGrpSpPr>
        <p:grpSpPr>
          <a:xfrm>
            <a:off x="8459871" y="2121212"/>
            <a:ext cx="467620" cy="422875"/>
            <a:chOff x="0" y="0"/>
            <a:chExt cx="935237" cy="845748"/>
          </a:xfrm>
        </p:grpSpPr>
        <p:sp>
          <p:nvSpPr>
            <p:cNvPr id="8" name="Shape 1259">
              <a:extLst>
                <a:ext uri="{FF2B5EF4-FFF2-40B4-BE49-F238E27FC236}">
                  <a16:creationId xmlns:a16="http://schemas.microsoft.com/office/drawing/2014/main" xmlns="" id="{AFE2D247-28DF-4118-B8EF-7C06AC3B4F0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9" name="Shape 1260">
              <a:extLst>
                <a:ext uri="{FF2B5EF4-FFF2-40B4-BE49-F238E27FC236}">
                  <a16:creationId xmlns:a16="http://schemas.microsoft.com/office/drawing/2014/main" xmlns="" id="{7EC5FE99-20FC-4A2E-A985-D875D0BE0A27}"/>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p:cNvGrpSpPr/>
          <p:nvPr/>
        </p:nvGrpSpPr>
        <p:grpSpPr>
          <a:xfrm>
            <a:off x="3846286" y="74385"/>
            <a:ext cx="6995885" cy="4677230"/>
            <a:chOff x="3846286" y="711200"/>
            <a:chExt cx="6995885" cy="4841555"/>
          </a:xfrm>
        </p:grpSpPr>
        <p:pic>
          <p:nvPicPr>
            <p:cNvPr id="16" name="图片 4">
              <a:extLst>
                <a:ext uri="{FF2B5EF4-FFF2-40B4-BE49-F238E27FC236}">
                  <a16:creationId xmlns:a16="http://schemas.microsoft.com/office/drawing/2014/main" xmlns="" id="{017CFDA8-22F1-4263-AAA0-719FB3131C3B}"/>
                </a:ext>
              </a:extLst>
            </p:cNvPr>
            <p:cNvPicPr>
              <a:picLocks noChangeAspect="1"/>
            </p:cNvPicPr>
            <p:nvPr/>
          </p:nvPicPr>
          <p:blipFill>
            <a:blip r:embed="rId4"/>
            <a:stretch>
              <a:fillRect/>
            </a:stretch>
          </p:blipFill>
          <p:spPr>
            <a:xfrm>
              <a:off x="3846286" y="711200"/>
              <a:ext cx="6995885" cy="4841555"/>
            </a:xfrm>
            <a:prstGeom prst="rect">
              <a:avLst/>
            </a:prstGeom>
          </p:spPr>
        </p:pic>
        <p:sp>
          <p:nvSpPr>
            <p:cNvPr id="14" name="文本框 48">
              <a:extLst>
                <a:ext uri="{FF2B5EF4-FFF2-40B4-BE49-F238E27FC236}">
                  <a16:creationId xmlns:a16="http://schemas.microsoft.com/office/drawing/2014/main" xmlns="" id="{E6C36DC1-61E7-4867-9EDA-974E7368FB8B}"/>
                </a:ext>
              </a:extLst>
            </p:cNvPr>
            <p:cNvSpPr txBox="1"/>
            <p:nvPr/>
          </p:nvSpPr>
          <p:spPr>
            <a:xfrm>
              <a:off x="4876778" y="2909363"/>
              <a:ext cx="4934899" cy="1202384"/>
            </a:xfrm>
            <a:prstGeom prst="roundRect">
              <a:avLst>
                <a:gd name="adj" fmla="val 8573"/>
              </a:avLst>
            </a:prstGeom>
            <a:noFill/>
            <a:ln w="28575">
              <a:noFill/>
              <a:prstDash val="dash"/>
            </a:ln>
          </p:spPr>
          <p:txBody>
            <a:bodyPr wrap="square" rtlCol="0" anchor="ctr">
              <a:spAutoFit/>
            </a:bodyPr>
            <a:lstStyle>
              <a:defPPr>
                <a:defRPr lang="en-US"/>
              </a:defPPr>
              <a:lvl1pPr algn="just">
                <a:defRPr sz="2800">
                  <a:ln w="19050">
                    <a:noFill/>
                  </a:ln>
                  <a:solidFill>
                    <a:srgbClr val="87746B"/>
                  </a:solidFill>
                  <a:latin typeface="Calibri" panose="020F0502020204030204" pitchFamily="34" charset="0"/>
                  <a:ea typeface="微软雅黑" panose="020B0503020204020204" pitchFamily="34" charset="-122"/>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63AE3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kumimoji="0" lang="zh-CN" altLang="en-US" sz="6600" b="1" i="0" u="none" strike="noStrike" kern="1200" cap="none" spc="0" normalizeH="0" baseline="0" noProof="0" dirty="0">
                <a:ln w="19050">
                  <a:noFill/>
                </a:ln>
                <a:solidFill>
                  <a:srgbClr val="63AE3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022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3B63F98-AC36-4E0B-BE2E-8B48A4F2F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123" y="358429"/>
            <a:ext cx="4500000" cy="2500000"/>
          </a:xfrm>
          <a:prstGeom prst="rect">
            <a:avLst/>
          </a:prstGeom>
        </p:spPr>
      </p:pic>
      <p:grpSp>
        <p:nvGrpSpPr>
          <p:cNvPr id="7" name="Group 1261">
            <a:extLst>
              <a:ext uri="{FF2B5EF4-FFF2-40B4-BE49-F238E27FC236}">
                <a16:creationId xmlns:a16="http://schemas.microsoft.com/office/drawing/2014/main" xmlns="" id="{CB1833A7-D76A-4372-956A-1B706503DFCD}"/>
              </a:ext>
            </a:extLst>
          </p:cNvPr>
          <p:cNvGrpSpPr/>
          <p:nvPr/>
        </p:nvGrpSpPr>
        <p:grpSpPr>
          <a:xfrm>
            <a:off x="8459871" y="2121212"/>
            <a:ext cx="467620" cy="422875"/>
            <a:chOff x="0" y="0"/>
            <a:chExt cx="935237" cy="845748"/>
          </a:xfrm>
        </p:grpSpPr>
        <p:sp>
          <p:nvSpPr>
            <p:cNvPr id="8" name="Shape 1259">
              <a:extLst>
                <a:ext uri="{FF2B5EF4-FFF2-40B4-BE49-F238E27FC236}">
                  <a16:creationId xmlns:a16="http://schemas.microsoft.com/office/drawing/2014/main" xmlns="" id="{AFE2D247-28DF-4118-B8EF-7C06AC3B4F0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9" name="Shape 1260">
              <a:extLst>
                <a:ext uri="{FF2B5EF4-FFF2-40B4-BE49-F238E27FC236}">
                  <a16:creationId xmlns:a16="http://schemas.microsoft.com/office/drawing/2014/main" xmlns="" id="{7EC5FE99-20FC-4A2E-A985-D875D0BE0A27}"/>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p:cNvGrpSpPr/>
          <p:nvPr/>
        </p:nvGrpSpPr>
        <p:grpSpPr>
          <a:xfrm>
            <a:off x="3846286" y="74385"/>
            <a:ext cx="6995885" cy="4677230"/>
            <a:chOff x="3846286" y="711200"/>
            <a:chExt cx="6995885" cy="4841555"/>
          </a:xfrm>
        </p:grpSpPr>
        <p:pic>
          <p:nvPicPr>
            <p:cNvPr id="16" name="图片 4">
              <a:extLst>
                <a:ext uri="{FF2B5EF4-FFF2-40B4-BE49-F238E27FC236}">
                  <a16:creationId xmlns:a16="http://schemas.microsoft.com/office/drawing/2014/main" xmlns="" id="{017CFDA8-22F1-4263-AAA0-719FB3131C3B}"/>
                </a:ext>
              </a:extLst>
            </p:cNvPr>
            <p:cNvPicPr>
              <a:picLocks noChangeAspect="1"/>
            </p:cNvPicPr>
            <p:nvPr/>
          </p:nvPicPr>
          <p:blipFill>
            <a:blip r:embed="rId4"/>
            <a:stretch>
              <a:fillRect/>
            </a:stretch>
          </p:blipFill>
          <p:spPr>
            <a:xfrm>
              <a:off x="3846286" y="711200"/>
              <a:ext cx="6995885" cy="4841555"/>
            </a:xfrm>
            <a:prstGeom prst="rect">
              <a:avLst/>
            </a:prstGeom>
          </p:spPr>
        </p:pic>
        <p:sp>
          <p:nvSpPr>
            <p:cNvPr id="14" name="文本框 48">
              <a:extLst>
                <a:ext uri="{FF2B5EF4-FFF2-40B4-BE49-F238E27FC236}">
                  <a16:creationId xmlns:a16="http://schemas.microsoft.com/office/drawing/2014/main" xmlns="" id="{E6C36DC1-61E7-4867-9EDA-974E7368FB8B}"/>
                </a:ext>
              </a:extLst>
            </p:cNvPr>
            <p:cNvSpPr txBox="1"/>
            <p:nvPr/>
          </p:nvSpPr>
          <p:spPr>
            <a:xfrm>
              <a:off x="4876778" y="2909363"/>
              <a:ext cx="4934899" cy="1202384"/>
            </a:xfrm>
            <a:prstGeom prst="roundRect">
              <a:avLst>
                <a:gd name="adj" fmla="val 8573"/>
              </a:avLst>
            </a:prstGeom>
            <a:noFill/>
            <a:ln w="28575">
              <a:noFill/>
              <a:prstDash val="dash"/>
            </a:ln>
          </p:spPr>
          <p:txBody>
            <a:bodyPr wrap="square" rtlCol="0" anchor="ctr">
              <a:spAutoFit/>
            </a:bodyPr>
            <a:lstStyle>
              <a:defPPr>
                <a:defRPr lang="en-US"/>
              </a:defPPr>
              <a:lvl1pPr algn="just">
                <a:defRPr sz="2800">
                  <a:ln w="19050">
                    <a:noFill/>
                  </a:ln>
                  <a:solidFill>
                    <a:srgbClr val="87746B"/>
                  </a:solidFill>
                  <a:latin typeface="Calibri" panose="020F0502020204030204" pitchFamily="34" charset="0"/>
                  <a:ea typeface="微软雅黑" panose="020B0503020204020204" pitchFamily="34" charset="-122"/>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19050">
                    <a:noFill/>
                  </a:ln>
                  <a:solidFill>
                    <a:srgbClr val="63AE30"/>
                  </a:solidFill>
                  <a:effectLst/>
                  <a:uLnTx/>
                  <a:uFillTx/>
                  <a:latin typeface="Calibri" panose="020F0502020204030204" pitchFamily="34" charset="0"/>
                  <a:ea typeface="微软雅黑" panose="020B0503020204020204" pitchFamily="34" charset="-122"/>
                  <a:cs typeface="Calibri" panose="020F0502020204030204" pitchFamily="34" charset="0"/>
                </a:rPr>
                <a:t>KHỞI ĐỘNG</a:t>
              </a:r>
              <a:endParaRPr kumimoji="0" lang="zh-CN" altLang="en-US" sz="6600" b="1" i="0" u="none" strike="noStrike" kern="1200" cap="none" spc="0" normalizeH="0" baseline="0" noProof="0" dirty="0">
                <a:ln w="19050">
                  <a:noFill/>
                </a:ln>
                <a:solidFill>
                  <a:srgbClr val="63AE3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spTree>
    <p:extLst>
      <p:ext uri="{BB962C8B-B14F-4D97-AF65-F5344CB8AC3E}">
        <p14:creationId xmlns:p14="http://schemas.microsoft.com/office/powerpoint/2010/main" val="355275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958619"/>
            <a:ext cx="3614139" cy="4899381"/>
          </a:xfrm>
          <a:prstGeom prst="rect">
            <a:avLst/>
          </a:prstGeom>
          <a:effectLst/>
        </p:spPr>
      </p:pic>
      <p:grpSp>
        <p:nvGrpSpPr>
          <p:cNvPr id="10" name="Group 9"/>
          <p:cNvGrpSpPr/>
          <p:nvPr/>
        </p:nvGrpSpPr>
        <p:grpSpPr>
          <a:xfrm>
            <a:off x="3614138" y="1645921"/>
            <a:ext cx="8468752" cy="4169560"/>
            <a:chOff x="3588930" y="2546253"/>
            <a:chExt cx="8468752" cy="4169560"/>
          </a:xfrm>
        </p:grpSpPr>
        <p:sp>
          <p:nvSpPr>
            <p:cNvPr id="6" name="Rounded Rectangle 5"/>
            <p:cNvSpPr/>
            <p:nvPr/>
          </p:nvSpPr>
          <p:spPr>
            <a:xfrm>
              <a:off x="3588930" y="2546253"/>
              <a:ext cx="8468752" cy="4169560"/>
            </a:xfrm>
            <a:prstGeom prst="roundRect">
              <a:avLst>
                <a:gd name="adj" fmla="val 14012"/>
              </a:avLst>
            </a:prstGeom>
            <a:solidFill>
              <a:schemeClr val="bg1">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panose="020F0502020204030204"/>
                <a:ea typeface="+mn-ea"/>
                <a:cs typeface="+mn-cs"/>
              </a:endParaRPr>
            </a:p>
          </p:txBody>
        </p:sp>
        <p:sp>
          <p:nvSpPr>
            <p:cNvPr id="8" name="Rectangle 7"/>
            <p:cNvSpPr/>
            <p:nvPr/>
          </p:nvSpPr>
          <p:spPr>
            <a:xfrm>
              <a:off x="6558729" y="2582161"/>
              <a:ext cx="252915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8000"/>
                    </a:solidFill>
                  </a:ln>
                  <a:solidFill>
                    <a:srgbClr val="CCFF99"/>
                  </a:solidFill>
                  <a:effectLst/>
                  <a:uLnTx/>
                  <a:uFillTx/>
                  <a:latin typeface="Calibri" panose="020F0502020204030204"/>
                  <a:ea typeface="+mn-ea"/>
                  <a:cs typeface="+mn-cs"/>
                </a:rPr>
                <a:t>Trò chơi</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3589267" y="3328981"/>
              <a:ext cx="8468078" cy="3182388"/>
            </a:xfrm>
            <a:prstGeom prst="rect">
              <a:avLst/>
            </a:prstGeom>
          </p:spPr>
        </p:pic>
      </p:grpSp>
    </p:spTree>
    <p:extLst>
      <p:ext uri="{BB962C8B-B14F-4D97-AF65-F5344CB8AC3E}">
        <p14:creationId xmlns:p14="http://schemas.microsoft.com/office/powerpoint/2010/main" val="66393986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ounded Rectangle 20"/>
          <p:cNvSpPr/>
          <p:nvPr/>
        </p:nvSpPr>
        <p:spPr>
          <a:xfrm>
            <a:off x="-1" y="145139"/>
            <a:ext cx="12192001" cy="3960000"/>
          </a:xfrm>
          <a:prstGeom prst="roundRect">
            <a:avLst>
              <a:gd name="adj" fmla="val 0"/>
            </a:avLst>
          </a:prstGeom>
          <a:solidFill>
            <a:schemeClr val="bg1">
              <a:alpha val="75000"/>
            </a:schemeClr>
          </a:solidFill>
          <a:effectLst>
            <a:softEdge rad="317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510" r="23863"/>
          <a:stretch/>
        </p:blipFill>
        <p:spPr>
          <a:xfrm>
            <a:off x="7061311" y="583809"/>
            <a:ext cx="3469375" cy="524318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9650" y="1682399"/>
            <a:ext cx="3108356" cy="3940155"/>
          </a:xfrm>
          <a:prstGeom prst="rect">
            <a:avLst/>
          </a:prstGeom>
        </p:spPr>
      </p:pic>
      <p:pic>
        <p:nvPicPr>
          <p:cNvPr id="11" name="Picture 10">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73805" y="4663405"/>
            <a:ext cx="1278865" cy="959149"/>
          </a:xfrm>
          <a:prstGeom prst="rect">
            <a:avLst/>
          </a:prstGeom>
        </p:spPr>
      </p:pic>
      <p:pic>
        <p:nvPicPr>
          <p:cNvPr id="12" name="Picture 1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70906" y="4530514"/>
            <a:ext cx="825097" cy="1092040"/>
          </a:xfrm>
          <a:prstGeom prst="rect">
            <a:avLst/>
          </a:prstGeom>
        </p:spPr>
      </p:pic>
      <p:sp>
        <p:nvSpPr>
          <p:cNvPr id="3" name="Arrow: Right 2">
            <a:hlinkClick r:id="" action="ppaction://noaction"/>
            <a:extLst>
              <a:ext uri="{FF2B5EF4-FFF2-40B4-BE49-F238E27FC236}">
                <a16:creationId xmlns:a16="http://schemas.microsoft.com/office/drawing/2014/main" xmlns="" id="{E87FBF6C-406F-40AF-B35B-9F4F99D221F3}"/>
              </a:ext>
            </a:extLst>
          </p:cNvPr>
          <p:cNvSpPr/>
          <p:nvPr/>
        </p:nvSpPr>
        <p:spPr>
          <a:xfrm>
            <a:off x="10930597" y="6147582"/>
            <a:ext cx="815926" cy="5652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61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1000"/>
                                        <p:tgtEl>
                                          <p:spTgt spid="10"/>
                                        </p:tgtEl>
                                      </p:cBhvr>
                                    </p:animEffect>
                                  </p:childTnLst>
                                </p:cTn>
                              </p:par>
                              <p:par>
                                <p:cTn id="17" presetID="22" presetClass="exit" presetSubtype="4" fill="hold" nodeType="withEffect">
                                  <p:stCondLst>
                                    <p:cond delay="0"/>
                                  </p:stCondLst>
                                  <p:childTnLst>
                                    <p:animEffect transition="out" filter="wipe(down)">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1000"/>
                                        <p:tgtEl>
                                          <p:spTgt spid="9"/>
                                        </p:tgtEl>
                                      </p:cBhvr>
                                    </p:animEffect>
                                  </p:childTnLst>
                                </p:cTn>
                              </p:par>
                              <p:par>
                                <p:cTn id="26" presetID="22" presetClass="exit" presetSubtype="4" fill="hold" nodeType="withEffect">
                                  <p:stCondLst>
                                    <p:cond delay="0"/>
                                  </p:stCondLst>
                                  <p:childTnLst>
                                    <p:animEffect transition="out" filter="wipe(down)">
                                      <p:cBhvr>
                                        <p:cTn id="27" dur="1000"/>
                                        <p:tgtEl>
                                          <p:spTgt spid="11"/>
                                        </p:tgtEl>
                                      </p:cBhvr>
                                    </p:animEffect>
                                    <p:set>
                                      <p:cBhvr>
                                        <p:cTn id="2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9C77029-D105-48DC-948F-BA50CA04F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501" y="797191"/>
            <a:ext cx="8505545" cy="5695676"/>
          </a:xfrm>
          <a:prstGeom prst="rect">
            <a:avLst/>
          </a:prstGeom>
        </p:spPr>
      </p:pic>
      <p:pic>
        <p:nvPicPr>
          <p:cNvPr id="14" name="Picture 2" descr="Nút thích – Wikipedia tiếng Việt">
            <a:extLst>
              <a:ext uri="{FF2B5EF4-FFF2-40B4-BE49-F238E27FC236}">
                <a16:creationId xmlns:a16="http://schemas.microsoft.com/office/drawing/2014/main" xmlns="" id="{F80C7CF6-878F-4DAA-83F5-D41AA3718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2818" y="3120059"/>
            <a:ext cx="2968456" cy="2542877"/>
          </a:xfrm>
          <a:prstGeom prst="rect">
            <a:avLst/>
          </a:prstGeom>
          <a:noFill/>
          <a:extLst>
            <a:ext uri="{909E8E84-426E-40DD-AFC4-6F175D3DCCD1}">
              <a14:hiddenFill xmlns:a14="http://schemas.microsoft.com/office/drawing/2010/main">
                <a:solidFill>
                  <a:srgbClr val="FFFFFF"/>
                </a:solidFill>
              </a14:hiddenFill>
            </a:ext>
          </a:extLst>
        </p:spPr>
      </p:pic>
      <p:sp>
        <p:nvSpPr>
          <p:cNvPr id="9" name="Arrow: Left 8">
            <a:hlinkClick r:id="rId4" action="ppaction://hlinksldjump"/>
            <a:extLst>
              <a:ext uri="{FF2B5EF4-FFF2-40B4-BE49-F238E27FC236}">
                <a16:creationId xmlns:a16="http://schemas.microsoft.com/office/drawing/2014/main" xmlns="" id="{DF8577AE-92DD-4F9E-8FA4-8D8CE2A0FC2E}"/>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29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533033-D95E-4AEE-AF11-45C494258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967" y="919498"/>
            <a:ext cx="9650066" cy="5938502"/>
          </a:xfrm>
          <a:prstGeom prst="rect">
            <a:avLst/>
          </a:prstGeom>
        </p:spPr>
      </p:pic>
      <p:pic>
        <p:nvPicPr>
          <p:cNvPr id="5" name="Picture 2" descr="Nút thích – Wikipedia tiếng Việt">
            <a:extLst>
              <a:ext uri="{FF2B5EF4-FFF2-40B4-BE49-F238E27FC236}">
                <a16:creationId xmlns:a16="http://schemas.microsoft.com/office/drawing/2014/main" xmlns="" id="{5DB38C6F-76DB-4DF6-9B47-7C0FF6BC93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600129">
            <a:off x="8711110" y="3513097"/>
            <a:ext cx="2968456" cy="2542877"/>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4" action="ppaction://hlinksldjump"/>
            <a:extLst>
              <a:ext uri="{FF2B5EF4-FFF2-40B4-BE49-F238E27FC236}">
                <a16:creationId xmlns:a16="http://schemas.microsoft.com/office/drawing/2014/main" xmlns="" id="{2B118FD0-C828-4F1C-B374-6B65430F3D49}"/>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09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B06FE6E-6137-F8C8-CDD3-314B9F732B73}"/>
              </a:ext>
            </a:extLst>
          </p:cNvPr>
          <p:cNvSpPr txBox="1"/>
          <p:nvPr/>
        </p:nvSpPr>
        <p:spPr>
          <a:xfrm>
            <a:off x="2614270" y="317668"/>
            <a:ext cx="8049561" cy="645561"/>
          </a:xfrm>
          <a:prstGeom prst="rect">
            <a:avLst/>
          </a:prstGeom>
          <a:noFill/>
        </p:spPr>
        <p:txBody>
          <a:bodyPr wrap="square" rtlCol="0">
            <a:spAutoFit/>
          </a:bodyPr>
          <a:lstStyle/>
          <a:p>
            <a:pPr defTabSz="684886" eaLnBrk="0" fontAlgn="base" hangingPunct="0">
              <a:spcBef>
                <a:spcPct val="0"/>
              </a:spcBef>
              <a:spcAft>
                <a:spcPct val="0"/>
              </a:spcAft>
              <a:defRPr/>
            </a:pPr>
            <a:r>
              <a:rPr lang="en-US" sz="3595" b="1" dirty="0" err="1">
                <a:solidFill>
                  <a:srgbClr val="7030A0"/>
                </a:solidFill>
                <a:latin typeface="HP001 4 hàng" panose="020B0603050302020204" pitchFamily="34" charset="0"/>
              </a:rPr>
              <a:t>Thứ</a:t>
            </a:r>
            <a:r>
              <a:rPr lang="en-US" sz="3595" b="1" dirty="0">
                <a:solidFill>
                  <a:srgbClr val="7030A0"/>
                </a:solidFill>
                <a:latin typeface="HP001 4 hàng" panose="020B0603050302020204" pitchFamily="34" charset="0"/>
              </a:rPr>
              <a:t> Ba </a:t>
            </a:r>
            <a:r>
              <a:rPr lang="en-US" sz="3595" b="1" dirty="0" err="1">
                <a:solidFill>
                  <a:srgbClr val="7030A0"/>
                </a:solidFill>
                <a:latin typeface="HP001 4 hàng" panose="020B0603050302020204" pitchFamily="34" charset="0"/>
              </a:rPr>
              <a:t>ngày</a:t>
            </a:r>
            <a:r>
              <a:rPr lang="en-US" sz="3595" b="1" dirty="0">
                <a:solidFill>
                  <a:srgbClr val="7030A0"/>
                </a:solidFill>
                <a:latin typeface="HP001 4 hàng" panose="020B0603050302020204" pitchFamily="34" charset="0"/>
              </a:rPr>
              <a:t> 4 </a:t>
            </a:r>
            <a:r>
              <a:rPr lang="en-US" sz="3595" b="1" dirty="0" err="1">
                <a:solidFill>
                  <a:srgbClr val="7030A0"/>
                </a:solidFill>
                <a:latin typeface="HP001 4 hàng" panose="020B0603050302020204" pitchFamily="34" charset="0"/>
              </a:rPr>
              <a:t>tháng</a:t>
            </a:r>
            <a:r>
              <a:rPr lang="en-US" sz="3595" b="1" dirty="0">
                <a:solidFill>
                  <a:srgbClr val="7030A0"/>
                </a:solidFill>
                <a:latin typeface="HP001 4 hàng" panose="020B0603050302020204" pitchFamily="34" charset="0"/>
              </a:rPr>
              <a:t> 2 </a:t>
            </a:r>
            <a:r>
              <a:rPr lang="en-US" sz="3595" b="1" dirty="0" err="1">
                <a:solidFill>
                  <a:srgbClr val="7030A0"/>
                </a:solidFill>
                <a:latin typeface="HP001 4 hàng" panose="020B0603050302020204" pitchFamily="34" charset="0"/>
              </a:rPr>
              <a:t>năm</a:t>
            </a:r>
            <a:r>
              <a:rPr lang="en-US" sz="3595" b="1" dirty="0">
                <a:solidFill>
                  <a:srgbClr val="7030A0"/>
                </a:solidFill>
                <a:latin typeface="HP001 4 hàng" panose="020B0603050302020204" pitchFamily="34" charset="0"/>
              </a:rPr>
              <a:t> 2025 </a:t>
            </a:r>
          </a:p>
        </p:txBody>
      </p:sp>
      <p:sp>
        <p:nvSpPr>
          <p:cNvPr id="3" name="TextBox 2">
            <a:extLst>
              <a:ext uri="{FF2B5EF4-FFF2-40B4-BE49-F238E27FC236}">
                <a16:creationId xmlns:a16="http://schemas.microsoft.com/office/drawing/2014/main" xmlns="" id="{BA07BBC7-218D-8783-7C5C-5BE522AA4179}"/>
              </a:ext>
            </a:extLst>
          </p:cNvPr>
          <p:cNvSpPr txBox="1"/>
          <p:nvPr/>
        </p:nvSpPr>
        <p:spPr>
          <a:xfrm>
            <a:off x="4641130" y="985954"/>
            <a:ext cx="7451592" cy="645561"/>
          </a:xfrm>
          <a:prstGeom prst="rect">
            <a:avLst/>
          </a:prstGeom>
          <a:noFill/>
        </p:spPr>
        <p:txBody>
          <a:bodyPr wrap="square" rtlCol="0">
            <a:spAutoFit/>
          </a:bodyPr>
          <a:lstStyle/>
          <a:p>
            <a:pPr defTabSz="684886" eaLnBrk="0" fontAlgn="base" hangingPunct="0">
              <a:spcBef>
                <a:spcPct val="0"/>
              </a:spcBef>
              <a:spcAft>
                <a:spcPct val="0"/>
              </a:spcAft>
              <a:defRPr/>
            </a:pPr>
            <a:r>
              <a:rPr lang="en-US" sz="3595" b="1">
                <a:solidFill>
                  <a:srgbClr val="7030A0"/>
                </a:solidFill>
                <a:latin typeface="HP001 4 hàng" panose="020B0603050302020204" pitchFamily="34" charset="0"/>
              </a:rPr>
              <a:t>Tự </a:t>
            </a:r>
            <a:r>
              <a:rPr lang="el-GR" sz="3595" b="1">
                <a:solidFill>
                  <a:srgbClr val="7030A0"/>
                </a:solidFill>
                <a:latin typeface="HP001 4 hàng" panose="020B0603050302020204" pitchFamily="34" charset="0"/>
              </a:rPr>
              <a:t>ηΗ</a:t>
            </a:r>
            <a:r>
              <a:rPr lang="en-US" sz="3595" b="1">
                <a:solidFill>
                  <a:srgbClr val="7030A0"/>
                </a:solidFill>
                <a:latin typeface="HP001 4 hàng" panose="020B0603050302020204" pitchFamily="34" charset="0"/>
              </a:rPr>
              <a:t>łn và xã hĖ</a:t>
            </a:r>
          </a:p>
        </p:txBody>
      </p:sp>
      <p:sp>
        <p:nvSpPr>
          <p:cNvPr id="4" name="TextBox 3">
            <a:extLst>
              <a:ext uri="{FF2B5EF4-FFF2-40B4-BE49-F238E27FC236}">
                <a16:creationId xmlns:a16="http://schemas.microsoft.com/office/drawing/2014/main" xmlns="" id="{E5653E91-779F-880A-1585-2AC35BE735C3}"/>
              </a:ext>
            </a:extLst>
          </p:cNvPr>
          <p:cNvSpPr txBox="1"/>
          <p:nvPr/>
        </p:nvSpPr>
        <p:spPr>
          <a:xfrm>
            <a:off x="2901286" y="1440799"/>
            <a:ext cx="7762545" cy="1669109"/>
          </a:xfrm>
          <a:prstGeom prst="roundRect">
            <a:avLst/>
          </a:prstGeom>
          <a:noFill/>
          <a:ln>
            <a:solidFill>
              <a:srgbClr val="FFFFFF">
                <a:alpha val="21176"/>
              </a:srgbClr>
            </a:solidFill>
          </a:ln>
        </p:spPr>
        <p:txBody>
          <a:bodyPr wrap="square" rtlCol="0">
            <a:spAutoFit/>
          </a:bodyPr>
          <a:lstStyle/>
          <a:p>
            <a:pPr algn="ctr" defTabSz="1450551">
              <a:lnSpc>
                <a:spcPct val="128000"/>
              </a:lnSpc>
              <a:defRPr/>
            </a:pPr>
            <a:r>
              <a:rPr lang="en-US" sz="3595" b="1" dirty="0" err="1">
                <a:solidFill>
                  <a:srgbClr val="C00000"/>
                </a:solidFill>
                <a:latin typeface="HP001 4 hàng" panose="020B0603050302020204" pitchFamily="34" charset="0"/>
                <a:cs typeface="Times New Roman" panose="02020603050405020304" pitchFamily="18" charset="0"/>
              </a:rPr>
              <a:t>Sử</a:t>
            </a:r>
            <a:r>
              <a:rPr lang="en-US" sz="3595" b="1" dirty="0">
                <a:solidFill>
                  <a:srgbClr val="C00000"/>
                </a:solidFill>
                <a:latin typeface="HP001 4 hàng" panose="020B0603050302020204" pitchFamily="34" charset="0"/>
                <a:cs typeface="Times New Roman" panose="02020603050405020304" pitchFamily="18" charset="0"/>
              </a:rPr>
              <a:t> </a:t>
            </a:r>
            <a:r>
              <a:rPr lang="en-US" sz="3595" b="1" dirty="0" err="1">
                <a:solidFill>
                  <a:srgbClr val="C00000"/>
                </a:solidFill>
                <a:latin typeface="HP001 4 hàng" panose="020B0603050302020204" pitchFamily="34" charset="0"/>
                <a:cs typeface="Times New Roman" panose="02020603050405020304" pitchFamily="18" charset="0"/>
              </a:rPr>
              <a:t>dụng</a:t>
            </a:r>
            <a:r>
              <a:rPr lang="en-US" sz="3595" b="1" dirty="0">
                <a:solidFill>
                  <a:srgbClr val="C00000"/>
                </a:solidFill>
                <a:latin typeface="HP001 4 hàng" panose="020B0603050302020204" pitchFamily="34" charset="0"/>
                <a:cs typeface="Times New Roman" panose="02020603050405020304" pitchFamily="18" charset="0"/>
              </a:rPr>
              <a:t> </a:t>
            </a:r>
            <a:r>
              <a:rPr lang="en-US" sz="3595" b="1" dirty="0" err="1">
                <a:solidFill>
                  <a:srgbClr val="C00000"/>
                </a:solidFill>
                <a:latin typeface="HP001 4 hàng" panose="020B0603050302020204" pitchFamily="34" charset="0"/>
                <a:cs typeface="Times New Roman" panose="02020603050405020304" pitchFamily="18" charset="0"/>
              </a:rPr>
              <a:t>hợp</a:t>
            </a:r>
            <a:r>
              <a:rPr lang="en-US" sz="3595" b="1" dirty="0">
                <a:solidFill>
                  <a:srgbClr val="C00000"/>
                </a:solidFill>
                <a:latin typeface="HP001 4 hàng" panose="020B0603050302020204" pitchFamily="34" charset="0"/>
                <a:cs typeface="Times New Roman" panose="02020603050405020304" pitchFamily="18" charset="0"/>
              </a:rPr>
              <a:t> </a:t>
            </a:r>
            <a:r>
              <a:rPr lang="en-US" sz="3595" b="1" dirty="0" err="1">
                <a:solidFill>
                  <a:srgbClr val="C00000"/>
                </a:solidFill>
                <a:latin typeface="HP001 4 hàng" panose="020B0603050302020204" pitchFamily="34" charset="0"/>
                <a:cs typeface="Times New Roman" panose="02020603050405020304" pitchFamily="18" charset="0"/>
              </a:rPr>
              <a:t>lí</a:t>
            </a:r>
            <a:r>
              <a:rPr lang="en-US" sz="3595" b="1" dirty="0">
                <a:solidFill>
                  <a:srgbClr val="C00000"/>
                </a:solidFill>
                <a:latin typeface="HP001 4 hàng" panose="020B0603050302020204" pitchFamily="34" charset="0"/>
                <a:cs typeface="Times New Roman" panose="02020603050405020304" pitchFamily="18" charset="0"/>
              </a:rPr>
              <a:t> </a:t>
            </a:r>
            <a:r>
              <a:rPr lang="en-US" sz="3595" b="1" dirty="0" err="1">
                <a:solidFill>
                  <a:srgbClr val="C00000"/>
                </a:solidFill>
                <a:latin typeface="HP001 4 hàng" panose="020B0603050302020204" pitchFamily="34" charset="0"/>
                <a:cs typeface="Times New Roman" panose="02020603050405020304" pitchFamily="18" charset="0"/>
              </a:rPr>
              <a:t>động</a:t>
            </a:r>
            <a:r>
              <a:rPr lang="en-US" sz="3595" b="1" dirty="0">
                <a:solidFill>
                  <a:srgbClr val="C00000"/>
                </a:solidFill>
                <a:latin typeface="HP001 4 hàng" panose="020B0603050302020204" pitchFamily="34" charset="0"/>
                <a:cs typeface="Times New Roman" panose="02020603050405020304" pitchFamily="18" charset="0"/>
              </a:rPr>
              <a:t> </a:t>
            </a:r>
            <a:r>
              <a:rPr lang="en-US" sz="3595" b="1" dirty="0" err="1">
                <a:solidFill>
                  <a:srgbClr val="C00000"/>
                </a:solidFill>
                <a:latin typeface="HP001 4 hàng" panose="020B0603050302020204" pitchFamily="34" charset="0"/>
                <a:cs typeface="Times New Roman" panose="02020603050405020304" pitchFamily="18" charset="0"/>
              </a:rPr>
              <a:t>vật</a:t>
            </a:r>
            <a:r>
              <a:rPr lang="en-US" sz="3595" b="1" dirty="0">
                <a:solidFill>
                  <a:srgbClr val="C00000"/>
                </a:solidFill>
                <a:latin typeface="HP001 4 hàng" panose="020B0603050302020204" pitchFamily="34" charset="0"/>
                <a:cs typeface="Times New Roman" panose="02020603050405020304" pitchFamily="18" charset="0"/>
              </a:rPr>
              <a:t> </a:t>
            </a:r>
            <a:r>
              <a:rPr lang="en-US" sz="3595" b="1" dirty="0" err="1">
                <a:solidFill>
                  <a:srgbClr val="C00000"/>
                </a:solidFill>
                <a:latin typeface="HP001 4 hàng" panose="020B0603050302020204" pitchFamily="34" charset="0"/>
                <a:cs typeface="Times New Roman" panose="02020603050405020304" pitchFamily="18" charset="0"/>
              </a:rPr>
              <a:t>và</a:t>
            </a:r>
            <a:r>
              <a:rPr lang="en-US" sz="3595" b="1" dirty="0">
                <a:solidFill>
                  <a:srgbClr val="C00000"/>
                </a:solidFill>
                <a:latin typeface="HP001 4 hàng" panose="020B0603050302020204" pitchFamily="34" charset="0"/>
                <a:cs typeface="Times New Roman" panose="02020603050405020304" pitchFamily="18" charset="0"/>
              </a:rPr>
              <a:t> </a:t>
            </a:r>
            <a:r>
              <a:rPr lang="en-US" sz="3595" b="1" dirty="0" err="1">
                <a:solidFill>
                  <a:srgbClr val="C00000"/>
                </a:solidFill>
                <a:latin typeface="HP001 4 hàng" panose="020B0603050302020204" pitchFamily="34" charset="0"/>
                <a:cs typeface="Times New Roman" panose="02020603050405020304" pitchFamily="18" charset="0"/>
              </a:rPr>
              <a:t>thực</a:t>
            </a:r>
            <a:r>
              <a:rPr lang="en-US" sz="3595" b="1" dirty="0">
                <a:solidFill>
                  <a:srgbClr val="C00000"/>
                </a:solidFill>
                <a:latin typeface="HP001 4 hàng" panose="020B0603050302020204" pitchFamily="34" charset="0"/>
                <a:cs typeface="Times New Roman" panose="02020603050405020304" pitchFamily="18" charset="0"/>
              </a:rPr>
              <a:t> </a:t>
            </a:r>
            <a:r>
              <a:rPr lang="en-US" sz="3595" b="1" dirty="0" err="1">
                <a:solidFill>
                  <a:srgbClr val="C00000"/>
                </a:solidFill>
                <a:latin typeface="HP001 4 hàng" panose="020B0603050302020204" pitchFamily="34" charset="0"/>
                <a:cs typeface="Times New Roman" panose="02020603050405020304" pitchFamily="18" charset="0"/>
              </a:rPr>
              <a:t>vật</a:t>
            </a:r>
            <a:r>
              <a:rPr lang="en-US" sz="3595" b="1" dirty="0">
                <a:solidFill>
                  <a:srgbClr val="C00000"/>
                </a:solidFill>
                <a:latin typeface="HP001 4 hàng" panose="020B0603050302020204" pitchFamily="34" charset="0"/>
                <a:cs typeface="Times New Roman" panose="02020603050405020304" pitchFamily="18" charset="0"/>
              </a:rPr>
              <a:t> (</a:t>
            </a:r>
            <a:r>
              <a:rPr lang="en-US" sz="3595" b="1" dirty="0" err="1">
                <a:solidFill>
                  <a:srgbClr val="C00000"/>
                </a:solidFill>
                <a:latin typeface="HP001 4 hàng" panose="020B0603050302020204" pitchFamily="34" charset="0"/>
                <a:cs typeface="Times New Roman" panose="02020603050405020304" pitchFamily="18" charset="0"/>
              </a:rPr>
              <a:t>Tiết</a:t>
            </a:r>
            <a:r>
              <a:rPr lang="en-US" sz="3595" b="1" dirty="0">
                <a:solidFill>
                  <a:srgbClr val="C00000"/>
                </a:solidFill>
                <a:latin typeface="HP001 4 hàng" panose="020B0603050302020204" pitchFamily="34" charset="0"/>
                <a:cs typeface="Times New Roman" panose="02020603050405020304" pitchFamily="18" charset="0"/>
              </a:rPr>
              <a:t> 2)</a:t>
            </a:r>
          </a:p>
        </p:txBody>
      </p:sp>
    </p:spTree>
    <p:extLst>
      <p:ext uri="{BB962C8B-B14F-4D97-AF65-F5344CB8AC3E}">
        <p14:creationId xmlns:p14="http://schemas.microsoft.com/office/powerpoint/2010/main" val="8681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图片包含 地图, 文字, 矢量图形&#10;&#10;描述已自动生成">
            <a:extLst>
              <a:ext uri="{FF2B5EF4-FFF2-40B4-BE49-F238E27FC236}">
                <a16:creationId xmlns:a16="http://schemas.microsoft.com/office/drawing/2014/main" xmlns="" id="{AC9513FF-6DD0-4241-8C21-2F979955D956}"/>
              </a:ext>
            </a:extLst>
          </p:cNvPr>
          <p:cNvPicPr>
            <a:picLocks noChangeAspect="1"/>
          </p:cNvPicPr>
          <p:nvPr/>
        </p:nvPicPr>
        <p:blipFill rotWithShape="1">
          <a:blip r:embed="rId3">
            <a:extLst>
              <a:ext uri="{28A0092B-C50C-407E-A947-70E740481C1C}">
                <a14:useLocalDpi xmlns:a14="http://schemas.microsoft.com/office/drawing/2010/main" val="0"/>
              </a:ext>
            </a:extLst>
          </a:blip>
          <a:srcRect t="-10874" b="70361"/>
          <a:stretch/>
        </p:blipFill>
        <p:spPr>
          <a:xfrm>
            <a:off x="261257" y="662354"/>
            <a:ext cx="11930743" cy="7251642"/>
          </a:xfrm>
          <a:prstGeom prst="rect">
            <a:avLst/>
          </a:prstGeom>
        </p:spPr>
      </p:pic>
      <p:grpSp>
        <p:nvGrpSpPr>
          <p:cNvPr id="14" name="Group 13"/>
          <p:cNvGrpSpPr/>
          <p:nvPr/>
        </p:nvGrpSpPr>
        <p:grpSpPr>
          <a:xfrm>
            <a:off x="845883" y="418693"/>
            <a:ext cx="7054814" cy="5302934"/>
            <a:chOff x="845883" y="418693"/>
            <a:chExt cx="7054814" cy="5302934"/>
          </a:xfrm>
        </p:grpSpPr>
        <p:pic>
          <p:nvPicPr>
            <p:cNvPr id="3" name="图片 2">
              <a:extLst>
                <a:ext uri="{FF2B5EF4-FFF2-40B4-BE49-F238E27FC236}">
                  <a16:creationId xmlns:a16="http://schemas.microsoft.com/office/drawing/2014/main" xmlns="" id="{04E53B88-39C1-4DC7-B772-7473B437B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16658">
              <a:off x="845883" y="418693"/>
              <a:ext cx="7054814" cy="5302934"/>
            </a:xfrm>
            <a:prstGeom prst="rect">
              <a:avLst/>
            </a:prstGeom>
          </p:spPr>
        </p:pic>
        <p:sp>
          <p:nvSpPr>
            <p:cNvPr id="13" name="文本框 48">
              <a:extLst>
                <a:ext uri="{FF2B5EF4-FFF2-40B4-BE49-F238E27FC236}">
                  <a16:creationId xmlns:a16="http://schemas.microsoft.com/office/drawing/2014/main" xmlns="" id="{E6C36DC1-61E7-4867-9EDA-974E7368FB8B}"/>
                </a:ext>
              </a:extLst>
            </p:cNvPr>
            <p:cNvSpPr txBox="1"/>
            <p:nvPr/>
          </p:nvSpPr>
          <p:spPr>
            <a:xfrm rot="20476387">
              <a:off x="1578629" y="2247377"/>
              <a:ext cx="5609645" cy="1645563"/>
            </a:xfrm>
            <a:prstGeom prst="roundRect">
              <a:avLst>
                <a:gd name="adj" fmla="val 8573"/>
              </a:avLst>
            </a:prstGeom>
            <a:noFill/>
            <a:ln w="28575">
              <a:noFill/>
              <a:prstDash val="dash"/>
            </a:ln>
          </p:spPr>
          <p:txBody>
            <a:bodyPr wrap="square" rtlCol="0" anchor="ctr">
              <a:spAutoFit/>
            </a:bodyPr>
            <a:lstStyle>
              <a:defPPr>
                <a:defRPr lang="en-US"/>
              </a:defPPr>
              <a:lvl1pPr algn="just">
                <a:defRPr sz="2800">
                  <a:ln w="19050">
                    <a:noFill/>
                  </a:ln>
                  <a:solidFill>
                    <a:srgbClr val="87746B"/>
                  </a:solidFill>
                  <a:latin typeface="Calibri" panose="020F0502020204030204" pitchFamily="34" charset="0"/>
                  <a:ea typeface="微软雅黑" panose="020B0503020204020204" pitchFamily="34" charset="-122"/>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19050">
                    <a:noFill/>
                  </a:ln>
                  <a:solidFill>
                    <a:srgbClr val="00B5C2"/>
                  </a:solidFill>
                  <a:effectLst/>
                  <a:uLnTx/>
                  <a:uFillTx/>
                  <a:latin typeface="Calibri" panose="020F0502020204030204" pitchFamily="34" charset="0"/>
                  <a:ea typeface="微软雅黑" panose="020B0503020204020204" pitchFamily="34" charset="-122"/>
                  <a:cs typeface="Calibri" panose="020F0502020204030204" pitchFamily="34" charset="0"/>
                </a:rPr>
                <a:t>Hoạt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19050">
                    <a:noFill/>
                  </a:ln>
                  <a:solidFill>
                    <a:srgbClr val="00B5C2"/>
                  </a:solidFill>
                  <a:effectLst/>
                  <a:uLnTx/>
                  <a:uFillTx/>
                  <a:latin typeface="Calibri" panose="020F0502020204030204" pitchFamily="34" charset="0"/>
                  <a:ea typeface="微软雅黑" panose="020B0503020204020204" pitchFamily="34" charset="-122"/>
                  <a:cs typeface="Calibri" panose="020F0502020204030204" pitchFamily="34" charset="0"/>
                </a:rPr>
                <a:t>Bày tỏ ý kiến</a:t>
              </a:r>
              <a:endParaRPr kumimoji="0" lang="en-US" altLang="zh-CN" sz="4800" b="1" i="0" u="none" strike="noStrike" kern="1200" cap="none" spc="0" normalizeH="0" baseline="0" noProof="0" dirty="0">
                <a:ln w="19050">
                  <a:noFill/>
                </a:ln>
                <a:solidFill>
                  <a:srgbClr val="00B5C2"/>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pic>
        <p:nvPicPr>
          <p:cNvPr id="16" name="Picture 15"/>
          <p:cNvPicPr>
            <a:picLocks noChangeAspect="1"/>
          </p:cNvPicPr>
          <p:nvPr/>
        </p:nvPicPr>
        <p:blipFill rotWithShape="1">
          <a:blip r:embed="rId5"/>
          <a:srcRect l="37283" r="22424" b="28032"/>
          <a:stretch/>
        </p:blipFill>
        <p:spPr>
          <a:xfrm>
            <a:off x="8525685" y="662354"/>
            <a:ext cx="1579050" cy="2080070"/>
          </a:xfrm>
          <a:prstGeom prst="rect">
            <a:avLst/>
          </a:prstGeom>
        </p:spPr>
      </p:pic>
      <p:pic>
        <p:nvPicPr>
          <p:cNvPr id="7" name="Picture 6">
            <a:extLst>
              <a:ext uri="{FF2B5EF4-FFF2-40B4-BE49-F238E27FC236}">
                <a16:creationId xmlns:a16="http://schemas.microsoft.com/office/drawing/2014/main" xmlns="" id="{672E5FA0-9747-4BD2-976C-EB922BADE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4169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06C959E1-2214-470B-B27D-42A4EAC41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ounded Rectangle 20"/>
          <p:cNvSpPr/>
          <p:nvPr/>
        </p:nvSpPr>
        <p:spPr>
          <a:xfrm>
            <a:off x="188687" y="261257"/>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0"/>
          <p:cNvSpPr/>
          <p:nvPr/>
        </p:nvSpPr>
        <p:spPr>
          <a:xfrm>
            <a:off x="791480" y="303394"/>
            <a:ext cx="10983177" cy="1191816"/>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Quan sát hình và trả lời câu </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hỏi: Em có</a:t>
            </a:r>
            <a:r>
              <a:rPr kumimoji="0" lang="en-US" sz="3200" b="1" i="0" u="none" strike="noStrike" kern="1200" cap="none" spc="0" normalizeH="0" noProof="0">
                <a:ln>
                  <a:noFill/>
                </a:ln>
                <a:solidFill>
                  <a:prstClr val="black"/>
                </a:solidFill>
                <a:effectLst/>
                <a:uLnTx/>
                <a:uFillTx/>
                <a:latin typeface="Calibri" panose="020F0502020204030204" pitchFamily="34" charset="0"/>
                <a:ea typeface="+mn-ea"/>
                <a:cs typeface="+mn-cs"/>
              </a:rPr>
              <a:t> nhận xét gì về cách sử dụng thực vật, động vật của con người trong các hình sau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8" name="Picture 4" descr="Premium Vector | Kids discuss homework"/>
          <p:cNvPicPr>
            <a:picLocks noChangeAspect="1" noChangeArrowheads="1"/>
          </p:cNvPicPr>
          <p:nvPr/>
        </p:nvPicPr>
        <p:blipFill rotWithShape="1">
          <a:blip r:embed="rId3">
            <a:extLst>
              <a:ext uri="{28A0092B-C50C-407E-A947-70E740481C1C}">
                <a14:useLocalDpi xmlns:a14="http://schemas.microsoft.com/office/drawing/2010/main" val="0"/>
              </a:ext>
            </a:extLst>
          </a:blip>
          <a:srcRect t="16858" b="-323"/>
          <a:stretch/>
        </p:blipFill>
        <p:spPr bwMode="auto">
          <a:xfrm>
            <a:off x="-116252" y="4919509"/>
            <a:ext cx="4096086" cy="1955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B5E7AE2-BF8A-4209-A1AC-3F5630D47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865" y="1537347"/>
            <a:ext cx="2791967" cy="2396538"/>
          </a:xfrm>
          <a:prstGeom prst="rect">
            <a:avLst/>
          </a:prstGeom>
        </p:spPr>
      </p:pic>
      <p:pic>
        <p:nvPicPr>
          <p:cNvPr id="12" name="Picture 11">
            <a:extLst>
              <a:ext uri="{FF2B5EF4-FFF2-40B4-BE49-F238E27FC236}">
                <a16:creationId xmlns:a16="http://schemas.microsoft.com/office/drawing/2014/main" xmlns="" id="{7FE24A70-D4FB-41D3-BDC6-B37D95FEBC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6347" y="1537347"/>
            <a:ext cx="2851880" cy="2396538"/>
          </a:xfrm>
          <a:prstGeom prst="rect">
            <a:avLst/>
          </a:prstGeom>
        </p:spPr>
      </p:pic>
      <p:pic>
        <p:nvPicPr>
          <p:cNvPr id="15" name="Picture 14">
            <a:extLst>
              <a:ext uri="{FF2B5EF4-FFF2-40B4-BE49-F238E27FC236}">
                <a16:creationId xmlns:a16="http://schemas.microsoft.com/office/drawing/2014/main" xmlns="" id="{0EE11E2A-40D2-44FE-B898-3501F51C0D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3165" y="1537347"/>
            <a:ext cx="2961339" cy="2450764"/>
          </a:xfrm>
          <a:prstGeom prst="rect">
            <a:avLst/>
          </a:prstGeom>
        </p:spPr>
      </p:pic>
      <p:pic>
        <p:nvPicPr>
          <p:cNvPr id="24" name="Picture 23">
            <a:extLst>
              <a:ext uri="{FF2B5EF4-FFF2-40B4-BE49-F238E27FC236}">
                <a16:creationId xmlns:a16="http://schemas.microsoft.com/office/drawing/2014/main" xmlns="" id="{67C3D57A-0A27-432D-979D-AC9091AF00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4773" y="4126829"/>
            <a:ext cx="3089341" cy="2592454"/>
          </a:xfrm>
          <a:prstGeom prst="rect">
            <a:avLst/>
          </a:prstGeom>
        </p:spPr>
      </p:pic>
      <p:pic>
        <p:nvPicPr>
          <p:cNvPr id="26" name="Picture 25">
            <a:extLst>
              <a:ext uri="{FF2B5EF4-FFF2-40B4-BE49-F238E27FC236}">
                <a16:creationId xmlns:a16="http://schemas.microsoft.com/office/drawing/2014/main" xmlns="" id="{DACC3627-E10E-4BB9-B655-EB313DCB30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7188" y="4069108"/>
            <a:ext cx="3405474" cy="2650175"/>
          </a:xfrm>
          <a:prstGeom prst="rect">
            <a:avLst/>
          </a:prstGeom>
        </p:spPr>
      </p:pic>
      <p:pic>
        <p:nvPicPr>
          <p:cNvPr id="28" name="Picture 27">
            <a:extLst>
              <a:ext uri="{FF2B5EF4-FFF2-40B4-BE49-F238E27FC236}">
                <a16:creationId xmlns:a16="http://schemas.microsoft.com/office/drawing/2014/main" xmlns="" id="{7286A14B-4574-4620-B190-1B2F44C085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040" y="430987"/>
            <a:ext cx="936629" cy="936629"/>
          </a:xfrm>
          <a:prstGeom prst="rect">
            <a:avLst/>
          </a:prstGeom>
        </p:spPr>
      </p:pic>
    </p:spTree>
    <p:extLst>
      <p:ext uri="{BB962C8B-B14F-4D97-AF65-F5344CB8AC3E}">
        <p14:creationId xmlns:p14="http://schemas.microsoft.com/office/powerpoint/2010/main" val="369386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2CE7B452-BFE8-4E60-9CAB-AB329B437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ounded Rectangle 20"/>
          <p:cNvSpPr/>
          <p:nvPr/>
        </p:nvSpPr>
        <p:spPr>
          <a:xfrm>
            <a:off x="188687" y="261257"/>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ounded Rectangle 10"/>
          <p:cNvSpPr/>
          <p:nvPr/>
        </p:nvSpPr>
        <p:spPr>
          <a:xfrm>
            <a:off x="920741" y="401869"/>
            <a:ext cx="10983177"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sát hình và trả lời câu </a:t>
            </a:r>
            <a:r>
              <a:rPr kumimoji="0" lang="en-US"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hỏi: Em có nhận xét gì về cách sử dụng thực vật, động vật của con người trong các hình sau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1B5E7AE2-BF8A-4209-A1AC-3F5630D47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45" y="1756791"/>
            <a:ext cx="4535091" cy="3892782"/>
          </a:xfrm>
          <a:prstGeom prst="rect">
            <a:avLst/>
          </a:prstGeom>
        </p:spPr>
      </p:pic>
      <p:sp>
        <p:nvSpPr>
          <p:cNvPr id="3" name="Rectangle: Rounded Corners 2">
            <a:extLst>
              <a:ext uri="{FF2B5EF4-FFF2-40B4-BE49-F238E27FC236}">
                <a16:creationId xmlns:a16="http://schemas.microsoft.com/office/drawing/2014/main" xmlns="" id="{5BED6314-428F-403C-BE85-CF307AACFAF7}"/>
              </a:ext>
            </a:extLst>
          </p:cNvPr>
          <p:cNvSpPr/>
          <p:nvPr/>
        </p:nvSpPr>
        <p:spPr>
          <a:xfrm>
            <a:off x="920741" y="5780816"/>
            <a:ext cx="3558473" cy="815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Arial" panose="020B0604020202020204" pitchFamily="34" charset="0"/>
                <a:cs typeface="Arial" panose="020B0604020202020204" pitchFamily="34" charset="0"/>
              </a:rPr>
              <a:t>KHÔNG HỢP LÝ</a:t>
            </a:r>
          </a:p>
        </p:txBody>
      </p:sp>
      <p:sp>
        <p:nvSpPr>
          <p:cNvPr id="16" name="Rounded Rectangle 24">
            <a:extLst>
              <a:ext uri="{FF2B5EF4-FFF2-40B4-BE49-F238E27FC236}">
                <a16:creationId xmlns:a16="http://schemas.microsoft.com/office/drawing/2014/main" xmlns="" id="{EE82B08F-C6D8-4631-BE6A-85077428FD56}"/>
              </a:ext>
            </a:extLst>
          </p:cNvPr>
          <p:cNvSpPr/>
          <p:nvPr/>
        </p:nvSpPr>
        <p:spPr>
          <a:xfrm>
            <a:off x="5318568" y="1930941"/>
            <a:ext cx="6436798" cy="4047828"/>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12750" hangingPunct="0">
              <a:defRPr sz="2600" cap="none">
                <a:solidFill>
                  <a:srgbClr val="717172"/>
                </a:solidFill>
                <a:latin typeface="Lato Regular"/>
                <a:ea typeface="Lato Regular"/>
                <a:cs typeface="Lato Regular"/>
                <a:sym typeface="Lato Regular"/>
              </a:defRPr>
            </a:pPr>
            <a:r>
              <a:rPr lang="vi-VN" sz="2800" kern="0">
                <a:solidFill>
                  <a:sysClr val="windowText" lastClr="000000"/>
                </a:solidFill>
                <a:latin typeface="Arial" panose="020B0604020202020204" pitchFamily="34" charset="0"/>
                <a:ea typeface="仓耳玄三M W05" panose="02020400000000000000" pitchFamily="18" charset="-122"/>
                <a:cs typeface="Arial" panose="020B0604020202020204" pitchFamily="34" charset="0"/>
                <a:sym typeface="Lato Regular"/>
              </a:rPr>
              <a:t>	Vì khi thai thác thủy hải sản, cần khai thác hợp lý bằng cách không đáng bắt hải sản nhỏ mà chỉ được phép đánh bắt hải sản đủ lớn. Vì khi đánh bắt hết, sẽ không có lượng hải sản tiếp tục duy trì có thể dẫn đến cạn kiệt. Bởi vậy không được sử dụng lưới dày để đánh bắt tất cả các loại hải sản.</a:t>
            </a:r>
          </a:p>
        </p:txBody>
      </p:sp>
      <p:pic>
        <p:nvPicPr>
          <p:cNvPr id="19" name="Picture 18">
            <a:extLst>
              <a:ext uri="{FF2B5EF4-FFF2-40B4-BE49-F238E27FC236}">
                <a16:creationId xmlns:a16="http://schemas.microsoft.com/office/drawing/2014/main" xmlns="" id="{0FB1EF77-D60D-4049-AE01-90BEB94260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40" y="430987"/>
            <a:ext cx="936629" cy="936629"/>
          </a:xfrm>
          <a:prstGeom prst="rect">
            <a:avLst/>
          </a:prstGeom>
        </p:spPr>
      </p:pic>
    </p:spTree>
    <p:extLst>
      <p:ext uri="{BB962C8B-B14F-4D97-AF65-F5344CB8AC3E}">
        <p14:creationId xmlns:p14="http://schemas.microsoft.com/office/powerpoint/2010/main" val="2322551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1587B167-0280-4063-9A2A-DB333FF67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ounded Rectangle 20"/>
          <p:cNvSpPr/>
          <p:nvPr/>
        </p:nvSpPr>
        <p:spPr>
          <a:xfrm>
            <a:off x="188687" y="261257"/>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920741" y="401869"/>
            <a:ext cx="10983177"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sát hình và trả lời câu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hỏi: Em có nhận xét gì về cách sử dụng thực vật, động vật của con người trong các hình sau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xmlns="" id="{5BED6314-428F-403C-BE85-CF307AACFAF7}"/>
              </a:ext>
            </a:extLst>
          </p:cNvPr>
          <p:cNvSpPr/>
          <p:nvPr/>
        </p:nvSpPr>
        <p:spPr>
          <a:xfrm>
            <a:off x="920741" y="5780816"/>
            <a:ext cx="3558473" cy="815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HỢP LÝ</a:t>
            </a:r>
          </a:p>
        </p:txBody>
      </p:sp>
      <p:pic>
        <p:nvPicPr>
          <p:cNvPr id="8" name="Picture 7">
            <a:extLst>
              <a:ext uri="{FF2B5EF4-FFF2-40B4-BE49-F238E27FC236}">
                <a16:creationId xmlns:a16="http://schemas.microsoft.com/office/drawing/2014/main" xmlns="" id="{B07EE527-BC2B-463C-8615-9CF69F60B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08" y="1860904"/>
            <a:ext cx="4353798" cy="3658654"/>
          </a:xfrm>
          <a:prstGeom prst="rect">
            <a:avLst/>
          </a:prstGeom>
        </p:spPr>
      </p:pic>
      <p:sp>
        <p:nvSpPr>
          <p:cNvPr id="31" name="Rounded Rectangle 24">
            <a:extLst>
              <a:ext uri="{FF2B5EF4-FFF2-40B4-BE49-F238E27FC236}">
                <a16:creationId xmlns:a16="http://schemas.microsoft.com/office/drawing/2014/main" xmlns="" id="{C7149006-7C31-4CB8-89D5-4A3771184714}"/>
              </a:ext>
            </a:extLst>
          </p:cNvPr>
          <p:cNvSpPr/>
          <p:nvPr/>
        </p:nvSpPr>
        <p:spPr>
          <a:xfrm>
            <a:off x="5006550" y="2346139"/>
            <a:ext cx="6868207" cy="2688183"/>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12750" hangingPunct="0">
              <a:defRPr sz="2600" cap="none">
                <a:solidFill>
                  <a:srgbClr val="717172"/>
                </a:solidFill>
                <a:latin typeface="Lato Regular"/>
                <a:ea typeface="Lato Regular"/>
                <a:cs typeface="Lato Regular"/>
                <a:sym typeface="Lato Regular"/>
              </a:defRPr>
            </a:pPr>
            <a:r>
              <a:rPr lang="en-US" sz="2800" kern="0">
                <a:solidFill>
                  <a:sysClr val="windowText" lastClr="000000"/>
                </a:solidFill>
                <a:latin typeface="Arial" panose="020B0604020202020204" pitchFamily="34" charset="0"/>
                <a:ea typeface="仓耳玄三M W05" panose="02020400000000000000" pitchFamily="18" charset="-122"/>
                <a:cs typeface="Arial" panose="020B0604020202020204" pitchFamily="34" charset="0"/>
                <a:sym typeface="Lato Regular"/>
              </a:rPr>
              <a:t>	</a:t>
            </a:r>
            <a:r>
              <a:rPr lang="vi-VN" sz="2800" kern="0">
                <a:solidFill>
                  <a:sysClr val="windowText" lastClr="000000"/>
                </a:solidFill>
                <a:latin typeface="Arial" panose="020B0604020202020204" pitchFamily="34" charset="0"/>
                <a:ea typeface="仓耳玄三M W05" panose="02020400000000000000" pitchFamily="18" charset="-122"/>
                <a:cs typeface="Arial" panose="020B0604020202020204" pitchFamily="34" charset="0"/>
                <a:sym typeface="Lato Regular"/>
              </a:rPr>
              <a:t>Vì các bạn đã sử dụng nguyên liệu từ thiên nhiên để tạo ra nón lá – đồ dùng phục vụ cho cuộc sống con người.Vừa thân thiện với môi trường, bảo vệ môi</a:t>
            </a:r>
            <a:r>
              <a:rPr lang="en-US" sz="2800" kern="0">
                <a:solidFill>
                  <a:sysClr val="windowText" lastClr="000000"/>
                </a:solidFill>
                <a:latin typeface="Arial" panose="020B0604020202020204" pitchFamily="34" charset="0"/>
                <a:ea typeface="仓耳玄三M W05" panose="02020400000000000000" pitchFamily="18" charset="-122"/>
                <a:cs typeface="Arial" panose="020B0604020202020204" pitchFamily="34" charset="0"/>
                <a:sym typeface="Lato Regular"/>
              </a:rPr>
              <a:t> trường vừa có độ thẩm mỹ cao.</a:t>
            </a:r>
            <a:endParaRPr lang="vi-VN" sz="2800" kern="0" dirty="0">
              <a:solidFill>
                <a:sysClr val="windowText" lastClr="000000"/>
              </a:solidFill>
              <a:latin typeface="Arial" panose="020B0604020202020204" pitchFamily="34" charset="0"/>
              <a:ea typeface="仓耳玄三M W05" panose="02020400000000000000" pitchFamily="18" charset="-122"/>
              <a:cs typeface="Arial" panose="020B0604020202020204" pitchFamily="34" charset="0"/>
              <a:sym typeface="Lato Regular"/>
            </a:endParaRPr>
          </a:p>
        </p:txBody>
      </p:sp>
      <p:pic>
        <p:nvPicPr>
          <p:cNvPr id="33" name="Picture 32">
            <a:extLst>
              <a:ext uri="{FF2B5EF4-FFF2-40B4-BE49-F238E27FC236}">
                <a16:creationId xmlns:a16="http://schemas.microsoft.com/office/drawing/2014/main" xmlns="" id="{A4EC2F6D-D063-441C-862A-A1C1902A9C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40" y="430987"/>
            <a:ext cx="936629" cy="936629"/>
          </a:xfrm>
          <a:prstGeom prst="rect">
            <a:avLst/>
          </a:prstGeom>
        </p:spPr>
      </p:pic>
    </p:spTree>
    <p:extLst>
      <p:ext uri="{BB962C8B-B14F-4D97-AF65-F5344CB8AC3E}">
        <p14:creationId xmlns:p14="http://schemas.microsoft.com/office/powerpoint/2010/main" val="387991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F3BA9A3-E0CB-4CBA-8739-206AA88E1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ounded Rectangle 20"/>
          <p:cNvSpPr/>
          <p:nvPr/>
        </p:nvSpPr>
        <p:spPr>
          <a:xfrm>
            <a:off x="188687" y="261257"/>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920741" y="401869"/>
            <a:ext cx="10983177"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sát hình và trả lời câu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hỏi: Em có nhận xét gì về cách sử dụng thực vật, động vật của con người trong các hình sau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xmlns="" id="{5BED6314-428F-403C-BE85-CF307AACFAF7}"/>
              </a:ext>
            </a:extLst>
          </p:cNvPr>
          <p:cNvSpPr/>
          <p:nvPr/>
        </p:nvSpPr>
        <p:spPr>
          <a:xfrm>
            <a:off x="920741" y="5780816"/>
            <a:ext cx="3558473" cy="815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HỢP LÝ</a:t>
            </a:r>
          </a:p>
        </p:txBody>
      </p:sp>
      <p:sp>
        <p:nvSpPr>
          <p:cNvPr id="31" name="Rounded Rectangle 24">
            <a:extLst>
              <a:ext uri="{FF2B5EF4-FFF2-40B4-BE49-F238E27FC236}">
                <a16:creationId xmlns:a16="http://schemas.microsoft.com/office/drawing/2014/main" xmlns="" id="{C7149006-7C31-4CB8-89D5-4A3771184714}"/>
              </a:ext>
            </a:extLst>
          </p:cNvPr>
          <p:cNvSpPr/>
          <p:nvPr/>
        </p:nvSpPr>
        <p:spPr>
          <a:xfrm>
            <a:off x="5006550" y="2346139"/>
            <a:ext cx="6868207" cy="2688183"/>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12750" hangingPunct="0">
              <a:defRPr sz="2600" cap="none">
                <a:solidFill>
                  <a:srgbClr val="717172"/>
                </a:solidFill>
                <a:latin typeface="Lato Regular"/>
                <a:ea typeface="Lato Regular"/>
                <a:cs typeface="Lato Regular"/>
                <a:sym typeface="Lato Regular"/>
              </a:defRPr>
            </a:pPr>
            <a:r>
              <a:rPr lang="vi-VN" sz="3200" kern="0">
                <a:solidFill>
                  <a:sysClr val="windowText" lastClr="000000"/>
                </a:solidFill>
                <a:latin typeface="Arial" panose="020B0604020202020204" pitchFamily="34" charset="0"/>
                <a:ea typeface="仓耳玄三M W05" panose="02020400000000000000" pitchFamily="18" charset="-122"/>
                <a:cs typeface="Arial" panose="020B0604020202020204" pitchFamily="34" charset="0"/>
                <a:sym typeface="Lato Regular"/>
              </a:rPr>
              <a:t>Cách sử dụng thực vật, động vật của mọi người rất đáng được khen ngợi. Mọi người đang cùng nhau trồng cây xanh, góp sức bảo vệ môi trường.</a:t>
            </a:r>
            <a:endParaRPr kumimoji="0" lang="vi-VN" sz="3200" b="0" i="0" u="none" strike="noStrike" kern="0" cap="none" spc="0" normalizeH="0" baseline="0" noProof="0" dirty="0">
              <a:ln>
                <a:noFill/>
              </a:ln>
              <a:solidFill>
                <a:sysClr val="windowText" lastClr="00000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endParaRPr>
          </a:p>
        </p:txBody>
      </p:sp>
      <p:pic>
        <p:nvPicPr>
          <p:cNvPr id="9" name="Picture 8">
            <a:extLst>
              <a:ext uri="{FF2B5EF4-FFF2-40B4-BE49-F238E27FC236}">
                <a16:creationId xmlns:a16="http://schemas.microsoft.com/office/drawing/2014/main" xmlns="" id="{47D51626-A063-4692-A8F1-0A07C3480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19" y="1977915"/>
            <a:ext cx="4184833" cy="3463311"/>
          </a:xfrm>
          <a:prstGeom prst="rect">
            <a:avLst/>
          </a:prstGeom>
        </p:spPr>
      </p:pic>
      <p:pic>
        <p:nvPicPr>
          <p:cNvPr id="13" name="Picture 12">
            <a:extLst>
              <a:ext uri="{FF2B5EF4-FFF2-40B4-BE49-F238E27FC236}">
                <a16:creationId xmlns:a16="http://schemas.microsoft.com/office/drawing/2014/main" xmlns="" id="{0A594709-2FA2-484D-A5DC-D80AABAD61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40" y="430987"/>
            <a:ext cx="936629" cy="936629"/>
          </a:xfrm>
          <a:prstGeom prst="rect">
            <a:avLst/>
          </a:prstGeom>
        </p:spPr>
      </p:pic>
    </p:spTree>
    <p:extLst>
      <p:ext uri="{BB962C8B-B14F-4D97-AF65-F5344CB8AC3E}">
        <p14:creationId xmlns:p14="http://schemas.microsoft.com/office/powerpoint/2010/main" val="1472231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06D0434-D5EB-458C-A1B6-50F6815E1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ounded Rectangle 20"/>
          <p:cNvSpPr/>
          <p:nvPr/>
        </p:nvSpPr>
        <p:spPr>
          <a:xfrm>
            <a:off x="188687" y="261257"/>
            <a:ext cx="11800114" cy="6596744"/>
          </a:xfrm>
          <a:prstGeom prst="roundRect">
            <a:avLst>
              <a:gd name="adj" fmla="val 331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920741" y="401869"/>
            <a:ext cx="10983177" cy="1055608"/>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sát hình và trả lời câu </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hỏi: Em có nhận xét gì về cách sử dụng thực vật, động vật của con người trong các hình sau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xmlns="" id="{5BED6314-428F-403C-BE85-CF307AACFAF7}"/>
              </a:ext>
            </a:extLst>
          </p:cNvPr>
          <p:cNvSpPr/>
          <p:nvPr/>
        </p:nvSpPr>
        <p:spPr>
          <a:xfrm>
            <a:off x="791481" y="5686864"/>
            <a:ext cx="3558473" cy="8159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KHÔNG</a:t>
            </a:r>
            <a:r>
              <a:rPr kumimoji="0" lang="en-US" sz="32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HỢP LÝ</a:t>
            </a:r>
          </a:p>
        </p:txBody>
      </p:sp>
      <p:sp>
        <p:nvSpPr>
          <p:cNvPr id="31" name="Rounded Rectangle 24">
            <a:extLst>
              <a:ext uri="{FF2B5EF4-FFF2-40B4-BE49-F238E27FC236}">
                <a16:creationId xmlns:a16="http://schemas.microsoft.com/office/drawing/2014/main" xmlns="" id="{C7149006-7C31-4CB8-89D5-4A3771184714}"/>
              </a:ext>
            </a:extLst>
          </p:cNvPr>
          <p:cNvSpPr/>
          <p:nvPr/>
        </p:nvSpPr>
        <p:spPr>
          <a:xfrm>
            <a:off x="4897624" y="2247665"/>
            <a:ext cx="6868207" cy="3083990"/>
          </a:xfrm>
          <a:prstGeom prst="roundRect">
            <a:avLst>
              <a:gd name="adj" fmla="val 11870"/>
            </a:avLst>
          </a:prstGeom>
          <a:solidFill>
            <a:srgbClr val="FDFD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12750" hangingPunct="0">
              <a:defRPr sz="2600" cap="none">
                <a:solidFill>
                  <a:srgbClr val="717172"/>
                </a:solidFill>
                <a:latin typeface="Lato Regular"/>
                <a:ea typeface="Lato Regular"/>
                <a:cs typeface="Lato Regular"/>
                <a:sym typeface="Lato Regular"/>
              </a:defRPr>
            </a:pPr>
            <a:r>
              <a:rPr lang="vi-VN" sz="3200" kern="0">
                <a:solidFill>
                  <a:sysClr val="windowText" lastClr="000000"/>
                </a:solidFill>
                <a:latin typeface="Arial" panose="020B0604020202020204" pitchFamily="34" charset="0"/>
                <a:ea typeface="仓耳玄三M W05" panose="02020400000000000000" pitchFamily="18" charset="-122"/>
                <a:cs typeface="Arial" panose="020B0604020202020204" pitchFamily="34" charset="0"/>
                <a:sym typeface="Lato Regular"/>
              </a:rPr>
              <a:t>Vì bác đang bóc lột sức lao động của động vật một cách quá mức bằng việc cho ngựa chở quá nhiều đồ. Hành động này không bảo vệ động vật, có thể dẫn đến ngựa bị kiệt sức và tử vọng, đáng lên án.</a:t>
            </a:r>
            <a:endParaRPr kumimoji="0" lang="vi-VN" sz="3200" b="0" i="0" u="none" strike="noStrike" kern="0" cap="none" spc="0" normalizeH="0" baseline="0" noProof="0" dirty="0">
              <a:ln>
                <a:noFill/>
              </a:ln>
              <a:solidFill>
                <a:sysClr val="windowText" lastClr="000000"/>
              </a:solidFill>
              <a:effectLst/>
              <a:uLnTx/>
              <a:uFillTx/>
              <a:latin typeface="Arial" panose="020B0604020202020204" pitchFamily="34" charset="0"/>
              <a:ea typeface="仓耳玄三M W05" panose="02020400000000000000" pitchFamily="18" charset="-122"/>
              <a:cs typeface="Arial" panose="020B0604020202020204" pitchFamily="34" charset="0"/>
              <a:sym typeface="Lato Regular"/>
            </a:endParaRPr>
          </a:p>
        </p:txBody>
      </p:sp>
      <p:pic>
        <p:nvPicPr>
          <p:cNvPr id="8" name="Picture 7">
            <a:extLst>
              <a:ext uri="{FF2B5EF4-FFF2-40B4-BE49-F238E27FC236}">
                <a16:creationId xmlns:a16="http://schemas.microsoft.com/office/drawing/2014/main" xmlns="" id="{EE99BF87-3BB9-4645-9C5C-5DBB19C39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09" y="1958777"/>
            <a:ext cx="4019346" cy="3372878"/>
          </a:xfrm>
          <a:prstGeom prst="rect">
            <a:avLst/>
          </a:prstGeom>
        </p:spPr>
      </p:pic>
      <p:pic>
        <p:nvPicPr>
          <p:cNvPr id="13" name="Picture 12">
            <a:extLst>
              <a:ext uri="{FF2B5EF4-FFF2-40B4-BE49-F238E27FC236}">
                <a16:creationId xmlns:a16="http://schemas.microsoft.com/office/drawing/2014/main" xmlns="" id="{2F465D9F-542A-478A-B60A-31EE703216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40" y="430987"/>
            <a:ext cx="936629" cy="936629"/>
          </a:xfrm>
          <a:prstGeom prst="rect">
            <a:avLst/>
          </a:prstGeom>
        </p:spPr>
      </p:pic>
    </p:spTree>
    <p:extLst>
      <p:ext uri="{BB962C8B-B14F-4D97-AF65-F5344CB8AC3E}">
        <p14:creationId xmlns:p14="http://schemas.microsoft.com/office/powerpoint/2010/main" val="342168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586</TotalTime>
  <Words>714</Words>
  <Application>Microsoft Office PowerPoint</Application>
  <PresentationFormat>Widescreen</PresentationFormat>
  <Paragraphs>74</Paragraphs>
  <Slides>23</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HP001 4 hàng</vt:lpstr>
      <vt:lpstr>Lato Regular</vt:lpstr>
      <vt:lpstr>微软雅黑</vt:lpstr>
      <vt:lpstr>仓耳玄三M W05</vt:lpstr>
      <vt:lpstr>印品黑体</vt:lpstr>
      <vt:lpstr>Arial</vt:lpstr>
      <vt:lpstr>Calibri</vt:lpstr>
      <vt:lpstr>Calibri Light</vt:lpstr>
      <vt:lpstr>Times New Roman</vt:lpstr>
      <vt:lpstr>2_Office Theme</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admin</cp:lastModifiedBy>
  <cp:revision>8</cp:revision>
  <dcterms:created xsi:type="dcterms:W3CDTF">2017-05-03T13:07:34Z</dcterms:created>
  <dcterms:modified xsi:type="dcterms:W3CDTF">2025-02-11T15:13:05Z</dcterms:modified>
</cp:coreProperties>
</file>