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19"/>
  </p:notesMasterIdLst>
  <p:sldIdLst>
    <p:sldId id="622" r:id="rId7"/>
    <p:sldId id="619" r:id="rId8"/>
    <p:sldId id="620" r:id="rId9"/>
    <p:sldId id="398" r:id="rId10"/>
    <p:sldId id="413" r:id="rId11"/>
    <p:sldId id="423" r:id="rId12"/>
    <p:sldId id="408" r:id="rId13"/>
    <p:sldId id="400" r:id="rId14"/>
    <p:sldId id="416" r:id="rId15"/>
    <p:sldId id="417" r:id="rId16"/>
    <p:sldId id="621" r:id="rId17"/>
    <p:sldId id="618" r:id="rId18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1" autoAdjust="0"/>
    <p:restoredTop sz="86397" autoAdjust="0"/>
  </p:normalViewPr>
  <p:slideViewPr>
    <p:cSldViewPr snapToGrid="0">
      <p:cViewPr>
        <p:scale>
          <a:sx n="85" d="100"/>
          <a:sy n="85" d="100"/>
        </p:scale>
        <p:origin x="-354" y="5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1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82" indent="0">
              <a:buNone/>
              <a:defRPr sz="1500" b="1"/>
            </a:lvl2pPr>
            <a:lvl3pPr marL="685766" indent="0">
              <a:buNone/>
              <a:defRPr sz="13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4" indent="0">
              <a:buNone/>
              <a:defRPr sz="800"/>
            </a:lvl6pPr>
            <a:lvl7pPr marL="2057298" indent="0">
              <a:buNone/>
              <a:defRPr sz="800"/>
            </a:lvl7pPr>
            <a:lvl8pPr marL="2400180" indent="0">
              <a:buNone/>
              <a:defRPr sz="800"/>
            </a:lvl8pPr>
            <a:lvl9pPr marL="274306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9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2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4" indent="0">
              <a:buNone/>
              <a:defRPr sz="800"/>
            </a:lvl6pPr>
            <a:lvl7pPr marL="2057298" indent="0">
              <a:buNone/>
              <a:defRPr sz="800"/>
            </a:lvl7pPr>
            <a:lvl8pPr marL="2400180" indent="0">
              <a:buNone/>
              <a:defRPr sz="800"/>
            </a:lvl8pPr>
            <a:lvl9pPr marL="274306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57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44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44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3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99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0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5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9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44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2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8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22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5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3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75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4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86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3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67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17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42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74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02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1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73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8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75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36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08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70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1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71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0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9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73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48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48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383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08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3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>
            <a:lvl1pPr>
              <a:defRPr sz="15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>
            <a:lvl1pPr algn="ctr">
              <a:defRPr sz="15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>
            <a:lvl1pPr algn="r">
              <a:defRPr sz="15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82" lvl="0" indent="-342882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13" lvl="1" indent="-285737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42" lvl="2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20" lvl="3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298" lvl="4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474" lvl="5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652" lvl="6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829" lvl="7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006" lvl="8" indent="-228589" algn="l" defTabSz="91435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78" lvl="1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354" lvl="2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532" lvl="3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709" lvl="4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5886" lvl="5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062" lvl="6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240" lvl="7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418" lvl="8" indent="0" algn="l" defTabSz="91435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7" tIns="34290" rIns="68577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7" tIns="34290" rIns="68577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7" tIns="34290" rIns="68577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7" tIns="34290" rIns="68577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7" tIns="34290" rIns="68577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7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1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1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064000" y="5715001"/>
            <a:ext cx="5181600" cy="53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/>
          <a:p>
            <a:pPr defTabSz="457178" eaLnBrk="0" hangingPunct="0">
              <a:spcBef>
                <a:spcPct val="50000"/>
              </a:spcBef>
            </a:pPr>
            <a:endParaRPr lang="en-US" sz="2700">
              <a:solidFill>
                <a:srgbClr val="954F72"/>
              </a:solidFill>
              <a:latin typeface="VNI-Thufap2" pitchFamily="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62064"/>
            <a:ext cx="12192000" cy="2762251"/>
          </a:xfrm>
          <a:gradFill rotWithShape="1">
            <a:gsLst>
              <a:gs pos="0">
                <a:srgbClr val="00A200"/>
              </a:gs>
              <a:gs pos="100000">
                <a:srgbClr val="FFFFFF"/>
              </a:gs>
            </a:gsLst>
            <a:lin ang="540000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CHÀO MỪNG QUÝ THẦY CÔ </a:t>
            </a:r>
            <a:b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DỰ GIỜ TIẾT HỌC ÂM NHẠC 4</a:t>
            </a:r>
            <a:b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en-US" sz="4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H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40003" y="4160841"/>
            <a:ext cx="7912100" cy="446087"/>
          </a:xfrm>
        </p:spPr>
        <p:txBody>
          <a:bodyPr>
            <a:normAutofit fontScale="85000" lnSpcReduction="20000"/>
          </a:bodyPr>
          <a:lstStyle/>
          <a:p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G/v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thực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Lê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Thị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Thanh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Tâm</a:t>
            </a:r>
            <a:endParaRPr lang="en-US" sz="37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</p:txBody>
      </p:sp>
      <p:pic>
        <p:nvPicPr>
          <p:cNvPr id="4101" name="Picture 5" descr="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562600"/>
            <a:ext cx="3251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921" y="3111500"/>
            <a:ext cx="193463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2785537" y="5772149"/>
            <a:ext cx="1680633" cy="1085851"/>
            <a:chOff x="3696" y="2784"/>
            <a:chExt cx="1536" cy="1536"/>
          </a:xfrm>
        </p:grpSpPr>
        <p:pic>
          <p:nvPicPr>
            <p:cNvPr id="4104" name="Picture 8" descr="GOLDENCD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WaterLily-0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6" name="Picture 10" descr="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67" y="5638800"/>
            <a:ext cx="3251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2929470" y="4822827"/>
            <a:ext cx="63457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 anchor="ctr"/>
          <a:lstStyle/>
          <a:p>
            <a:pPr algn="ctr" defTabSz="457178"/>
            <a:r>
              <a:rPr lang="en-US" sz="2900" b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NĂM HỌC: 2023 -2024</a:t>
            </a:r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6724654" y="5707063"/>
            <a:ext cx="1619249" cy="1166812"/>
            <a:chOff x="3696" y="2784"/>
            <a:chExt cx="1536" cy="1536"/>
          </a:xfrm>
        </p:grpSpPr>
        <p:pic>
          <p:nvPicPr>
            <p:cNvPr id="4110" name="Picture 14" descr="GOLDENCD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 descr="WaterLily-0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12" name="Rectangle 16"/>
          <p:cNvSpPr>
            <a:spLocks/>
          </p:cNvSpPr>
          <p:nvPr/>
        </p:nvSpPr>
        <p:spPr bwMode="auto">
          <a:xfrm>
            <a:off x="2184400" y="647702"/>
            <a:ext cx="98044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/>
          <a:lstStyle/>
          <a:p>
            <a:pPr algn="ctr" defTabSz="457178">
              <a:spcBef>
                <a:spcPct val="20000"/>
              </a:spcBef>
            </a:pPr>
            <a:r>
              <a:rPr lang="en-US" sz="43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TRƯỜNG TIỂU HỌC HÒA NGHĨA</a:t>
            </a:r>
            <a:r>
              <a:rPr lang="en-US" sz="37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</a:t>
            </a:r>
          </a:p>
        </p:txBody>
      </p:sp>
      <p:sp>
        <p:nvSpPr>
          <p:cNvPr id="4113" name="WordArt 17"/>
          <p:cNvSpPr>
            <a:spLocks noChangeArrowheads="1" noChangeShapeType="1" noTextEdit="1"/>
          </p:cNvSpPr>
          <p:nvPr/>
        </p:nvSpPr>
        <p:spPr bwMode="auto">
          <a:xfrm>
            <a:off x="2398184" y="161928"/>
            <a:ext cx="9489016" cy="454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78"/>
            <a:r>
              <a:rPr lang="en-US" sz="48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Times New Roman"/>
                <a:cs typeface="Times New Roman"/>
              </a:rPr>
              <a:t>PHÒNG GD&amp;ĐT DƯƠNG KINH</a:t>
            </a:r>
          </a:p>
        </p:txBody>
      </p:sp>
      <p:pic>
        <p:nvPicPr>
          <p:cNvPr id="4114" name="Picture 18" descr="Giao du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374654" y="0"/>
            <a:ext cx="20193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792px-Vietnamese_Music_Logo_shad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1"/>
            <a:ext cx="2438400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691" y="2"/>
            <a:ext cx="12251691" cy="6953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435" y="2360620"/>
            <a:ext cx="11613444" cy="267765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+Pi-tơ hồn nhiên nhảy chân sáo, làm động tác như đang nói chuyện cùng chú chim nhỏ</a:t>
            </a:r>
          </a:p>
          <a:p>
            <a:pPr>
              <a:defRPr/>
            </a:pP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 nhỏ vỗ cánh bay lên bay xuống, hót líu lo.</a:t>
            </a:r>
          </a:p>
          <a:p>
            <a:pPr>
              <a:defRPr/>
            </a:pP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ịt đi lạch bạch miệng kêu quạc quạc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èo đi rón rén, động tác rình bắt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 sói lừ lừ tiến đến, cặp mắt gian manh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02D9FC31-B3A7-F112-1206-BED30FB6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767" y="1836963"/>
            <a:ext cx="1445260" cy="4445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DD3727AC-B2A1-BBE0-7B61-26AE835419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3527" y="1392463"/>
            <a:ext cx="1445260" cy="4445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2B25D14D-8870-6DAC-1CA8-22DC4F4DB3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4863" y="1916122"/>
            <a:ext cx="1445260" cy="444500"/>
          </a:xfrm>
          <a:prstGeom prst="rect">
            <a:avLst/>
          </a:prstGeom>
        </p:spPr>
      </p:pic>
      <p:pic>
        <p:nvPicPr>
          <p:cNvPr id="3" name="Hình ảnh 2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xmlns="" id="{B27E1DB1-2449-ADDF-49A3-078EC2F95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4" y="139701"/>
            <a:ext cx="3459480" cy="102679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AB9DFAE5-64D2-57E1-94ED-DEFAE0AC68FC}"/>
              </a:ext>
            </a:extLst>
          </p:cNvPr>
          <p:cNvSpPr txBox="1"/>
          <p:nvPr/>
        </p:nvSpPr>
        <p:spPr>
          <a:xfrm>
            <a:off x="4539016" y="253684"/>
            <a:ext cx="5258435" cy="6451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CE0912-E7ED-8C6C-D3F0-B5AA6AF3C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1504" y="5323065"/>
            <a:ext cx="1553561" cy="16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1" y="0"/>
            <a:ext cx="12192635" cy="68580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62847" y="0"/>
            <a:ext cx="11988799" cy="954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trích đoạn âm nhạc thể hiện các hình tượng nhân vật</a:t>
            </a:r>
          </a:p>
          <a:p>
            <a:pPr algn="ctr"/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câu chuyện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12A6236-2F57-2BDA-FAEB-82A99D2A7C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558" y="1140179"/>
            <a:ext cx="10340623" cy="4267200"/>
          </a:xfrm>
          <a:prstGeom prst="rect">
            <a:avLst/>
          </a:prstGeom>
        </p:spPr>
      </p:pic>
      <p:pic>
        <p:nvPicPr>
          <p:cNvPr id="5" name="violong">
            <a:hlinkClick r:id="" action="ppaction://media"/>
            <a:extLst>
              <a:ext uri="{FF2B5EF4-FFF2-40B4-BE49-F238E27FC236}">
                <a16:creationId xmlns:a16="http://schemas.microsoft.com/office/drawing/2014/main" xmlns="" id="{B938F485-9D23-23C3-03A1-125AF378B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88444" y="2492023"/>
            <a:ext cx="609600" cy="609600"/>
          </a:xfrm>
          <a:prstGeom prst="rect">
            <a:avLst/>
          </a:prstGeom>
        </p:spPr>
      </p:pic>
      <p:pic>
        <p:nvPicPr>
          <p:cNvPr id="6" name="tuba">
            <a:hlinkClick r:id="" action="ppaction://media"/>
            <a:extLst>
              <a:ext uri="{FF2B5EF4-FFF2-40B4-BE49-F238E27FC236}">
                <a16:creationId xmlns:a16="http://schemas.microsoft.com/office/drawing/2014/main" xmlns="" id="{DE66CA64-D173-390F-FFDF-85436789B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2311" y="1543755"/>
            <a:ext cx="609600" cy="609600"/>
          </a:xfrm>
          <a:prstGeom prst="rect">
            <a:avLst/>
          </a:prstGeom>
        </p:spPr>
      </p:pic>
      <p:pic>
        <p:nvPicPr>
          <p:cNvPr id="7" name="Sáo ricoder">
            <a:hlinkClick r:id="" action="ppaction://media"/>
            <a:extLst>
              <a:ext uri="{FF2B5EF4-FFF2-40B4-BE49-F238E27FC236}">
                <a16:creationId xmlns:a16="http://schemas.microsoft.com/office/drawing/2014/main" xmlns="" id="{10F14801-8161-8AFB-D6BD-2B84046F3E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49600" y="4445000"/>
            <a:ext cx="609600" cy="609600"/>
          </a:xfrm>
          <a:prstGeom prst="rect">
            <a:avLst/>
          </a:prstGeom>
        </p:spPr>
      </p:pic>
      <p:pic>
        <p:nvPicPr>
          <p:cNvPr id="8" name="clari net">
            <a:hlinkClick r:id="" action="ppaction://media"/>
            <a:extLst>
              <a:ext uri="{FF2B5EF4-FFF2-40B4-BE49-F238E27FC236}">
                <a16:creationId xmlns:a16="http://schemas.microsoft.com/office/drawing/2014/main" xmlns="" id="{E7A143D2-DC6A-EFD8-4ED7-F1F7CADCD1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15289" y="4430889"/>
            <a:ext cx="609600" cy="609600"/>
          </a:xfrm>
          <a:prstGeom prst="rect">
            <a:avLst/>
          </a:prstGeom>
        </p:spPr>
      </p:pic>
      <p:pic>
        <p:nvPicPr>
          <p:cNvPr id="10" name="ô boa">
            <a:hlinkClick r:id="" action="ppaction://media"/>
            <a:extLst>
              <a:ext uri="{FF2B5EF4-FFF2-40B4-BE49-F238E27FC236}">
                <a16:creationId xmlns:a16="http://schemas.microsoft.com/office/drawing/2014/main" xmlns="" id="{945EABCB-1C2B-5E4E-5B24-A76B0C8841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51911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97400"/>
            <a:ext cx="6197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38" y="-76200"/>
            <a:ext cx="2520951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812800" y="1406525"/>
            <a:ext cx="11015133" cy="33940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6" tIns="45718" rIns="91436" bIns="45718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457167"/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Giờ học kết thúc</a:t>
            </a:r>
          </a:p>
          <a:p>
            <a:pPr algn="ctr" defTabSz="457167"/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Kính chúc quý thầy, cô mạnh khỏe</a:t>
            </a:r>
          </a:p>
          <a:p>
            <a:pPr algn="ctr" defTabSz="457167"/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Các em học sinh học giỏi, chăm ngoan.</a:t>
            </a:r>
            <a:endParaRPr lang="en-US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</p:txBody>
      </p:sp>
      <p:pic>
        <p:nvPicPr>
          <p:cNvPr id="13317" name="Picture 5" descr="792px-Vietnamese_Music_Logo_shad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858837"/>
            <a:ext cx="2235200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262" descr="Résultat de recherche d'images pour &quot;bird singin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4724400"/>
            <a:ext cx="22034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953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 c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 c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636"/>
            <a:ext cx="12192635" cy="6857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8300" y="2113915"/>
            <a:ext cx="2915920" cy="6451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5035552" y="2997835"/>
            <a:ext cx="5258435" cy="6451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 ram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2" y="2940051"/>
            <a:ext cx="2867025" cy="15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RAM SAM SAM">
            <a:hlinkClick r:id="" action="ppaction://media"/>
            <a:extLst>
              <a:ext uri="{FF2B5EF4-FFF2-40B4-BE49-F238E27FC236}">
                <a16:creationId xmlns:a16="http://schemas.microsoft.com/office/drawing/2014/main" xmlns="" id="{9689C9FD-8516-A593-6006-64964D7D23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976535"/>
          </a:xfrm>
        </p:spPr>
      </p:pic>
    </p:spTree>
    <p:extLst>
      <p:ext uri="{BB962C8B-B14F-4D97-AF65-F5344CB8AC3E}">
        <p14:creationId xmlns:p14="http://schemas.microsoft.com/office/powerpoint/2010/main" val="160394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30325" y="550860"/>
            <a:ext cx="1810385" cy="5835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15</a:t>
            </a: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561521" y="4218629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9708977" y="5399549"/>
            <a:ext cx="185739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0029869" y="4527577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2" y="4801238"/>
            <a:ext cx="260351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716614" y="3861873"/>
            <a:ext cx="260351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3D4D8DCE-8643-9E43-D513-19EAC969FAD2}"/>
              </a:ext>
            </a:extLst>
          </p:cNvPr>
          <p:cNvSpPr txBox="1"/>
          <p:nvPr/>
        </p:nvSpPr>
        <p:spPr>
          <a:xfrm>
            <a:off x="1868585" y="1134425"/>
            <a:ext cx="9416001" cy="1384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Pi-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sói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169" name="Freeform 6">
            <a:extLst>
              <a:ext uri="{FF2B5EF4-FFF2-40B4-BE49-F238E27FC236}">
                <a16:creationId xmlns:a16="http://schemas.microsoft.com/office/drawing/2014/main" xmlns="" id="{DBBA1FF8-5746-E851-3121-5FA36D4CADD6}"/>
              </a:ext>
            </a:extLst>
          </p:cNvPr>
          <p:cNvSpPr/>
          <p:nvPr/>
        </p:nvSpPr>
        <p:spPr>
          <a:xfrm>
            <a:off x="-145911" y="5870224"/>
            <a:ext cx="7315200" cy="1122905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/>
          <a:p>
            <a:endParaRPr lang="vi-VN"/>
          </a:p>
        </p:txBody>
      </p:sp>
      <p:sp>
        <p:nvSpPr>
          <p:cNvPr id="170" name="Freeform 6">
            <a:extLst>
              <a:ext uri="{FF2B5EF4-FFF2-40B4-BE49-F238E27FC236}">
                <a16:creationId xmlns:a16="http://schemas.microsoft.com/office/drawing/2014/main" xmlns="" id="{23AB01CF-C42E-D137-C574-E85CD7E99E3E}"/>
              </a:ext>
            </a:extLst>
          </p:cNvPr>
          <p:cNvSpPr/>
          <p:nvPr/>
        </p:nvSpPr>
        <p:spPr>
          <a:xfrm>
            <a:off x="6926577" y="5870222"/>
            <a:ext cx="5423467" cy="1122905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/>
          <a:p>
            <a:endParaRPr lang="vi-VN"/>
          </a:p>
        </p:txBody>
      </p:sp>
      <p:pic>
        <p:nvPicPr>
          <p:cNvPr id="171" name="Picture 9">
            <a:extLst>
              <a:ext uri="{FF2B5EF4-FFF2-40B4-BE49-F238E27FC236}">
                <a16:creationId xmlns:a16="http://schemas.microsoft.com/office/drawing/2014/main" xmlns="" id="{46400B21-E66D-DF0F-B1CF-7E375793E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3293" y="4032644"/>
            <a:ext cx="2399603" cy="2519045"/>
          </a:xfrm>
          <a:prstGeom prst="rect">
            <a:avLst/>
          </a:prstGeom>
        </p:spPr>
      </p:pic>
      <p:pic>
        <p:nvPicPr>
          <p:cNvPr id="172" name="Picture 2" descr="C:\Users\Administrator\Desktop\hinh nen dep pp\CON VAT+CAY, HIH ANH NHO NGHEP TRAH\4d93d3c41d690499dcf3d031be2765e9.png">
            <a:extLst>
              <a:ext uri="{FF2B5EF4-FFF2-40B4-BE49-F238E27FC236}">
                <a16:creationId xmlns:a16="http://schemas.microsoft.com/office/drawing/2014/main" xmlns="" id="{F662CA6E-1CF8-244F-2E0D-69E52FAF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7" y="803274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Hình ảnh 174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xmlns="" id="{407F4011-E3AC-8EAB-97F4-B2ACFFF768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" y="-41888"/>
            <a:ext cx="3459480" cy="1026795"/>
          </a:xfrm>
          <a:prstGeom prst="rect">
            <a:avLst/>
          </a:prstGeom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xmlns="" id="{C1CE6E9C-F710-61C1-DC36-EAF7106374EC}"/>
              </a:ext>
            </a:extLst>
          </p:cNvPr>
          <p:cNvSpPr txBox="1"/>
          <p:nvPr/>
        </p:nvSpPr>
        <p:spPr>
          <a:xfrm>
            <a:off x="5371525" y="2129531"/>
            <a:ext cx="5824299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Séc-gây </a:t>
            </a:r>
            <a:r>
              <a:rPr lang="vi-VN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Pơ</a:t>
            </a:r>
            <a:r>
              <a:rPr lang="vi-VN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-rô-cô-phi-ép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1174" y="2"/>
            <a:ext cx="3852969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Freeform 19"/>
          <p:cNvSpPr/>
          <p:nvPr/>
        </p:nvSpPr>
        <p:spPr bwMode="auto">
          <a:xfrm rot="19620000">
            <a:off x="11953448" y="5283009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9862181" y="5547333"/>
            <a:ext cx="185739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0424979" y="4850229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485882" y="4801238"/>
            <a:ext cx="260351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975939" y="4628527"/>
            <a:ext cx="260351" cy="347663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9" name="Freeform 6">
            <a:extLst>
              <a:ext uri="{FF2B5EF4-FFF2-40B4-BE49-F238E27FC236}">
                <a16:creationId xmlns:a16="http://schemas.microsoft.com/office/drawing/2014/main" xmlns="" id="{DBBA1FF8-5746-E851-3121-5FA36D4CADD6}"/>
              </a:ext>
            </a:extLst>
          </p:cNvPr>
          <p:cNvSpPr/>
          <p:nvPr/>
        </p:nvSpPr>
        <p:spPr>
          <a:xfrm>
            <a:off x="-145911" y="5870224"/>
            <a:ext cx="7315200" cy="1122905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/>
          <a:p>
            <a:endParaRPr lang="vi-VN"/>
          </a:p>
        </p:txBody>
      </p:sp>
      <p:sp>
        <p:nvSpPr>
          <p:cNvPr id="170" name="Freeform 6">
            <a:extLst>
              <a:ext uri="{FF2B5EF4-FFF2-40B4-BE49-F238E27FC236}">
                <a16:creationId xmlns:a16="http://schemas.microsoft.com/office/drawing/2014/main" xmlns="" id="{23AB01CF-C42E-D137-C574-E85CD7E99E3E}"/>
              </a:ext>
            </a:extLst>
          </p:cNvPr>
          <p:cNvSpPr/>
          <p:nvPr/>
        </p:nvSpPr>
        <p:spPr>
          <a:xfrm>
            <a:off x="6926577" y="5870222"/>
            <a:ext cx="5423467" cy="1122905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/>
          <a:p>
            <a:endParaRPr lang="vi-VN"/>
          </a:p>
        </p:txBody>
      </p:sp>
      <p:pic>
        <p:nvPicPr>
          <p:cNvPr id="171" name="Picture 9">
            <a:extLst>
              <a:ext uri="{FF2B5EF4-FFF2-40B4-BE49-F238E27FC236}">
                <a16:creationId xmlns:a16="http://schemas.microsoft.com/office/drawing/2014/main" xmlns="" id="{46400B21-E66D-DF0F-B1CF-7E375793E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7162" y="4920725"/>
            <a:ext cx="1553561" cy="1630891"/>
          </a:xfrm>
          <a:prstGeom prst="rect">
            <a:avLst/>
          </a:prstGeom>
        </p:spPr>
      </p:pic>
      <p:pic>
        <p:nvPicPr>
          <p:cNvPr id="175" name="Hình ảnh 174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xmlns="" id="{407F4011-E3AC-8EAB-97F4-B2ACFFF76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11" y="-88452"/>
            <a:ext cx="3459480" cy="102679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C1CE6E9C-F710-61C1-DC36-EAF7106374EC}"/>
              </a:ext>
            </a:extLst>
          </p:cNvPr>
          <p:cNvSpPr txBox="1"/>
          <p:nvPr/>
        </p:nvSpPr>
        <p:spPr>
          <a:xfrm>
            <a:off x="1490981" y="624147"/>
            <a:ext cx="5336607" cy="40011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Séc-gây </a:t>
            </a:r>
            <a:r>
              <a:rPr lang="vi-VN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Pơ</a:t>
            </a:r>
            <a:r>
              <a:rPr lang="vi-VN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-rô-cô-phi-ép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188062E-7EDF-583F-0BC9-A986DADC1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70" y="1102314"/>
            <a:ext cx="3263204" cy="48459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901" y="1032723"/>
            <a:ext cx="3847163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73" y="1024255"/>
            <a:ext cx="3857599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6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CCCA1-FDFC-371A-BB92-4F8CBBB89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20" y="4497159"/>
            <a:ext cx="10698480" cy="411744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Pi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Pi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1" y="0"/>
            <a:ext cx="12192635" cy="68580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62847" y="0"/>
            <a:ext cx="11988799" cy="954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trích đoạn âm nhạc thể hiện các hình tượng nhân vật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câu 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12A6236-2F57-2BDA-FAEB-82A99D2A7C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558" y="1140179"/>
            <a:ext cx="10340623" cy="4267200"/>
          </a:xfrm>
          <a:prstGeom prst="rect">
            <a:avLst/>
          </a:prstGeom>
        </p:spPr>
      </p:pic>
      <p:pic>
        <p:nvPicPr>
          <p:cNvPr id="5" name="violong">
            <a:hlinkClick r:id="" action="ppaction://media"/>
            <a:extLst>
              <a:ext uri="{FF2B5EF4-FFF2-40B4-BE49-F238E27FC236}">
                <a16:creationId xmlns:a16="http://schemas.microsoft.com/office/drawing/2014/main" xmlns="" id="{B938F485-9D23-23C3-03A1-125AF378B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88444" y="2492023"/>
            <a:ext cx="609600" cy="609600"/>
          </a:xfrm>
          <a:prstGeom prst="rect">
            <a:avLst/>
          </a:prstGeom>
        </p:spPr>
      </p:pic>
      <p:pic>
        <p:nvPicPr>
          <p:cNvPr id="6" name="tuba">
            <a:hlinkClick r:id="" action="ppaction://media"/>
            <a:extLst>
              <a:ext uri="{FF2B5EF4-FFF2-40B4-BE49-F238E27FC236}">
                <a16:creationId xmlns:a16="http://schemas.microsoft.com/office/drawing/2014/main" xmlns="" id="{DE66CA64-D173-390F-FFDF-85436789B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2311" y="1543755"/>
            <a:ext cx="609600" cy="609600"/>
          </a:xfrm>
          <a:prstGeom prst="rect">
            <a:avLst/>
          </a:prstGeom>
        </p:spPr>
      </p:pic>
      <p:pic>
        <p:nvPicPr>
          <p:cNvPr id="7" name="Sáo ricoder">
            <a:hlinkClick r:id="" action="ppaction://media"/>
            <a:extLst>
              <a:ext uri="{FF2B5EF4-FFF2-40B4-BE49-F238E27FC236}">
                <a16:creationId xmlns:a16="http://schemas.microsoft.com/office/drawing/2014/main" xmlns="" id="{10F14801-8161-8AFB-D6BD-2B84046F3E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49600" y="4445000"/>
            <a:ext cx="609600" cy="609600"/>
          </a:xfrm>
          <a:prstGeom prst="rect">
            <a:avLst/>
          </a:prstGeom>
        </p:spPr>
      </p:pic>
      <p:pic>
        <p:nvPicPr>
          <p:cNvPr id="8" name="clari net">
            <a:hlinkClick r:id="" action="ppaction://media"/>
            <a:extLst>
              <a:ext uri="{FF2B5EF4-FFF2-40B4-BE49-F238E27FC236}">
                <a16:creationId xmlns:a16="http://schemas.microsoft.com/office/drawing/2014/main" xmlns="" id="{E7A143D2-DC6A-EFD8-4ED7-F1F7CADCD1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15289" y="4430889"/>
            <a:ext cx="609600" cy="609600"/>
          </a:xfrm>
          <a:prstGeom prst="rect">
            <a:avLst/>
          </a:prstGeom>
        </p:spPr>
      </p:pic>
      <p:pic>
        <p:nvPicPr>
          <p:cNvPr id="10" name="ô boa">
            <a:hlinkClick r:id="" action="ppaction://media"/>
            <a:extLst>
              <a:ext uri="{FF2B5EF4-FFF2-40B4-BE49-F238E27FC236}">
                <a16:creationId xmlns:a16="http://schemas.microsoft.com/office/drawing/2014/main" xmlns="" id="{945EABCB-1C2B-5E4E-5B24-A76B0C8841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51911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9691" y="2"/>
            <a:ext cx="12251691" cy="6953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3121995"/>
            <a:ext cx="10515600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vi-VN" sz="24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cảm nhận của em sau khi nghe trích đoạn câu chuyện</a:t>
            </a:r>
          </a:p>
          <a:p>
            <a:pPr>
              <a:defRPr/>
            </a:pPr>
            <a:r>
              <a:rPr lang="vi-VN" sz="24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sz="24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vi-VN" sz="24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-tơ và chó sói.</a:t>
            </a:r>
          </a:p>
          <a:p>
            <a:pPr>
              <a:defRPr/>
            </a:pPr>
            <a:r>
              <a:rPr lang="vi-VN" sz="24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-Tại sao biết hành động trèo lên cây là nguy hiểm mà </a:t>
            </a:r>
            <a:r>
              <a:rPr lang="vi-VN" sz="2400" b="1" dirty="0" err="1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vi-VN" sz="2400" b="1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-tơ vẫn thực hiện?</a:t>
            </a:r>
            <a:endParaRPr lang="en-US" sz="2400" b="1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02D9FC31-B3A7-F112-1206-BED30FB6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767" y="1836963"/>
            <a:ext cx="1445260" cy="4445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DD3727AC-B2A1-BBE0-7B61-26AE835419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3527" y="1392463"/>
            <a:ext cx="1445260" cy="4445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2B25D14D-8870-6DAC-1CA8-22DC4F4DB3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4863" y="1916122"/>
            <a:ext cx="1445260" cy="444500"/>
          </a:xfrm>
          <a:prstGeom prst="rect">
            <a:avLst/>
          </a:prstGeom>
        </p:spPr>
      </p:pic>
      <p:pic>
        <p:nvPicPr>
          <p:cNvPr id="3" name="Hình ảnh 2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xmlns="" id="{B27E1DB1-2449-ADDF-49A3-078EC2F95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7" y="167653"/>
            <a:ext cx="3459480" cy="1026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8B61ED-5962-97D1-221E-988160CBC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1504" y="5323065"/>
            <a:ext cx="1553561" cy="16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636"/>
            <a:ext cx="12192635" cy="6857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576" y="2093117"/>
            <a:ext cx="825641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5035552" y="2997835"/>
            <a:ext cx="5258435" cy="6451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2" y="2940051"/>
            <a:ext cx="2867025" cy="15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0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274</Words>
  <Application>Microsoft Office PowerPoint</Application>
  <PresentationFormat>Custom</PresentationFormat>
  <Paragraphs>32</Paragraphs>
  <Slides>12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1_Office Theme</vt:lpstr>
      <vt:lpstr>1_Default Design</vt:lpstr>
      <vt:lpstr>Default Design</vt:lpstr>
      <vt:lpstr>2_Office Theme</vt:lpstr>
      <vt:lpstr>3_Office Theme</vt:lpstr>
      <vt:lpstr>2_Default Design</vt:lpstr>
      <vt:lpstr>CHÀO MỪNG QUÝ THẦY CÔ  DỰ GIỜ TIẾT HỌC ÂM NHẠC 4 </vt:lpstr>
      <vt:lpstr>PowerPoint Presentation</vt:lpstr>
      <vt:lpstr>PowerPoint Presentation</vt:lpstr>
      <vt:lpstr>PowerPoint Presentation</vt:lpstr>
      <vt:lpstr>PowerPoint Presentation</vt:lpstr>
      <vt:lpstr>+ Câu 1: Câu chuyện nhắc đến nhân vật nào? Ai là nhân vật chính?   + Câu 2: Pi - tơ đã làm gì để cứu những người bạn của mình khỏi nanh vuốt của chó sói?  + Câu 3: Pi - tơ đã thể hiện sự nhanh trí ra sao?  + Câu 4: Câu chuyện ca ngợi đức tính gì của Pi-tơ?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144</cp:revision>
  <dcterms:created xsi:type="dcterms:W3CDTF">2020-08-11T21:22:00Z</dcterms:created>
  <dcterms:modified xsi:type="dcterms:W3CDTF">2023-12-13T13:38:02Z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1033-11.2.0.11042</vt:lpwstr>
  </property>
</Properties>
</file>