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embeddedFontLst>
    <p:embeddedFont>
      <p:font typeface="Cookie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+rtFmU01WhePSToLIw5d0eQYE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D72E23-3DC5-4E81-83E6-60BF8304A35E}">
  <a:tblStyle styleId="{D4D72E23-3DC5-4E81-83E6-60BF8304A35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43334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8309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730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044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0276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2292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9000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8666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6565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556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4486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8E6E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A8D08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2"/>
          <p:cNvSpPr/>
          <p:nvPr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5481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2"/>
          <p:cNvSpPr/>
          <p:nvPr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5481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2"/>
          <p:cNvSpPr/>
          <p:nvPr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C4E0B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2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/>
          <p:nvPr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5481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3"/>
          <p:cNvSpPr txBox="1"/>
          <p:nvPr/>
        </p:nvSpPr>
        <p:spPr>
          <a:xfrm>
            <a:off x="168812" y="0"/>
            <a:ext cx="3549479" cy="113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MỞ ĐẦU</a:t>
            </a:r>
            <a:endParaRPr/>
          </a:p>
        </p:txBody>
      </p:sp>
      <p:sp>
        <p:nvSpPr>
          <p:cNvPr id="17" name="Google Shape;17;p13"/>
          <p:cNvSpPr/>
          <p:nvPr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5481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14"/>
          <p:cNvGrpSpPr/>
          <p:nvPr/>
        </p:nvGrpSpPr>
        <p:grpSpPr>
          <a:xfrm>
            <a:off x="0" y="6096000"/>
            <a:ext cx="12192000" cy="762000"/>
            <a:chOff x="-25" y="1390650"/>
            <a:chExt cx="9144000" cy="3752700"/>
          </a:xfrm>
        </p:grpSpPr>
        <p:sp>
          <p:nvSpPr>
            <p:cNvPr id="21" name="Google Shape;21;p14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4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14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/>
          <p:nvPr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5"/>
          <p:cNvSpPr txBox="1"/>
          <p:nvPr/>
        </p:nvSpPr>
        <p:spPr>
          <a:xfrm>
            <a:off x="168812" y="0"/>
            <a:ext cx="3549479" cy="113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  <p:sp>
        <p:nvSpPr>
          <p:cNvPr id="27" name="Google Shape;27;p15"/>
          <p:cNvSpPr/>
          <p:nvPr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16"/>
          <p:cNvGrpSpPr/>
          <p:nvPr/>
        </p:nvGrpSpPr>
        <p:grpSpPr>
          <a:xfrm>
            <a:off x="0" y="6096000"/>
            <a:ext cx="12192000" cy="762000"/>
            <a:chOff x="-25" y="1390650"/>
            <a:chExt cx="9144000" cy="3752700"/>
          </a:xfrm>
        </p:grpSpPr>
        <p:sp>
          <p:nvSpPr>
            <p:cNvPr id="30" name="Google Shape;30;p16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6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32;p16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/>
          <p:nvPr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7"/>
          <p:cNvSpPr txBox="1"/>
          <p:nvPr/>
        </p:nvSpPr>
        <p:spPr>
          <a:xfrm>
            <a:off x="168812" y="0"/>
            <a:ext cx="3837134" cy="113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THỰC HÀNH</a:t>
            </a:r>
            <a:endParaRPr/>
          </a:p>
        </p:txBody>
      </p:sp>
      <p:sp>
        <p:nvSpPr>
          <p:cNvPr id="36" name="Google Shape;36;p17"/>
          <p:cNvSpPr/>
          <p:nvPr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18"/>
          <p:cNvGrpSpPr/>
          <p:nvPr/>
        </p:nvGrpSpPr>
        <p:grpSpPr>
          <a:xfrm>
            <a:off x="0" y="6096000"/>
            <a:ext cx="12192000" cy="762000"/>
            <a:chOff x="-25" y="1390650"/>
            <a:chExt cx="9144000" cy="3752700"/>
          </a:xfrm>
        </p:grpSpPr>
        <p:sp>
          <p:nvSpPr>
            <p:cNvPr id="39" name="Google Shape;39;p18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8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18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/>
          <p:nvPr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9"/>
          <p:cNvSpPr txBox="1"/>
          <p:nvPr/>
        </p:nvSpPr>
        <p:spPr>
          <a:xfrm>
            <a:off x="168812" y="0"/>
            <a:ext cx="3837134" cy="113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VẬN DỤNG</a:t>
            </a:r>
            <a:endParaRPr/>
          </a:p>
        </p:txBody>
      </p:sp>
      <p:sp>
        <p:nvSpPr>
          <p:cNvPr id="45" name="Google Shape;45;p19"/>
          <p:cNvSpPr/>
          <p:nvPr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9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20"/>
          <p:cNvGrpSpPr/>
          <p:nvPr/>
        </p:nvGrpSpPr>
        <p:grpSpPr>
          <a:xfrm>
            <a:off x="0" y="6096000"/>
            <a:ext cx="12192000" cy="762000"/>
            <a:chOff x="-25" y="1390650"/>
            <a:chExt cx="9144000" cy="3752700"/>
          </a:xfrm>
        </p:grpSpPr>
        <p:sp>
          <p:nvSpPr>
            <p:cNvPr id="49" name="Google Shape;49;p20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0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" name="Google Shape;51;p20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audio" Target="../media/audio1.wav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4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, ảnh hoa sen đẹp cho Powerpoint, máy tính, điện thoạ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245709" y="1464068"/>
            <a:ext cx="11700585" cy="70695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 defTabSz="914377">
              <a:defRPr/>
            </a:pPr>
            <a:r>
              <a:rPr lang="en-US" sz="60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CHÀO ĐÓN </a:t>
            </a:r>
            <a:r>
              <a:rPr lang="en-US" sz="60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QUÝ THẦY CÔ GIÁO ĐẾN DỰ GIỜ LỚP 2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711201" y="2443781"/>
            <a:ext cx="1329789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6000" b="1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MÔN: TỰ NHIÊN VÀ XÃ HỘI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3352801" y="4156507"/>
            <a:ext cx="5371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vi-VN" altLang="en-US" sz="4000" b="1" dirty="0">
              <a:solidFill>
                <a:srgbClr val="DA6FD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3352801" y="9615"/>
            <a:ext cx="5283199" cy="3796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867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 TIỂU HỌC</a:t>
            </a:r>
            <a:r>
              <a:rPr lang="vi-VN" altLang="en-US" sz="1867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HÒA NGHĨA</a:t>
            </a:r>
            <a:endParaRPr lang="en-US" sz="1867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71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8684" y="0"/>
            <a:ext cx="1174368" cy="112963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9"/>
          <p:cNvSpPr txBox="1"/>
          <p:nvPr/>
        </p:nvSpPr>
        <p:spPr>
          <a:xfrm>
            <a:off x="5233052" y="136902"/>
            <a:ext cx="667371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Thảo luận về các việc nên và không nên làm để bảo vệ môi trường sống của thực vật và động vật nơi em đã quan sát theo gợi ý sau:</a:t>
            </a: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3943868" y="1337231"/>
            <a:ext cx="4304264" cy="972457"/>
          </a:xfrm>
          <a:prstGeom prst="roundRect">
            <a:avLst>
              <a:gd name="adj" fmla="val 16667"/>
            </a:avLst>
          </a:prstGeom>
          <a:solidFill>
            <a:srgbClr val="8DD7DF"/>
          </a:solidFill>
          <a:ln w="12700" cap="flat" cmpd="sng">
            <a:solidFill>
              <a:srgbClr val="8DD7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BẢO VỆ MÔI TRƯỜNG SỐNG CỦA THỰC VẬT VÀ ĐỘNG VẬT</a:t>
            </a:r>
            <a:endParaRPr/>
          </a:p>
        </p:txBody>
      </p:sp>
      <p:grpSp>
        <p:nvGrpSpPr>
          <p:cNvPr id="222" name="Google Shape;222;p9"/>
          <p:cNvGrpSpPr/>
          <p:nvPr/>
        </p:nvGrpSpPr>
        <p:grpSpPr>
          <a:xfrm>
            <a:off x="2679421" y="2357235"/>
            <a:ext cx="6858557" cy="658868"/>
            <a:chOff x="2673072" y="2421446"/>
            <a:chExt cx="6858557" cy="841628"/>
          </a:xfrm>
        </p:grpSpPr>
        <p:sp>
          <p:nvSpPr>
            <p:cNvPr id="223" name="Google Shape;223;p9"/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4" name="Google Shape;224;p9"/>
            <p:cNvCxnSpPr>
              <a:stCxn id="223" idx="4"/>
            </p:cNvCxnSpPr>
            <p:nvPr/>
          </p:nvCxnSpPr>
          <p:spPr>
            <a:xfrm>
              <a:off x="6096000" y="2537560"/>
              <a:ext cx="0" cy="3048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5" name="Google Shape;225;p9"/>
            <p:cNvCxnSpPr/>
            <p:nvPr/>
          </p:nvCxnSpPr>
          <p:spPr>
            <a:xfrm rot="10800000">
              <a:off x="2731129" y="2842260"/>
              <a:ext cx="6742443" cy="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6" name="Google Shape;226;p9"/>
            <p:cNvCxnSpPr/>
            <p:nvPr/>
          </p:nvCxnSpPr>
          <p:spPr>
            <a:xfrm>
              <a:off x="2731129" y="2842260"/>
              <a:ext cx="0" cy="3047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7" name="Google Shape;227;p9"/>
            <p:cNvCxnSpPr/>
            <p:nvPr/>
          </p:nvCxnSpPr>
          <p:spPr>
            <a:xfrm>
              <a:off x="9474201" y="2827052"/>
              <a:ext cx="0" cy="3047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8" name="Google Shape;228;p9"/>
            <p:cNvSpPr/>
            <p:nvPr/>
          </p:nvSpPr>
          <p:spPr>
            <a:xfrm>
              <a:off x="2673072" y="3146960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9415515" y="3146960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9"/>
          <p:cNvSpPr/>
          <p:nvPr/>
        </p:nvSpPr>
        <p:spPr>
          <a:xfrm>
            <a:off x="1851967" y="3106276"/>
            <a:ext cx="1771021" cy="1105700"/>
          </a:xfrm>
          <a:prstGeom prst="ellipse">
            <a:avLst/>
          </a:prstGeom>
          <a:solidFill>
            <a:srgbClr val="9CCE79"/>
          </a:solidFill>
          <a:ln w="12700" cap="flat" cmpd="sng">
            <a:solidFill>
              <a:srgbClr val="9CC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VIỆC NÊN LÀM</a:t>
            </a:r>
            <a:endParaRPr/>
          </a:p>
        </p:txBody>
      </p:sp>
      <p:sp>
        <p:nvSpPr>
          <p:cNvPr id="231" name="Google Shape;231;p9"/>
          <p:cNvSpPr/>
          <p:nvPr/>
        </p:nvSpPr>
        <p:spPr>
          <a:xfrm>
            <a:off x="8569014" y="3111887"/>
            <a:ext cx="1771021" cy="1105700"/>
          </a:xfrm>
          <a:prstGeom prst="ellipse">
            <a:avLst/>
          </a:prstGeom>
          <a:solidFill>
            <a:srgbClr val="F26973"/>
          </a:solidFill>
          <a:ln w="12700" cap="flat" cmpd="sng">
            <a:solidFill>
              <a:srgbClr val="F2697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VIỆC KHÔNG NÊN LÀM</a:t>
            </a:r>
            <a:endParaRPr/>
          </a:p>
        </p:txBody>
      </p:sp>
      <p:grpSp>
        <p:nvGrpSpPr>
          <p:cNvPr id="232" name="Google Shape;232;p9"/>
          <p:cNvGrpSpPr/>
          <p:nvPr/>
        </p:nvGrpSpPr>
        <p:grpSpPr>
          <a:xfrm>
            <a:off x="1243343" y="4318711"/>
            <a:ext cx="2975568" cy="767640"/>
            <a:chOff x="4614566" y="2421446"/>
            <a:chExt cx="2975568" cy="841629"/>
          </a:xfrm>
        </p:grpSpPr>
        <p:sp>
          <p:nvSpPr>
            <p:cNvPr id="233" name="Google Shape;233;p9"/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4" name="Google Shape;234;p9"/>
            <p:cNvCxnSpPr>
              <a:stCxn id="233" idx="4"/>
            </p:cNvCxnSpPr>
            <p:nvPr/>
          </p:nvCxnSpPr>
          <p:spPr>
            <a:xfrm>
              <a:off x="6096000" y="2537560"/>
              <a:ext cx="0" cy="6093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" name="Google Shape;235;p9"/>
            <p:cNvCxnSpPr/>
            <p:nvPr/>
          </p:nvCxnSpPr>
          <p:spPr>
            <a:xfrm rot="10800000">
              <a:off x="4672623" y="2842260"/>
              <a:ext cx="2859454" cy="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6" name="Google Shape;236;p9"/>
            <p:cNvCxnSpPr/>
            <p:nvPr/>
          </p:nvCxnSpPr>
          <p:spPr>
            <a:xfrm>
              <a:off x="4672623" y="2827052"/>
              <a:ext cx="0" cy="3047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9"/>
            <p:cNvCxnSpPr/>
            <p:nvPr/>
          </p:nvCxnSpPr>
          <p:spPr>
            <a:xfrm>
              <a:off x="7532706" y="2827053"/>
              <a:ext cx="0" cy="3047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38" name="Google Shape;238;p9"/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044293" y="3131752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9"/>
          <p:cNvGrpSpPr/>
          <p:nvPr/>
        </p:nvGrpSpPr>
        <p:grpSpPr>
          <a:xfrm>
            <a:off x="7992137" y="4318711"/>
            <a:ext cx="2975568" cy="767640"/>
            <a:chOff x="4614566" y="2421446"/>
            <a:chExt cx="2975568" cy="841629"/>
          </a:xfrm>
        </p:grpSpPr>
        <p:sp>
          <p:nvSpPr>
            <p:cNvPr id="242" name="Google Shape;242;p9"/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3" name="Google Shape;243;p9"/>
            <p:cNvCxnSpPr>
              <a:stCxn id="242" idx="4"/>
            </p:cNvCxnSpPr>
            <p:nvPr/>
          </p:nvCxnSpPr>
          <p:spPr>
            <a:xfrm>
              <a:off x="6096000" y="2537560"/>
              <a:ext cx="0" cy="6093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4" name="Google Shape;244;p9"/>
            <p:cNvCxnSpPr/>
            <p:nvPr/>
          </p:nvCxnSpPr>
          <p:spPr>
            <a:xfrm rot="10800000">
              <a:off x="4672623" y="2842260"/>
              <a:ext cx="2859454" cy="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5" name="Google Shape;245;p9"/>
            <p:cNvCxnSpPr/>
            <p:nvPr/>
          </p:nvCxnSpPr>
          <p:spPr>
            <a:xfrm>
              <a:off x="4672623" y="2827052"/>
              <a:ext cx="0" cy="3047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6" name="Google Shape;246;p9"/>
            <p:cNvCxnSpPr/>
            <p:nvPr/>
          </p:nvCxnSpPr>
          <p:spPr>
            <a:xfrm>
              <a:off x="7532706" y="2827053"/>
              <a:ext cx="0" cy="3047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47" name="Google Shape;247;p9"/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6044293" y="3131752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" name="Google Shape;250;p9"/>
          <p:cNvSpPr/>
          <p:nvPr/>
        </p:nvSpPr>
        <p:spPr>
          <a:xfrm>
            <a:off x="730807" y="5171187"/>
            <a:ext cx="1141186" cy="1267697"/>
          </a:xfrm>
          <a:prstGeom prst="roundRect">
            <a:avLst>
              <a:gd name="adj" fmla="val 16667"/>
            </a:avLst>
          </a:prstGeom>
          <a:solidFill>
            <a:srgbClr val="8ED7E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9"/>
          <p:cNvSpPr/>
          <p:nvPr/>
        </p:nvSpPr>
        <p:spPr>
          <a:xfrm>
            <a:off x="2166884" y="5171186"/>
            <a:ext cx="1141186" cy="1267697"/>
          </a:xfrm>
          <a:prstGeom prst="roundRect">
            <a:avLst>
              <a:gd name="adj" fmla="val 16667"/>
            </a:avLst>
          </a:prstGeom>
          <a:solidFill>
            <a:srgbClr val="8ED7E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3532204" y="5187598"/>
            <a:ext cx="1141186" cy="1267697"/>
          </a:xfrm>
          <a:prstGeom prst="roundRect">
            <a:avLst>
              <a:gd name="adj" fmla="val 16667"/>
            </a:avLst>
          </a:prstGeom>
          <a:solidFill>
            <a:srgbClr val="8ED7E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9"/>
          <p:cNvSpPr/>
          <p:nvPr/>
        </p:nvSpPr>
        <p:spPr>
          <a:xfrm>
            <a:off x="7531308" y="5171187"/>
            <a:ext cx="1141186" cy="1267697"/>
          </a:xfrm>
          <a:prstGeom prst="roundRect">
            <a:avLst>
              <a:gd name="adj" fmla="val 16667"/>
            </a:avLst>
          </a:prstGeom>
          <a:solidFill>
            <a:srgbClr val="8ED7E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9"/>
          <p:cNvSpPr/>
          <p:nvPr/>
        </p:nvSpPr>
        <p:spPr>
          <a:xfrm>
            <a:off x="8967385" y="5171186"/>
            <a:ext cx="1141186" cy="1267697"/>
          </a:xfrm>
          <a:prstGeom prst="roundRect">
            <a:avLst>
              <a:gd name="adj" fmla="val 16667"/>
            </a:avLst>
          </a:prstGeom>
          <a:solidFill>
            <a:srgbClr val="8ED7E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9"/>
          <p:cNvSpPr/>
          <p:nvPr/>
        </p:nvSpPr>
        <p:spPr>
          <a:xfrm>
            <a:off x="10332705" y="5187598"/>
            <a:ext cx="1141186" cy="1267697"/>
          </a:xfrm>
          <a:prstGeom prst="roundRect">
            <a:avLst>
              <a:gd name="adj" fmla="val 16667"/>
            </a:avLst>
          </a:prstGeom>
          <a:solidFill>
            <a:srgbClr val="8ED7E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9"/>
          <p:cNvSpPr txBox="1"/>
          <p:nvPr/>
        </p:nvSpPr>
        <p:spPr>
          <a:xfrm>
            <a:off x="747136" y="5350392"/>
            <a:ext cx="112388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Nhặt rác</a:t>
            </a:r>
            <a:endParaRPr/>
          </a:p>
        </p:txBody>
      </p:sp>
      <p:sp>
        <p:nvSpPr>
          <p:cNvPr id="257" name="Google Shape;257;p9"/>
          <p:cNvSpPr txBox="1"/>
          <p:nvPr/>
        </p:nvSpPr>
        <p:spPr>
          <a:xfrm>
            <a:off x="7434731" y="5350392"/>
            <a:ext cx="134703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Lấp ao, hồ</a:t>
            </a:r>
            <a:endParaRPr/>
          </a:p>
        </p:txBody>
      </p:sp>
      <p:pic>
        <p:nvPicPr>
          <p:cNvPr id="258" name="Google Shape;258;p9" descr="Kids cleaning vector illustration isolated Premium Vecto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42" y="1276431"/>
            <a:ext cx="3318942" cy="234340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9"/>
          <p:cNvSpPr txBox="1"/>
          <p:nvPr/>
        </p:nvSpPr>
        <p:spPr>
          <a:xfrm>
            <a:off x="2177001" y="5344220"/>
            <a:ext cx="112388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Trồng cây</a:t>
            </a:r>
            <a:endParaRPr/>
          </a:p>
        </p:txBody>
      </p:sp>
      <p:pic>
        <p:nvPicPr>
          <p:cNvPr id="260" name="Google Shape;26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281" y="3502024"/>
            <a:ext cx="1584327" cy="158432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9"/>
          <p:cNvSpPr txBox="1"/>
          <p:nvPr/>
        </p:nvSpPr>
        <p:spPr>
          <a:xfrm>
            <a:off x="3446023" y="5167649"/>
            <a:ext cx="131438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Không săn bắn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9"/>
          <p:cNvSpPr txBox="1"/>
          <p:nvPr/>
        </p:nvSpPr>
        <p:spPr>
          <a:xfrm>
            <a:off x="8878347" y="5134947"/>
            <a:ext cx="134703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Xả nước thải</a:t>
            </a:r>
            <a:endParaRPr/>
          </a:p>
        </p:txBody>
      </p:sp>
      <p:pic>
        <p:nvPicPr>
          <p:cNvPr id="263" name="Google Shape;263;p9" descr="Sewer Cartoon HD Stock Images | Shutterstock"/>
          <p:cNvPicPr preferRelativeResize="0"/>
          <p:nvPr/>
        </p:nvPicPr>
        <p:blipFill rotWithShape="1">
          <a:blip r:embed="rId6">
            <a:alphaModFix/>
          </a:blip>
          <a:srcRect b="16078"/>
          <a:stretch/>
        </p:blipFill>
        <p:spPr>
          <a:xfrm flipH="1">
            <a:off x="9242686" y="684898"/>
            <a:ext cx="3052837" cy="275909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9"/>
          <p:cNvSpPr txBox="1"/>
          <p:nvPr/>
        </p:nvSpPr>
        <p:spPr>
          <a:xfrm>
            <a:off x="10254134" y="5142158"/>
            <a:ext cx="134703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Bán trái phép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" name="Google Shape;265;p9"/>
          <p:cNvGrpSpPr/>
          <p:nvPr/>
        </p:nvGrpSpPr>
        <p:grpSpPr>
          <a:xfrm>
            <a:off x="3537155" y="2674763"/>
            <a:ext cx="2529405" cy="2529405"/>
            <a:chOff x="3537155" y="2674763"/>
            <a:chExt cx="2529405" cy="2529405"/>
          </a:xfrm>
        </p:grpSpPr>
        <p:pic>
          <p:nvPicPr>
            <p:cNvPr id="266" name="Google Shape;266;p9" descr="Hunter Man With Rifle Gun Aiming To Shoot Stock Vector - Illustration of  nature, activity: 1479427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537155" y="2674763"/>
              <a:ext cx="2529405" cy="25294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9" descr="Phân Biệt 能 [néng] Và 可以 [kěyǐ] - Trung Tâm Tiếng Trung You Can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285649" y="3390385"/>
              <a:ext cx="1335944" cy="11034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8" name="Google Shape;268;p9" descr="Muddy puddle on the ground 294312 Vector Art at Vecteezy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19698" y="4084502"/>
            <a:ext cx="2260601" cy="8523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9"/>
          <p:cNvGrpSpPr/>
          <p:nvPr/>
        </p:nvGrpSpPr>
        <p:grpSpPr>
          <a:xfrm>
            <a:off x="10155533" y="2949213"/>
            <a:ext cx="1998296" cy="1987647"/>
            <a:chOff x="10155533" y="2949213"/>
            <a:chExt cx="1998296" cy="1987647"/>
          </a:xfrm>
        </p:grpSpPr>
        <p:pic>
          <p:nvPicPr>
            <p:cNvPr id="270" name="Google Shape;270;p9" descr="Icon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 b="12137"/>
            <a:stretch/>
          </p:blipFill>
          <p:spPr>
            <a:xfrm>
              <a:off x="10155533" y="2949213"/>
              <a:ext cx="1998296" cy="1987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Google Shape;271;p9"/>
            <p:cNvSpPr txBox="1"/>
            <p:nvPr/>
          </p:nvSpPr>
          <p:spPr>
            <a:xfrm>
              <a:off x="10668483" y="3911248"/>
              <a:ext cx="1119217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2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Sale!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10"/>
          <p:cNvPicPr preferRelativeResize="0"/>
          <p:nvPr/>
        </p:nvPicPr>
        <p:blipFill rotWithShape="1">
          <a:blip r:embed="rId3">
            <a:alphaModFix/>
          </a:blip>
          <a:srcRect t="3377" r="1" b="18325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19</a:t>
            </a:r>
            <a:endParaRPr/>
          </a:p>
        </p:txBody>
      </p:sp>
      <p:sp>
        <p:nvSpPr>
          <p:cNvPr id="57" name="Google Shape;57;p1"/>
          <p:cNvSpPr txBox="1"/>
          <p:nvPr/>
        </p:nvSpPr>
        <p:spPr>
          <a:xfrm>
            <a:off x="297183" y="4459449"/>
            <a:ext cx="630908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b="0" i="0" u="none" strike="noStrike" cap="none">
                <a:solidFill>
                  <a:srgbClr val="548135"/>
                </a:solidFill>
                <a:latin typeface="Cookie"/>
                <a:ea typeface="Cookie"/>
                <a:cs typeface="Cookie"/>
                <a:sym typeface="Cookie"/>
              </a:rPr>
              <a:t>THỰC VẬT VÀ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>
                <a:solidFill>
                  <a:srgbClr val="548135"/>
                </a:solidFill>
                <a:latin typeface="Cookie"/>
                <a:ea typeface="Cookie"/>
                <a:cs typeface="Cookie"/>
                <a:sym typeface="Cookie"/>
              </a:rPr>
              <a:t>ĐỘNG VẬT QUANH EM</a:t>
            </a:r>
            <a:endParaRPr/>
          </a:p>
        </p:txBody>
      </p:sp>
      <p:sp>
        <p:nvSpPr>
          <p:cNvPr id="58" name="Google Shape;58;p1"/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CHỦ ĐỀ 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THỰC VẬT VÀ ĐỘNG VẬT</a:t>
            </a:r>
            <a:endParaRPr/>
          </a:p>
        </p:txBody>
      </p:sp>
      <p:sp>
        <p:nvSpPr>
          <p:cNvPr id="59" name="Google Shape;59;p1"/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" name="Google Shape;60;p1"/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61" name="Google Shape;61;p1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71;p1"/>
          <p:cNvGrpSpPr/>
          <p:nvPr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72" name="Google Shape;72;p1"/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99;p1"/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100" name="Google Shape;100;p1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1"/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25" name="Google Shape;125;p1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2" name="Google Shape;132;p1" descr="Premium Vector | Cartoon wild animals in the jung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7915" y="2022793"/>
            <a:ext cx="5394745" cy="4119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"/>
          <p:cNvPicPr preferRelativeResize="0"/>
          <p:nvPr/>
        </p:nvPicPr>
        <p:blipFill rotWithShape="1">
          <a:blip r:embed="rId3">
            <a:alphaModFix/>
          </a:blip>
          <a:srcRect r="86408"/>
          <a:stretch/>
        </p:blipFill>
        <p:spPr>
          <a:xfrm>
            <a:off x="730722" y="1484102"/>
            <a:ext cx="818412" cy="80189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"/>
          <p:cNvSpPr txBox="1"/>
          <p:nvPr/>
        </p:nvSpPr>
        <p:spPr>
          <a:xfrm>
            <a:off x="1549135" y="1484101"/>
            <a:ext cx="2692666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cần chuẩn bị trang phục và đồ dùng như thế nào cho buổi quan sát, tìm hiểu môi trường sống của thực vật và động vật?</a:t>
            </a:r>
            <a:endParaRPr/>
          </a:p>
        </p:txBody>
      </p:sp>
      <p:pic>
        <p:nvPicPr>
          <p:cNvPr id="140" name="Google Shape;14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5513" y="1"/>
            <a:ext cx="69698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"/>
          <p:cNvSpPr/>
          <p:nvPr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5481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"/>
          <p:cNvSpPr/>
          <p:nvPr/>
        </p:nvSpPr>
        <p:spPr>
          <a:xfrm>
            <a:off x="7683500" y="1658822"/>
            <a:ext cx="1452552" cy="1008178"/>
          </a:xfrm>
          <a:prstGeom prst="wedgeRoundRectCallout">
            <a:avLst>
              <a:gd name="adj1" fmla="val -3347"/>
              <a:gd name="adj2" fmla="val 85175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Bạn đừng sờ vào nó. Ngứa đấy!</a:t>
            </a:r>
            <a:endParaRPr/>
          </a:p>
        </p:txBody>
      </p:sp>
      <p:grpSp>
        <p:nvGrpSpPr>
          <p:cNvPr id="144" name="Google Shape;144;p2"/>
          <p:cNvGrpSpPr/>
          <p:nvPr/>
        </p:nvGrpSpPr>
        <p:grpSpPr>
          <a:xfrm>
            <a:off x="9173624" y="167597"/>
            <a:ext cx="2746315" cy="2620168"/>
            <a:chOff x="9173624" y="167597"/>
            <a:chExt cx="2746315" cy="2620168"/>
          </a:xfrm>
        </p:grpSpPr>
        <p:grpSp>
          <p:nvGrpSpPr>
            <p:cNvPr id="145" name="Google Shape;145;p2"/>
            <p:cNvGrpSpPr/>
            <p:nvPr/>
          </p:nvGrpSpPr>
          <p:grpSpPr>
            <a:xfrm>
              <a:off x="9173624" y="167597"/>
              <a:ext cx="2714751" cy="2620168"/>
              <a:chOff x="9156234" y="162381"/>
              <a:chExt cx="2714751" cy="2620168"/>
            </a:xfrm>
          </p:grpSpPr>
          <p:sp>
            <p:nvSpPr>
              <p:cNvPr id="146" name="Google Shape;146;p2"/>
              <p:cNvSpPr/>
              <p:nvPr/>
            </p:nvSpPr>
            <p:spPr>
              <a:xfrm rot="353160">
                <a:off x="9256086" y="582380"/>
                <a:ext cx="2515048" cy="2076685"/>
              </a:xfrm>
              <a:prstGeom prst="rect">
                <a:avLst/>
              </a:prstGeom>
              <a:solidFill>
                <a:srgbClr val="FFFCD7"/>
              </a:solidFill>
              <a:ln w="12700" cap="flat" cmpd="sng">
                <a:solidFill>
                  <a:srgbClr val="FFFCD7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 rot="513954">
                <a:off x="9810896" y="277753"/>
                <a:ext cx="1581028" cy="425450"/>
              </a:xfrm>
              <a:custGeom>
                <a:avLst/>
                <a:gdLst/>
                <a:ahLst/>
                <a:cxnLst/>
                <a:rect l="l" t="t" r="r" b="b"/>
                <a:pathLst>
                  <a:path w="1581028" h="425450" extrusionOk="0">
                    <a:moveTo>
                      <a:pt x="95128" y="0"/>
                    </a:moveTo>
                    <a:lnTo>
                      <a:pt x="1581028" y="0"/>
                    </a:lnTo>
                    <a:cubicBezTo>
                      <a:pt x="1580763" y="19315"/>
                      <a:pt x="1456674" y="33866"/>
                      <a:pt x="1456409" y="53181"/>
                    </a:cubicBezTo>
                    <a:cubicBezTo>
                      <a:pt x="1457997" y="61912"/>
                      <a:pt x="1573884" y="75407"/>
                      <a:pt x="1575472" y="84138"/>
                    </a:cubicBezTo>
                    <a:cubicBezTo>
                      <a:pt x="1574678" y="109538"/>
                      <a:pt x="1464347" y="113506"/>
                      <a:pt x="1463553" y="138906"/>
                    </a:cubicBezTo>
                    <a:cubicBezTo>
                      <a:pt x="1472284" y="161131"/>
                      <a:pt x="1561978" y="166688"/>
                      <a:pt x="1570709" y="188913"/>
                    </a:cubicBezTo>
                    <a:cubicBezTo>
                      <a:pt x="1572297" y="206375"/>
                      <a:pt x="1466728" y="223838"/>
                      <a:pt x="1468316" y="241300"/>
                    </a:cubicBezTo>
                    <a:cubicBezTo>
                      <a:pt x="1475460" y="254794"/>
                      <a:pt x="1568328" y="275431"/>
                      <a:pt x="1575472" y="288925"/>
                    </a:cubicBezTo>
                    <a:cubicBezTo>
                      <a:pt x="1576266" y="296863"/>
                      <a:pt x="1467522" y="340518"/>
                      <a:pt x="1468316" y="348456"/>
                    </a:cubicBezTo>
                    <a:lnTo>
                      <a:pt x="1581028" y="425450"/>
                    </a:lnTo>
                    <a:lnTo>
                      <a:pt x="95128" y="425450"/>
                    </a:lnTo>
                    <a:cubicBezTo>
                      <a:pt x="94070" y="404548"/>
                      <a:pt x="212074" y="400315"/>
                      <a:pt x="211016" y="379413"/>
                    </a:cubicBezTo>
                    <a:cubicBezTo>
                      <a:pt x="203079" y="360363"/>
                      <a:pt x="107035" y="327025"/>
                      <a:pt x="99098" y="307975"/>
                    </a:cubicBezTo>
                    <a:cubicBezTo>
                      <a:pt x="87192" y="280988"/>
                      <a:pt x="31232" y="263128"/>
                      <a:pt x="41948" y="238919"/>
                    </a:cubicBezTo>
                    <a:cubicBezTo>
                      <a:pt x="52664" y="214710"/>
                      <a:pt x="179664" y="180975"/>
                      <a:pt x="163392" y="162719"/>
                    </a:cubicBezTo>
                    <a:cubicBezTo>
                      <a:pt x="147120" y="144463"/>
                      <a:pt x="22501" y="127794"/>
                      <a:pt x="41948" y="107950"/>
                    </a:cubicBezTo>
                    <a:cubicBezTo>
                      <a:pt x="61395" y="88106"/>
                      <a:pt x="171594" y="71967"/>
                      <a:pt x="163392" y="50800"/>
                    </a:cubicBezTo>
                    <a:cubicBezTo>
                      <a:pt x="162730" y="-529"/>
                      <a:pt x="-153051" y="10451"/>
                      <a:pt x="95128" y="0"/>
                    </a:cubicBezTo>
                    <a:close/>
                  </a:path>
                </a:pathLst>
              </a:custGeom>
              <a:solidFill>
                <a:srgbClr val="FEAD42"/>
              </a:solidFill>
              <a:ln w="12700" cap="flat" cmpd="sng">
                <a:solidFill>
                  <a:srgbClr val="FEAD4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sz="18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Chuẩn bị</a:t>
                </a:r>
                <a:endParaRPr/>
              </a:p>
            </p:txBody>
          </p:sp>
        </p:grpSp>
        <p:sp>
          <p:nvSpPr>
            <p:cNvPr id="148" name="Google Shape;148;p2"/>
            <p:cNvSpPr txBox="1"/>
            <p:nvPr/>
          </p:nvSpPr>
          <p:spPr>
            <a:xfrm rot="331818">
              <a:off x="9265796" y="713266"/>
              <a:ext cx="2570723" cy="1855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Trang phục gọn gàng.</a:t>
              </a:r>
              <a:endParaRPr/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Giày, dép để đi bộ, mũ, nón,...</a:t>
              </a:r>
              <a:endParaRPr/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Phiếu quan sát.</a:t>
              </a:r>
              <a:endParaRPr/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Giấy, bút để ghi chép.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" descr="Trẻ em dưới 2 tuổi được miễn phí du lịch nước ngoà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332" y="4283080"/>
            <a:ext cx="3187149" cy="2122641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54" name="Google Shape;154;p3" descr="MN iSchool Trà Vinh - Khối Nursery tham quan vườn Đậu Phộng và khu du lịch  sinh thái - iScho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5788" y="4305620"/>
            <a:ext cx="3819880" cy="214501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grpSp>
        <p:nvGrpSpPr>
          <p:cNvPr id="155" name="Google Shape;155;p3"/>
          <p:cNvGrpSpPr/>
          <p:nvPr/>
        </p:nvGrpSpPr>
        <p:grpSpPr>
          <a:xfrm>
            <a:off x="612407" y="1492837"/>
            <a:ext cx="2882224" cy="2515356"/>
            <a:chOff x="612407" y="1492837"/>
            <a:chExt cx="2882224" cy="2515356"/>
          </a:xfrm>
        </p:grpSpPr>
        <p:sp>
          <p:nvSpPr>
            <p:cNvPr id="156" name="Google Shape;156;p3"/>
            <p:cNvSpPr/>
            <p:nvPr/>
          </p:nvSpPr>
          <p:spPr>
            <a:xfrm>
              <a:off x="612407" y="1492837"/>
              <a:ext cx="2882224" cy="2515356"/>
            </a:xfrm>
            <a:prstGeom prst="cloudCallout">
              <a:avLst>
                <a:gd name="adj1" fmla="val 60228"/>
                <a:gd name="adj2" fmla="val 68855"/>
              </a:avLst>
            </a:prstGeom>
            <a:solidFill>
              <a:schemeClr val="lt1"/>
            </a:solidFill>
            <a:ln w="28575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7" name="Google Shape;157;p3" descr="Balo Du Lịch, Balo Đi Rừng, Dã Ngoại Với Tính Năng Chống Nước | Shopee Việt  Nam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59280" y="1654378"/>
              <a:ext cx="2132196" cy="21321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8" name="Google Shape;158;p3"/>
          <p:cNvGrpSpPr/>
          <p:nvPr/>
        </p:nvGrpSpPr>
        <p:grpSpPr>
          <a:xfrm>
            <a:off x="3584154" y="804083"/>
            <a:ext cx="2347942" cy="1989213"/>
            <a:chOff x="3584154" y="804083"/>
            <a:chExt cx="2347942" cy="1989213"/>
          </a:xfrm>
        </p:grpSpPr>
        <p:sp>
          <p:nvSpPr>
            <p:cNvPr id="159" name="Google Shape;159;p3"/>
            <p:cNvSpPr/>
            <p:nvPr/>
          </p:nvSpPr>
          <p:spPr>
            <a:xfrm>
              <a:off x="3584154" y="804083"/>
              <a:ext cx="2327928" cy="1989213"/>
            </a:xfrm>
            <a:prstGeom prst="cloudCallout">
              <a:avLst>
                <a:gd name="adj1" fmla="val 30924"/>
                <a:gd name="adj2" fmla="val 76881"/>
              </a:avLst>
            </a:prstGeom>
            <a:solidFill>
              <a:schemeClr val="lt1"/>
            </a:solidFill>
            <a:ln w="28575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0" name="Google Shape;160;p3" descr="Mẹ bầy trò chơi để giúp bé phát triển giác quan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83170" y="915743"/>
              <a:ext cx="1748926" cy="11638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3" descr="Kính lúp cầm tay 75mm cán nhựa Niigata Seiki No.7507 chính hãng |  Fact-Depot | 100% vốn nhật bản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748850" y="1310696"/>
              <a:ext cx="1439819" cy="14398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2" name="Google Shape;162;p3"/>
          <p:cNvGrpSpPr/>
          <p:nvPr/>
        </p:nvGrpSpPr>
        <p:grpSpPr>
          <a:xfrm>
            <a:off x="6351288" y="810491"/>
            <a:ext cx="2327928" cy="1989213"/>
            <a:chOff x="6351288" y="810491"/>
            <a:chExt cx="2327928" cy="1989213"/>
          </a:xfrm>
        </p:grpSpPr>
        <p:sp>
          <p:nvSpPr>
            <p:cNvPr id="163" name="Google Shape;163;p3"/>
            <p:cNvSpPr/>
            <p:nvPr/>
          </p:nvSpPr>
          <p:spPr>
            <a:xfrm>
              <a:off x="6351288" y="810491"/>
              <a:ext cx="2327928" cy="1989213"/>
            </a:xfrm>
            <a:prstGeom prst="cloudCallout">
              <a:avLst>
                <a:gd name="adj1" fmla="val -51376"/>
                <a:gd name="adj2" fmla="val 71774"/>
              </a:avLst>
            </a:prstGeom>
            <a:solidFill>
              <a:schemeClr val="lt1"/>
            </a:solidFill>
            <a:ln w="28575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4" name="Google Shape;164;p3" descr="Mũ tai bèo đi rừng Ktom - Army Box - Shop đồ du lịch - Đồ phượt - Đồ Outdoor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98818" y="1039332"/>
              <a:ext cx="1711183" cy="17111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5" name="Google Shape;165;p3"/>
          <p:cNvGrpSpPr/>
          <p:nvPr/>
        </p:nvGrpSpPr>
        <p:grpSpPr>
          <a:xfrm>
            <a:off x="8936096" y="1143942"/>
            <a:ext cx="2643497" cy="2642632"/>
            <a:chOff x="8936096" y="1143942"/>
            <a:chExt cx="2643497" cy="2642632"/>
          </a:xfrm>
        </p:grpSpPr>
        <p:sp>
          <p:nvSpPr>
            <p:cNvPr id="166" name="Google Shape;166;p3"/>
            <p:cNvSpPr/>
            <p:nvPr/>
          </p:nvSpPr>
          <p:spPr>
            <a:xfrm>
              <a:off x="8936096" y="1478802"/>
              <a:ext cx="2643497" cy="2307772"/>
            </a:xfrm>
            <a:prstGeom prst="cloudCallout">
              <a:avLst>
                <a:gd name="adj1" fmla="val -80774"/>
                <a:gd name="adj2" fmla="val 63662"/>
              </a:avLst>
            </a:prstGeom>
            <a:solidFill>
              <a:schemeClr val="lt1"/>
            </a:solidFill>
            <a:ln w="28575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7" name="Google Shape;167;p3" descr="Mua bán Giày đi rừng giá rẻ chất lượng cao chỉ có tại BHLĐ Việt Nam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068489" y="1143942"/>
              <a:ext cx="2285058" cy="228505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8" name="Google Shape;168;p3" descr="A picture containing toy, doll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b="8571"/>
          <a:stretch/>
        </p:blipFill>
        <p:spPr>
          <a:xfrm>
            <a:off x="4139547" y="3188249"/>
            <a:ext cx="3585099" cy="350397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"/>
          <p:cNvSpPr txBox="1"/>
          <p:nvPr/>
        </p:nvSpPr>
        <p:spPr>
          <a:xfrm>
            <a:off x="3195206" y="165778"/>
            <a:ext cx="58015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C4126B"/>
                </a:solidFill>
                <a:latin typeface="Cookie"/>
                <a:ea typeface="Cookie"/>
                <a:cs typeface="Cookie"/>
                <a:sym typeface="Cookie"/>
              </a:rPr>
              <a:t>CHUẨN BỊ TRANG PHỤC VÀ ĐỒ DÙNG</a:t>
            </a:r>
            <a:endParaRPr/>
          </a:p>
        </p:txBody>
      </p:sp>
      <p:pic>
        <p:nvPicPr>
          <p:cNvPr id="170" name="Google Shape;170;p3"/>
          <p:cNvPicPr preferRelativeResize="0"/>
          <p:nvPr/>
        </p:nvPicPr>
        <p:blipFill rotWithShape="1">
          <a:blip r:embed="rId11">
            <a:alphaModFix/>
          </a:blip>
          <a:srcRect r="48566" b="66349"/>
          <a:stretch/>
        </p:blipFill>
        <p:spPr>
          <a:xfrm>
            <a:off x="-49608" y="7204"/>
            <a:ext cx="2521401" cy="2307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11">
            <a:alphaModFix/>
          </a:blip>
          <a:srcRect l="48357" t="-615" r="208" b="66964"/>
          <a:stretch/>
        </p:blipFill>
        <p:spPr>
          <a:xfrm>
            <a:off x="9670599" y="-47694"/>
            <a:ext cx="2521401" cy="2307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9796" y="146271"/>
            <a:ext cx="894162" cy="99888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"/>
          <p:cNvSpPr txBox="1"/>
          <p:nvPr/>
        </p:nvSpPr>
        <p:spPr>
          <a:xfrm>
            <a:off x="4793958" y="146271"/>
            <a:ext cx="628044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Hãy quan sát vườn trường, vườn cây, công viên hoặc trang trại,... và thực hiện các yêu cầu sau:</a:t>
            </a:r>
            <a:endParaRPr/>
          </a:p>
        </p:txBody>
      </p:sp>
      <p:pic>
        <p:nvPicPr>
          <p:cNvPr id="178" name="Google Shape;17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102" y="1731382"/>
            <a:ext cx="7230156" cy="442061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"/>
          <p:cNvSpPr txBox="1"/>
          <p:nvPr/>
        </p:nvSpPr>
        <p:spPr>
          <a:xfrm>
            <a:off x="7503886" y="1864195"/>
            <a:ext cx="4020456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Tìm kiếm các cây và con vật sống ở khu vực đó.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Mô tả môi trường sống của thực vật và động vật nơi em quan sát.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Tìm hiểu việc làm của con người làm cho môi trường sống của thực vật và động vật ở đó thay đổi.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Hoàn thành phiếu quan sát theo gợi ý ở trang bên.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073" y="287012"/>
            <a:ext cx="642125" cy="717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" descr="Biểu cảm về cây phượng - HocTotNguVan.v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25925">
            <a:off x="620782" y="1415137"/>
            <a:ext cx="3810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5"/>
          <p:cNvSpPr/>
          <p:nvPr/>
        </p:nvSpPr>
        <p:spPr>
          <a:xfrm>
            <a:off x="949871" y="141757"/>
            <a:ext cx="1106905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Tìm kiếm các cây và con vật sống ở khu vực đó.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Mô tả môi trường sống của thực vật và động vật nơi em quan sát.</a:t>
            </a:r>
            <a:endParaRPr/>
          </a:p>
        </p:txBody>
      </p:sp>
      <p:pic>
        <p:nvPicPr>
          <p:cNvPr id="187" name="Google Shape;187;p5" descr="Cây bàng với sân trường buổi trưa nắng. (Redmi5). - Nhiếp ảnh - Mi  Community - Xiaom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428258">
            <a:off x="4305908" y="1503589"/>
            <a:ext cx="4054742" cy="227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5" descr="Hướng dẫn】Cách trồng và chăm sóc bằng lăng xanh tốt trong vườ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70690">
            <a:off x="8379615" y="1203291"/>
            <a:ext cx="3298315" cy="270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5" descr="Yêu chó, học sinh Đài Loan cho ăn đến mức béo phì - VnExpres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359583">
            <a:off x="825169" y="3790733"/>
            <a:ext cx="3598045" cy="25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5" descr="Cô gái 9X về quê nuôi loại gà đặc biệt, bán hơn 1 triệu đồng/c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280103">
            <a:off x="4583475" y="3731240"/>
            <a:ext cx="3356429" cy="2430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5" descr="Coi chừng bị phạt tù vì... cho chim bồ câu ăn! - Báo Pháp Luật Việt Nam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393132">
            <a:off x="7832619" y="3775056"/>
            <a:ext cx="3755981" cy="2503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" name="Google Shape;196;p6"/>
          <p:cNvGraphicFramePr/>
          <p:nvPr/>
        </p:nvGraphicFramePr>
        <p:xfrm>
          <a:off x="595518" y="164914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{D4D72E23-3DC5-4E81-83E6-60BF8304A35E}</a:tableStyleId>
              </a:tblPr>
              <a:tblGrid>
                <a:gridCol w="178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5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10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39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0775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b="1" u="none" strike="noStrike" cap="none">
                          <a:solidFill>
                            <a:schemeClr val="lt1"/>
                          </a:solidFill>
                        </a:rPr>
                        <a:t>PHIẾU QUAN SÁT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b="1" u="none" strike="noStrike" cap="none">
                          <a:solidFill>
                            <a:schemeClr val="lt1"/>
                          </a:solidFill>
                        </a:rPr>
                        <a:t>THỰC VẬT VÀ ĐỘNG VẬT QUANH EM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8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4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Số thứ tự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Tên cây,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con vật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Đặc điểm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môi trường sống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Việc làm của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con người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7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i="1" u="none" strike="noStrike" cap="none">
                          <a:solidFill>
                            <a:schemeClr val="dk1"/>
                          </a:solidFill>
                        </a:rPr>
                        <a:t>Lục bình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i="1" u="none" strike="noStrike" cap="none">
                          <a:solidFill>
                            <a:schemeClr val="dk1"/>
                          </a:solidFill>
                        </a:rPr>
                        <a:t>Nước đen, có mùi hôi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i="1" u="none" strike="noStrike" cap="none">
                          <a:solidFill>
                            <a:schemeClr val="dk1"/>
                          </a:solidFill>
                        </a:rPr>
                        <a:t>Vứt rác, đổ nước thải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7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i="1" u="none" strike="noStrike" cap="none">
                          <a:solidFill>
                            <a:schemeClr val="dk1"/>
                          </a:solidFill>
                        </a:rPr>
                        <a:t>Cá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i="1" u="none" strike="noStrike" cap="none">
                          <a:solidFill>
                            <a:schemeClr val="dk1"/>
                          </a:solidFill>
                        </a:rPr>
                        <a:t>Nước biển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i="1" u="none" strike="noStrike" cap="none">
                          <a:solidFill>
                            <a:schemeClr val="dk1"/>
                          </a:solidFill>
                        </a:rPr>
                        <a:t>Đổ nước bẩn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5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5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5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97" name="Google Shape;19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073" y="287012"/>
            <a:ext cx="642125" cy="71732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6"/>
          <p:cNvSpPr/>
          <p:nvPr/>
        </p:nvSpPr>
        <p:spPr>
          <a:xfrm>
            <a:off x="986972" y="264149"/>
            <a:ext cx="1081314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Tìm hiểu việc làm của con người làm cho môi trường sống của thực vật và động vật ở đó thay đổi.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Hoàn thành phiếu gợi ý.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6633" y="177354"/>
            <a:ext cx="791848" cy="79828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7"/>
          <p:cNvSpPr txBox="1"/>
          <p:nvPr/>
        </p:nvSpPr>
        <p:spPr>
          <a:xfrm>
            <a:off x="5450081" y="452420"/>
            <a:ext cx="46083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Báo cáo kết quả quan sát.</a:t>
            </a:r>
            <a:endParaRPr/>
          </a:p>
        </p:txBody>
      </p:sp>
      <p:pic>
        <p:nvPicPr>
          <p:cNvPr id="205" name="Google Shape;20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042" y="1774581"/>
            <a:ext cx="5605930" cy="401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25870" y="1774581"/>
            <a:ext cx="5200088" cy="4016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3">
            <a:alphaModFix/>
          </a:blip>
          <a:srcRect b="21617"/>
          <a:stretch/>
        </p:blipFill>
        <p:spPr>
          <a:xfrm>
            <a:off x="198783" y="0"/>
            <a:ext cx="11370365" cy="63946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3" name="Google Shape;213;p8"/>
          <p:cNvGraphicFramePr/>
          <p:nvPr/>
        </p:nvGraphicFramePr>
        <p:xfrm>
          <a:off x="3270936" y="1391478"/>
          <a:ext cx="7039275" cy="3591325"/>
        </p:xfrm>
        <a:graphic>
          <a:graphicData uri="http://schemas.openxmlformats.org/drawingml/2006/table">
            <a:tbl>
              <a:tblPr firstRow="1" bandRow="1">
                <a:noFill/>
                <a:tableStyleId>{D4D72E23-3DC5-4E81-83E6-60BF8304A35E}</a:tableStyleId>
              </a:tblPr>
              <a:tblGrid>
                <a:gridCol w="1141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3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82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01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5165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>
                          <a:solidFill>
                            <a:schemeClr val="lt1"/>
                          </a:solidFill>
                        </a:rPr>
                        <a:t>PHIẾU QUAN SÁT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>
                          <a:solidFill>
                            <a:schemeClr val="lt1"/>
                          </a:solidFill>
                        </a:rPr>
                        <a:t>THỰC VẬT VÀ ĐỘNG VẬT QUANH EM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6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strike="noStrike" cap="none">
                          <a:solidFill>
                            <a:schemeClr val="dk1"/>
                          </a:solidFill>
                        </a:rPr>
                        <a:t>Số thứ tự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strike="noStrike" cap="none">
                          <a:solidFill>
                            <a:schemeClr val="dk1"/>
                          </a:solidFill>
                        </a:rPr>
                        <a:t>Tên cây,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strike="noStrike" cap="none">
                          <a:solidFill>
                            <a:schemeClr val="dk1"/>
                          </a:solidFill>
                        </a:rPr>
                        <a:t>con vật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strike="noStrike" cap="none">
                          <a:solidFill>
                            <a:schemeClr val="dk1"/>
                          </a:solidFill>
                        </a:rPr>
                        <a:t>Đặc điểm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strike="noStrike" cap="none">
                          <a:solidFill>
                            <a:schemeClr val="dk1"/>
                          </a:solidFill>
                        </a:rPr>
                        <a:t>môi trường sống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strike="noStrike" cap="none">
                          <a:solidFill>
                            <a:schemeClr val="dk1"/>
                          </a:solidFill>
                        </a:rPr>
                        <a:t>Việc làm của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strike="noStrike" cap="none">
                          <a:solidFill>
                            <a:schemeClr val="dk1"/>
                          </a:solidFill>
                        </a:rPr>
                        <a:t>con người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6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0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0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14" name="Google Shape;214;p8"/>
          <p:cNvSpPr txBox="1"/>
          <p:nvPr/>
        </p:nvSpPr>
        <p:spPr>
          <a:xfrm>
            <a:off x="3031419" y="704254"/>
            <a:ext cx="7511865" cy="6455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BÁO CÁO KẾT QUẢ QUAN SÁT: THỰC VẬT VÀ ĐỘNG VẬT QUANH EM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NHÓM: .......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457</Words>
  <Application>Microsoft Office PowerPoint</Application>
  <PresentationFormat>Widescreen</PresentationFormat>
  <Paragraphs>67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Times New Roman</vt:lpstr>
      <vt:lpstr>Arial</vt:lpstr>
      <vt:lpstr>AvantGarde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</cp:revision>
  <dcterms:created xsi:type="dcterms:W3CDTF">2021-06-11T08:12:41Z</dcterms:created>
  <dcterms:modified xsi:type="dcterms:W3CDTF">2025-02-11T13:51:13Z</dcterms:modified>
</cp:coreProperties>
</file>