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6"/>
  </p:notesMasterIdLst>
  <p:sldIdLst>
    <p:sldId id="384" r:id="rId3"/>
    <p:sldId id="334" r:id="rId4"/>
    <p:sldId id="324" r:id="rId5"/>
    <p:sldId id="375" r:id="rId6"/>
    <p:sldId id="314" r:id="rId7"/>
    <p:sldId id="366" r:id="rId8"/>
    <p:sldId id="329" r:id="rId9"/>
    <p:sldId id="367" r:id="rId10"/>
    <p:sldId id="352" r:id="rId11"/>
    <p:sldId id="368" r:id="rId12"/>
    <p:sldId id="370" r:id="rId13"/>
    <p:sldId id="371" r:id="rId14"/>
    <p:sldId id="372"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Arial Rounded MT Bold" panose="020F0704030504030204" pitchFamily="34" charset="0"/>
      <p:regular r:id="rId21"/>
    </p:embeddedFont>
    <p:embeddedFont>
      <p:font typeface="Calibri Light" panose="020F0302020204030204" pitchFamily="34" charset="0"/>
      <p:regular r:id="rId22"/>
      <p:italic r:id="rId23"/>
    </p:embeddedFont>
    <p:embeddedFont>
      <p:font typeface="Arial-Rounded" panose="020B0604020202020204" charset="0"/>
      <p:regular r:id="rId24"/>
      <p:bold r:id="rId25"/>
    </p:embeddedFont>
    <p:embeddedFont>
      <p:font typeface="La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EE7EF"/>
    <a:srgbClr val="F4A60A"/>
    <a:srgbClr val="009242"/>
    <a:srgbClr val="8BBD31"/>
    <a:srgbClr val="3FAF5A"/>
    <a:srgbClr val="FEFBF6"/>
    <a:srgbClr val="57EF7F"/>
    <a:srgbClr val="2CD434"/>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5501" autoAdjust="0"/>
  </p:normalViewPr>
  <p:slideViewPr>
    <p:cSldViewPr snapToGrid="0">
      <p:cViewPr varScale="1">
        <p:scale>
          <a:sx n="111" d="100"/>
          <a:sy n="111" d="100"/>
        </p:scale>
        <p:origin x="475"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CEF851F-4C9B-4ED8-A706-7687066F5A2C}" type="datetimeFigureOut">
              <a:rPr lang="en-US" smtClean="0"/>
              <a:pPr/>
              <a:t>2/11/2025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61019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7"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2/11/2025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2.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nk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514851"/>
            <a:ext cx="914400" cy="5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3" y="215504"/>
            <a:ext cx="4286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8100" y="39292"/>
            <a:ext cx="22288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178" y="757238"/>
            <a:ext cx="57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9063" y="3949305"/>
            <a:ext cx="10858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996" y="141090"/>
            <a:ext cx="6524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9"/>
          <p:cNvSpPr>
            <a:spLocks noChangeArrowheads="1" noChangeShapeType="1" noTextEdit="1"/>
          </p:cNvSpPr>
          <p:nvPr/>
        </p:nvSpPr>
        <p:spPr bwMode="auto">
          <a:xfrm>
            <a:off x="1514900" y="2816292"/>
            <a:ext cx="6895932" cy="817958"/>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700" kern="10" dirty="0" err="1" smtClean="0">
                <a:ln w="28575">
                  <a:solidFill>
                    <a:srgbClr val="FF0000"/>
                  </a:solidFill>
                  <a:round/>
                  <a:headEnd/>
                  <a:tailEnd/>
                </a:ln>
                <a:solidFill>
                  <a:srgbClr val="FF0000"/>
                </a:solidFill>
                <a:latin typeface="Times New Roman"/>
                <a:cs typeface="Times New Roman"/>
              </a:rPr>
              <a:t>Cả</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nhà</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đi</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chơi</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núi</a:t>
            </a:r>
            <a:r>
              <a:rPr lang="en-US" sz="2700" kern="10" dirty="0" smtClean="0">
                <a:ln w="28575">
                  <a:solidFill>
                    <a:srgbClr val="FF0000"/>
                  </a:solidFill>
                  <a:round/>
                  <a:headEnd/>
                  <a:tailEnd/>
                </a:ln>
                <a:solidFill>
                  <a:srgbClr val="FF0000"/>
                </a:solidFill>
                <a:latin typeface="Times New Roman"/>
                <a:cs typeface="Times New Roman"/>
              </a:rPr>
              <a:t>   </a:t>
            </a:r>
          </a:p>
        </p:txBody>
      </p:sp>
      <p:sp>
        <p:nvSpPr>
          <p:cNvPr id="2058" name="WordArt 13"/>
          <p:cNvSpPr>
            <a:spLocks noChangeArrowheads="1" noChangeShapeType="1" noTextEdit="1"/>
          </p:cNvSpPr>
          <p:nvPr/>
        </p:nvSpPr>
        <p:spPr bwMode="auto">
          <a:xfrm>
            <a:off x="2728911" y="1044182"/>
            <a:ext cx="3609976" cy="509586"/>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vi-VN" sz="2700" kern="10" dirty="0" smtClean="0">
                <a:ln w="12700">
                  <a:solidFill>
                    <a:srgbClr val="0000FF"/>
                  </a:solidFill>
                  <a:round/>
                  <a:headEnd/>
                  <a:tailEnd/>
                </a:ln>
                <a:solidFill>
                  <a:srgbClr val="00FFFF"/>
                </a:solidFill>
                <a:latin typeface="Times New Roman"/>
                <a:cs typeface="Times New Roman"/>
              </a:rPr>
              <a:t>Môn : </a:t>
            </a:r>
            <a:r>
              <a:rPr lang="en-US" sz="2700" kern="10" dirty="0" err="1" smtClean="0">
                <a:ln w="12700">
                  <a:solidFill>
                    <a:srgbClr val="0000FF"/>
                  </a:solidFill>
                  <a:round/>
                  <a:headEnd/>
                  <a:tailEnd/>
                </a:ln>
                <a:solidFill>
                  <a:srgbClr val="00FFFF"/>
                </a:solidFill>
                <a:latin typeface="Times New Roman"/>
                <a:cs typeface="Times New Roman"/>
              </a:rPr>
              <a:t>Tiếng</a:t>
            </a:r>
            <a:r>
              <a:rPr lang="en-US" sz="2700" kern="10" dirty="0" smtClean="0">
                <a:ln w="12700">
                  <a:solidFill>
                    <a:srgbClr val="0000FF"/>
                  </a:solidFill>
                  <a:round/>
                  <a:headEnd/>
                  <a:tailEnd/>
                </a:ln>
                <a:solidFill>
                  <a:srgbClr val="00FFFF"/>
                </a:solidFill>
                <a:latin typeface="Times New Roman"/>
                <a:cs typeface="Times New Roman"/>
              </a:rPr>
              <a:t> </a:t>
            </a:r>
            <a:r>
              <a:rPr lang="en-US" sz="2700" kern="10" dirty="0" err="1" smtClean="0">
                <a:ln w="12700">
                  <a:solidFill>
                    <a:srgbClr val="0000FF"/>
                  </a:solidFill>
                  <a:round/>
                  <a:headEnd/>
                  <a:tailEnd/>
                </a:ln>
                <a:solidFill>
                  <a:srgbClr val="00FFFF"/>
                </a:solidFill>
                <a:latin typeface="Times New Roman"/>
                <a:cs typeface="Times New Roman"/>
              </a:rPr>
              <a:t>việt</a:t>
            </a:r>
            <a:endParaRPr lang="en-US" sz="2700" kern="10" dirty="0" smtClean="0">
              <a:ln w="12700">
                <a:solidFill>
                  <a:srgbClr val="0000FF"/>
                </a:solidFill>
                <a:round/>
                <a:headEnd/>
                <a:tailEnd/>
              </a:ln>
              <a:solidFill>
                <a:srgbClr val="00FFFF"/>
              </a:solidFill>
              <a:latin typeface="Times New Roman"/>
              <a:cs typeface="Times New Roman"/>
            </a:endParaRPr>
          </a:p>
        </p:txBody>
      </p:sp>
      <p:sp>
        <p:nvSpPr>
          <p:cNvPr id="2059" name="WordArt 14"/>
          <p:cNvSpPr>
            <a:spLocks noChangeArrowheads="1" noChangeShapeType="1" noTextEdit="1"/>
          </p:cNvSpPr>
          <p:nvPr/>
        </p:nvSpPr>
        <p:spPr bwMode="auto">
          <a:xfrm>
            <a:off x="167256" y="2816292"/>
            <a:ext cx="1171575" cy="669858"/>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400" kern="10" dirty="0" err="1" smtClean="0">
                <a:ln w="12700">
                  <a:solidFill>
                    <a:srgbClr val="00FF00"/>
                  </a:solidFill>
                  <a:round/>
                  <a:headEnd/>
                  <a:tailEnd/>
                </a:ln>
                <a:solidFill>
                  <a:srgbClr val="0000FF"/>
                </a:solidFill>
                <a:latin typeface="Times New Roman"/>
                <a:cs typeface="Times New Roman"/>
              </a:rPr>
              <a:t>Bài</a:t>
            </a:r>
            <a:r>
              <a:rPr lang="en-US" sz="2400" kern="10" dirty="0" smtClean="0">
                <a:ln w="12700">
                  <a:solidFill>
                    <a:srgbClr val="00FF00"/>
                  </a:solidFill>
                  <a:round/>
                  <a:headEnd/>
                  <a:tailEnd/>
                </a:ln>
                <a:solidFill>
                  <a:srgbClr val="0000FF"/>
                </a:solidFill>
                <a:latin typeface="Times New Roman"/>
                <a:cs typeface="Times New Roman"/>
              </a:rPr>
              <a:t>:</a:t>
            </a:r>
          </a:p>
        </p:txBody>
      </p:sp>
      <p:pic>
        <p:nvPicPr>
          <p:cNvPr id="16395" name="ngay tet que em.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228638" y="567930"/>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6"/>
          <p:cNvSpPr>
            <a:spLocks noChangeArrowheads="1" noChangeShapeType="1" noTextEdit="1"/>
          </p:cNvSpPr>
          <p:nvPr/>
        </p:nvSpPr>
        <p:spPr bwMode="auto">
          <a:xfrm>
            <a:off x="3390899" y="1800725"/>
            <a:ext cx="2286000" cy="423863"/>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400" kern="10" dirty="0" err="1" smtClean="0">
                <a:ln w="12700">
                  <a:solidFill>
                    <a:srgbClr val="0000FF"/>
                  </a:solidFill>
                  <a:round/>
                  <a:headEnd/>
                  <a:tailEnd/>
                </a:ln>
                <a:solidFill>
                  <a:srgbClr val="FF0000"/>
                </a:solidFill>
                <a:latin typeface="Times New Roman"/>
                <a:cs typeface="Times New Roman"/>
              </a:rPr>
              <a:t>Lớp</a:t>
            </a:r>
            <a:r>
              <a:rPr lang="en-US" sz="2400" kern="10" dirty="0" smtClean="0">
                <a:ln w="12700">
                  <a:solidFill>
                    <a:srgbClr val="0000FF"/>
                  </a:solidFill>
                  <a:round/>
                  <a:headEnd/>
                  <a:tailEnd/>
                </a:ln>
                <a:solidFill>
                  <a:srgbClr val="FF0000"/>
                </a:solidFill>
                <a:latin typeface="Times New Roman"/>
                <a:cs typeface="Times New Roman"/>
              </a:rPr>
              <a:t>: 1D</a:t>
            </a:r>
          </a:p>
        </p:txBody>
      </p:sp>
      <p:sp>
        <p:nvSpPr>
          <p:cNvPr id="2062" name="WordArt 17"/>
          <p:cNvSpPr>
            <a:spLocks noChangeArrowheads="1" noChangeShapeType="1" noTextEdit="1"/>
          </p:cNvSpPr>
          <p:nvPr/>
        </p:nvSpPr>
        <p:spPr bwMode="auto">
          <a:xfrm>
            <a:off x="1757291" y="342956"/>
            <a:ext cx="5962792" cy="591740"/>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700" kern="10" dirty="0" smtClean="0">
                <a:ln w="9525">
                  <a:solidFill>
                    <a:srgbClr val="FF0000"/>
                  </a:solidFill>
                  <a:round/>
                  <a:headEnd/>
                  <a:tailEnd/>
                </a:ln>
                <a:solidFill>
                  <a:srgbClr val="0000FF"/>
                </a:solidFill>
                <a:latin typeface="Times New Roman"/>
                <a:cs typeface="Times New Roman"/>
              </a:rPr>
              <a:t>TRƯỜNG TIỂU HỌC HÒA NGHĨA</a:t>
            </a:r>
          </a:p>
        </p:txBody>
      </p:sp>
      <p:sp>
        <p:nvSpPr>
          <p:cNvPr id="2" name="TextBox 1"/>
          <p:cNvSpPr txBox="1"/>
          <p:nvPr/>
        </p:nvSpPr>
        <p:spPr>
          <a:xfrm>
            <a:off x="1400174" y="4114802"/>
            <a:ext cx="6677026" cy="584775"/>
          </a:xfrm>
          <a:prstGeom prst="rect">
            <a:avLst/>
          </a:prstGeom>
          <a:noFill/>
        </p:spPr>
        <p:txBody>
          <a:bodyPr wrap="square" rtlCol="0">
            <a:spAutoFit/>
          </a:bodyPr>
          <a:lstStyle/>
          <a:p>
            <a:pPr algn="ctr" defTabSz="914400" fontAlgn="base">
              <a:spcBef>
                <a:spcPct val="0"/>
              </a:spcBef>
              <a:spcAft>
                <a:spcPct val="0"/>
              </a:spcAft>
            </a:pPr>
            <a:r>
              <a:rPr lang="en-US" sz="3200" b="1" i="1" dirty="0" smtClean="0">
                <a:solidFill>
                  <a:srgbClr val="660033"/>
                </a:solidFill>
                <a:latin typeface="Times New Roman" pitchFamily="18" charset="0"/>
                <a:cs typeface="Times New Roman" pitchFamily="18" charset="0"/>
              </a:rPr>
              <a:t>GV: </a:t>
            </a:r>
            <a:r>
              <a:rPr lang="en-US" sz="3200" b="1" i="1" dirty="0" err="1" smtClean="0">
                <a:solidFill>
                  <a:srgbClr val="660033"/>
                </a:solidFill>
                <a:latin typeface="Times New Roman" pitchFamily="18" charset="0"/>
                <a:cs typeface="Times New Roman" pitchFamily="18" charset="0"/>
              </a:rPr>
              <a:t>Phạm</a:t>
            </a:r>
            <a:r>
              <a:rPr lang="en-US" sz="3200" b="1" i="1" dirty="0" smtClean="0">
                <a:solidFill>
                  <a:srgbClr val="660033"/>
                </a:solidFill>
                <a:latin typeface="Times New Roman" pitchFamily="18" charset="0"/>
                <a:cs typeface="Times New Roman" pitchFamily="18" charset="0"/>
              </a:rPr>
              <a:t> </a:t>
            </a:r>
            <a:r>
              <a:rPr lang="en-US" sz="3200" b="1" i="1" dirty="0" err="1" smtClean="0">
                <a:solidFill>
                  <a:srgbClr val="660033"/>
                </a:solidFill>
                <a:latin typeface="Times New Roman" pitchFamily="18" charset="0"/>
                <a:cs typeface="Times New Roman" pitchFamily="18" charset="0"/>
              </a:rPr>
              <a:t>Thị</a:t>
            </a:r>
            <a:r>
              <a:rPr lang="en-US" sz="3200" b="1" i="1" dirty="0" smtClean="0">
                <a:solidFill>
                  <a:srgbClr val="660033"/>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8441100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5"/>
                                        </p:tgtEl>
                                      </p:cBhvr>
                                    </p:cmd>
                                  </p:childTnLst>
                                </p:cTn>
                              </p:par>
                            </p:childTnLst>
                          </p:cTn>
                        </p:par>
                      </p:childTnLst>
                    </p:cTn>
                  </p:par>
                </p:childTnLst>
              </p:cTn>
              <p:nextCondLst>
                <p:cond evt="onClick" delay="0">
                  <p:tgtEl>
                    <p:spTgt spid="16395"/>
                  </p:tgtEl>
                </p:cond>
              </p:nextCondLst>
            </p:seq>
            <p:audio>
              <p:cMediaNode vol="80000">
                <p:cTn id="7" fill="hold" display="0">
                  <p:stCondLst>
                    <p:cond delay="indefinite"/>
                  </p:stCondLst>
                  <p:endCondLst>
                    <p:cond evt="onStopAudio" delay="0">
                      <p:tgtEl>
                        <p:sldTgt/>
                      </p:tgtEl>
                    </p:cond>
                  </p:endCondLst>
                </p:cTn>
                <p:tgtEl>
                  <p:spTgt spid="163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2777" y="3975736"/>
            <a:ext cx="2238113" cy="1015663"/>
          </a:xfrm>
          <a:prstGeom prst="rect">
            <a:avLst/>
          </a:prstGeom>
          <a:noFill/>
          <a:ln w="19050">
            <a:solidFill>
              <a:srgbClr val="00B050"/>
            </a:solidFill>
          </a:ln>
        </p:spPr>
        <p:txBody>
          <a:bodyPr wrap="none" rtlCol="0">
            <a:spAutoFit/>
          </a:bodyPr>
          <a:lstStyle/>
          <a:p>
            <a:r>
              <a:rPr lang="en-US" sz="6000" smtClean="0"/>
              <a:t>kh</a:t>
            </a:r>
            <a:r>
              <a:rPr lang="en-US" sz="6000" smtClean="0">
                <a:solidFill>
                  <a:srgbClr val="FF0000"/>
                </a:solidFill>
              </a:rPr>
              <a:t>uya</a:t>
            </a:r>
            <a:endParaRPr lang="en-US" sz="6000">
              <a:solidFill>
                <a:srgbClr val="FF0000"/>
              </a:solidFill>
            </a:endParaRPr>
          </a:p>
        </p:txBody>
      </p:sp>
      <p:sp>
        <p:nvSpPr>
          <p:cNvPr id="6" name="TextBox 5"/>
          <p:cNvSpPr txBox="1"/>
          <p:nvPr/>
        </p:nvSpPr>
        <p:spPr>
          <a:xfrm>
            <a:off x="5878137" y="3172138"/>
            <a:ext cx="2066591" cy="1938992"/>
          </a:xfrm>
          <a:prstGeom prst="rect">
            <a:avLst/>
          </a:prstGeom>
          <a:noFill/>
          <a:ln w="19050">
            <a:solidFill>
              <a:srgbClr val="00B050"/>
            </a:solidFill>
          </a:ln>
        </p:spPr>
        <p:txBody>
          <a:bodyPr wrap="none" rtlCol="0">
            <a:spAutoFit/>
          </a:bodyPr>
          <a:lstStyle/>
          <a:p>
            <a:r>
              <a:rPr lang="en-US" sz="6000" smtClean="0"/>
              <a:t>t</a:t>
            </a:r>
            <a:r>
              <a:rPr lang="en-US" sz="6000" smtClean="0">
                <a:solidFill>
                  <a:srgbClr val="FF0000"/>
                </a:solidFill>
              </a:rPr>
              <a:t>uýp </a:t>
            </a:r>
          </a:p>
          <a:p>
            <a:r>
              <a:rPr lang="en-US" sz="6000" smtClean="0">
                <a:solidFill>
                  <a:schemeClr val="tx1"/>
                </a:solidFill>
              </a:rPr>
              <a:t>thuốc</a:t>
            </a:r>
            <a:endParaRPr lang="en-US" sz="600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050" y="503230"/>
            <a:ext cx="4511565" cy="3383674"/>
          </a:xfrm>
          <a:prstGeom prst="rect">
            <a:avLst/>
          </a:prstGeom>
        </p:spPr>
      </p:pic>
      <p:pic>
        <p:nvPicPr>
          <p:cNvPr id="9" name="Picture 2" descr="E:\QUYNH\anh tai ve poiwer oint\tuýp thuố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5596" y="382369"/>
            <a:ext cx="3931672" cy="261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dirty="0" smtClean="0"/>
              <a:t>      </a:t>
            </a:r>
            <a:r>
              <a:rPr lang="en-US" sz="2400" dirty="0" err="1" smtClean="0"/>
              <a:t>Bố</a:t>
            </a:r>
            <a:r>
              <a:rPr lang="en-US" sz="2400" dirty="0" smtClean="0"/>
              <a:t> </a:t>
            </a:r>
            <a:r>
              <a:rPr lang="en-US" sz="2400" dirty="0" err="1" smtClean="0"/>
              <a:t>mẹ</a:t>
            </a:r>
            <a:r>
              <a:rPr lang="en-US" sz="2400" dirty="0" smtClean="0"/>
              <a:t> </a:t>
            </a:r>
            <a:r>
              <a:rPr lang="en-US" sz="2400" dirty="0" err="1" smtClean="0"/>
              <a:t>cho</a:t>
            </a:r>
            <a:r>
              <a:rPr lang="en-US" sz="2400" dirty="0" smtClean="0"/>
              <a:t> Nam </a:t>
            </a:r>
            <a:r>
              <a:rPr lang="en-US" sz="2400" dirty="0" err="1" smtClean="0"/>
              <a:t>và</a:t>
            </a:r>
            <a:r>
              <a:rPr lang="en-US" sz="2400" dirty="0" smtClean="0"/>
              <a:t> </a:t>
            </a:r>
            <a:r>
              <a:rPr lang="en-US" sz="2400" dirty="0" err="1" smtClean="0"/>
              <a:t>Đức</a:t>
            </a:r>
            <a:r>
              <a:rPr lang="en-US" sz="2400" dirty="0" smtClean="0"/>
              <a:t> </a:t>
            </a:r>
            <a:r>
              <a:rPr lang="en-US" sz="2400" dirty="0" err="1" smtClean="0"/>
              <a:t>đi</a:t>
            </a:r>
            <a:r>
              <a:rPr lang="en-US" sz="2400" dirty="0" smtClean="0"/>
              <a:t> </a:t>
            </a:r>
            <a:r>
              <a:rPr lang="en-US" sz="2400" dirty="0" err="1" smtClean="0"/>
              <a:t>chơi</a:t>
            </a:r>
            <a:r>
              <a:rPr lang="en-US" sz="2400" dirty="0" smtClean="0"/>
              <a:t> </a:t>
            </a:r>
            <a:r>
              <a:rPr lang="en-US" sz="2400" dirty="0" err="1" smtClean="0"/>
              <a:t>núi</a:t>
            </a:r>
            <a:r>
              <a:rPr lang="en-US" sz="2400" dirty="0" smtClean="0"/>
              <a:t>. </a:t>
            </a:r>
            <a:r>
              <a:rPr lang="en-US" sz="2400" dirty="0" err="1" smtClean="0"/>
              <a:t>Hôm</a:t>
            </a:r>
            <a:r>
              <a:rPr lang="en-US" sz="2400" dirty="0" smtClean="0"/>
              <a:t> </a:t>
            </a:r>
            <a:r>
              <a:rPr lang="en-US" sz="2400" dirty="0" err="1" smtClean="0"/>
              <a:t>trước</a:t>
            </a:r>
            <a:r>
              <a:rPr lang="en-US" sz="2400" dirty="0" smtClean="0"/>
              <a:t>, </a:t>
            </a:r>
            <a:r>
              <a:rPr lang="en-US" sz="2400" dirty="0" err="1" smtClean="0"/>
              <a:t>mẹ</a:t>
            </a:r>
            <a:r>
              <a:rPr lang="en-US" sz="2400" dirty="0" smtClean="0"/>
              <a:t> </a:t>
            </a:r>
            <a:r>
              <a:rPr lang="en-US" sz="2400" dirty="0" err="1" smtClean="0"/>
              <a:t>thức</a:t>
            </a:r>
            <a:r>
              <a:rPr lang="en-US" sz="2400" dirty="0" smtClean="0"/>
              <a:t> </a:t>
            </a:r>
            <a:r>
              <a:rPr lang="en-US" sz="2400" dirty="0" err="1" smtClean="0"/>
              <a:t>khuya</a:t>
            </a:r>
            <a:r>
              <a:rPr lang="en-US" sz="2400" dirty="0" smtClean="0"/>
              <a:t> </a:t>
            </a:r>
            <a:r>
              <a:rPr lang="en-US" sz="2400" dirty="0" err="1" smtClean="0"/>
              <a:t>để</a:t>
            </a:r>
            <a:r>
              <a:rPr lang="en-US" sz="2400" dirty="0" smtClean="0"/>
              <a:t> </a:t>
            </a:r>
            <a:r>
              <a:rPr lang="en-US" sz="2400" dirty="0" err="1" smtClean="0"/>
              <a:t>chuẩn</a:t>
            </a:r>
            <a:r>
              <a:rPr lang="en-US" sz="2400" dirty="0" smtClean="0"/>
              <a:t> </a:t>
            </a:r>
            <a:r>
              <a:rPr lang="en-US" sz="2400" dirty="0" err="1" smtClean="0"/>
              <a:t>bị</a:t>
            </a:r>
            <a:r>
              <a:rPr lang="en-US" sz="2400" dirty="0" smtClean="0"/>
              <a:t> </a:t>
            </a:r>
            <a:r>
              <a:rPr lang="en-US" sz="2400" dirty="0" err="1" smtClean="0"/>
              <a:t>quần</a:t>
            </a:r>
            <a:r>
              <a:rPr lang="en-US" sz="2400" dirty="0" smtClean="0"/>
              <a:t> </a:t>
            </a:r>
            <a:r>
              <a:rPr lang="en-US" sz="2400" dirty="0" err="1" smtClean="0"/>
              <a:t>áo,thức</a:t>
            </a:r>
            <a:r>
              <a:rPr lang="en-US" sz="2400" dirty="0" smtClean="0"/>
              <a:t> </a:t>
            </a:r>
            <a:r>
              <a:rPr lang="en-US" sz="2400" dirty="0" err="1" smtClean="0"/>
              <a:t>ăn</a:t>
            </a:r>
            <a:r>
              <a:rPr lang="en-US" sz="2400" dirty="0" smtClean="0"/>
              <a:t>, </a:t>
            </a:r>
            <a:r>
              <a:rPr lang="en-US" sz="2400" dirty="0" err="1" smtClean="0"/>
              <a:t>nước</a:t>
            </a:r>
            <a:r>
              <a:rPr lang="en-US" sz="2400" dirty="0" smtClean="0"/>
              <a:t> </a:t>
            </a:r>
            <a:r>
              <a:rPr lang="en-US" sz="2400" dirty="0" err="1" smtClean="0"/>
              <a:t>uống</a:t>
            </a:r>
            <a:r>
              <a:rPr lang="en-US" sz="2400" dirty="0" smtClean="0"/>
              <a:t> </a:t>
            </a:r>
            <a:r>
              <a:rPr lang="en-US" sz="2400" dirty="0" err="1" smtClean="0"/>
              <a:t>và</a:t>
            </a:r>
            <a:r>
              <a:rPr lang="en-US" sz="2400" dirty="0" smtClean="0"/>
              <a:t> </a:t>
            </a:r>
            <a:r>
              <a:rPr lang="en-US" sz="2400" dirty="0" err="1" smtClean="0"/>
              <a:t>cả</a:t>
            </a:r>
            <a:r>
              <a:rPr lang="en-US" sz="2400" dirty="0" smtClean="0"/>
              <a:t> </a:t>
            </a:r>
            <a:r>
              <a:rPr lang="en-US" sz="2400" dirty="0" err="1" smtClean="0"/>
              <a:t>tuýp</a:t>
            </a:r>
            <a:r>
              <a:rPr lang="en-US" sz="2400" dirty="0" smtClean="0"/>
              <a:t> </a:t>
            </a:r>
            <a:r>
              <a:rPr lang="en-US" sz="2400" dirty="0" err="1" smtClean="0"/>
              <a:t>thuốc</a:t>
            </a:r>
            <a:r>
              <a:rPr lang="en-US" sz="2400" dirty="0" smtClean="0"/>
              <a:t> </a:t>
            </a:r>
            <a:r>
              <a:rPr lang="en-US" sz="2400" dirty="0" err="1" smtClean="0"/>
              <a:t>chống</a:t>
            </a:r>
            <a:r>
              <a:rPr lang="en-US" sz="2400" dirty="0" smtClean="0"/>
              <a:t> </a:t>
            </a:r>
            <a:r>
              <a:rPr lang="en-US" sz="2400" dirty="0" err="1" smtClean="0"/>
              <a:t>côn</a:t>
            </a:r>
            <a:r>
              <a:rPr lang="en-US" sz="2400" dirty="0" smtClean="0"/>
              <a:t> </a:t>
            </a:r>
            <a:r>
              <a:rPr lang="en-US" sz="2400" dirty="0" err="1" smtClean="0"/>
              <a:t>trùng</a:t>
            </a:r>
            <a:r>
              <a:rPr lang="en-US" sz="2400" dirty="0" smtClean="0"/>
              <a:t>.</a:t>
            </a:r>
          </a:p>
          <a:p>
            <a:pPr algn="just"/>
            <a:r>
              <a:rPr lang="en-US" sz="2400" dirty="0"/>
              <a:t> </a:t>
            </a:r>
            <a:r>
              <a:rPr lang="en-US" sz="2400" dirty="0" smtClean="0"/>
              <a:t>     </a:t>
            </a:r>
            <a:r>
              <a:rPr lang="en-US" sz="2400" dirty="0" err="1" smtClean="0"/>
              <a:t>Hôm</a:t>
            </a:r>
            <a:r>
              <a:rPr lang="en-US" sz="2400" dirty="0" smtClean="0"/>
              <a:t> </a:t>
            </a:r>
            <a:r>
              <a:rPr lang="en-US" sz="2400" dirty="0" err="1" smtClean="0"/>
              <a:t>sau</a:t>
            </a:r>
            <a:r>
              <a:rPr lang="en-US" sz="2400" dirty="0" smtClean="0"/>
              <a:t>, </a:t>
            </a:r>
            <a:r>
              <a:rPr lang="en-US" sz="2400" dirty="0" err="1" smtClean="0"/>
              <a:t>khi</a:t>
            </a:r>
            <a:r>
              <a:rPr lang="en-US" sz="2400" dirty="0" smtClean="0"/>
              <a:t> </a:t>
            </a:r>
            <a:r>
              <a:rPr lang="en-US" sz="2400" dirty="0" err="1" smtClean="0"/>
              <a:t>mặt</a:t>
            </a:r>
            <a:r>
              <a:rPr lang="en-US" sz="2400" dirty="0" smtClean="0"/>
              <a:t> </a:t>
            </a:r>
            <a:r>
              <a:rPr lang="en-US" sz="2400" dirty="0" err="1" smtClean="0"/>
              <a:t>trời</a:t>
            </a:r>
            <a:r>
              <a:rPr lang="en-US" sz="2400" dirty="0" smtClean="0"/>
              <a:t> </a:t>
            </a:r>
            <a:r>
              <a:rPr lang="en-US" sz="2400" dirty="0" err="1" smtClean="0"/>
              <a:t>lên</a:t>
            </a:r>
            <a:r>
              <a:rPr lang="en-US" sz="2400" dirty="0" smtClean="0"/>
              <a:t>, </a:t>
            </a:r>
            <a:r>
              <a:rPr lang="en-US" sz="2400" dirty="0" err="1" smtClean="0"/>
              <a:t>cả</a:t>
            </a:r>
            <a:r>
              <a:rPr lang="en-US" sz="2400" dirty="0" smtClean="0"/>
              <a:t> </a:t>
            </a:r>
            <a:r>
              <a:rPr lang="en-US" sz="2400" dirty="0" err="1" smtClean="0"/>
              <a:t>nhà</a:t>
            </a:r>
            <a:r>
              <a:rPr lang="en-US" sz="2400" dirty="0" smtClean="0"/>
              <a:t> </a:t>
            </a:r>
            <a:r>
              <a:rPr lang="en-US" sz="2400" dirty="0" err="1" smtClean="0"/>
              <a:t>đã</a:t>
            </a:r>
            <a:r>
              <a:rPr lang="en-US" sz="2400" dirty="0" smtClean="0"/>
              <a:t> </a:t>
            </a:r>
            <a:r>
              <a:rPr lang="en-US" sz="2400" dirty="0" err="1" smtClean="0"/>
              <a:t>tới</a:t>
            </a:r>
            <a:r>
              <a:rPr lang="en-US" sz="2400" dirty="0" smtClean="0"/>
              <a:t> </a:t>
            </a:r>
            <a:r>
              <a:rPr lang="en-US" sz="2400" dirty="0" err="1" smtClean="0"/>
              <a:t>chân</a:t>
            </a:r>
            <a:r>
              <a:rPr lang="en-US" sz="2400" dirty="0" smtClean="0"/>
              <a:t> </a:t>
            </a:r>
            <a:r>
              <a:rPr lang="en-US" sz="2400" dirty="0" err="1" smtClean="0"/>
              <a:t>núi</a:t>
            </a:r>
            <a:r>
              <a:rPr lang="en-US" sz="2400" dirty="0" smtClean="0"/>
              <a:t>. Nam </a:t>
            </a:r>
            <a:r>
              <a:rPr lang="en-US" sz="2400" dirty="0" err="1" smtClean="0"/>
              <a:t>và</a:t>
            </a:r>
            <a:r>
              <a:rPr lang="en-US" sz="2400" dirty="0" smtClean="0"/>
              <a:t> </a:t>
            </a:r>
            <a:r>
              <a:rPr lang="en-US" sz="2400" dirty="0" err="1" smtClean="0"/>
              <a:t>Đức</a:t>
            </a:r>
            <a:r>
              <a:rPr lang="en-US" sz="2400" dirty="0" smtClean="0"/>
              <a:t> </a:t>
            </a:r>
            <a:r>
              <a:rPr lang="en-US" sz="2400" dirty="0" err="1" smtClean="0"/>
              <a:t>thích</a:t>
            </a:r>
            <a:r>
              <a:rPr lang="en-US" sz="2400" dirty="0" smtClean="0"/>
              <a:t> </a:t>
            </a:r>
            <a:r>
              <a:rPr lang="en-US" sz="2400" dirty="0" err="1" smtClean="0"/>
              <a:t>thú</a:t>
            </a:r>
            <a:r>
              <a:rPr lang="en-US" sz="2400" dirty="0" smtClean="0"/>
              <a:t>, </a:t>
            </a:r>
            <a:r>
              <a:rPr lang="en-US" sz="2400" dirty="0" err="1" smtClean="0"/>
              <a:t>đuổi</a:t>
            </a:r>
            <a:r>
              <a:rPr lang="en-US" sz="2400" dirty="0" smtClean="0"/>
              <a:t> </a:t>
            </a:r>
            <a:r>
              <a:rPr lang="en-US" sz="2400" dirty="0" err="1" smtClean="0"/>
              <a:t>nhau</a:t>
            </a:r>
            <a:r>
              <a:rPr lang="en-US" sz="2400" dirty="0" smtClean="0"/>
              <a:t> </a:t>
            </a:r>
            <a:r>
              <a:rPr lang="en-US" sz="2400" dirty="0" err="1" smtClean="0"/>
              <a:t>huỳnh</a:t>
            </a:r>
            <a:r>
              <a:rPr lang="en-US" sz="2400" dirty="0" smtClean="0"/>
              <a:t> </a:t>
            </a:r>
            <a:r>
              <a:rPr lang="en-US" sz="2400" dirty="0" err="1" smtClean="0"/>
              <a:t>huỵch</a:t>
            </a:r>
            <a:r>
              <a:rPr lang="en-US" sz="2400" dirty="0" smtClean="0"/>
              <a:t>. </a:t>
            </a:r>
            <a:r>
              <a:rPr lang="en-US" sz="2400" dirty="0" err="1" smtClean="0"/>
              <a:t>Càng</a:t>
            </a:r>
            <a:r>
              <a:rPr lang="en-US" sz="2400" dirty="0" smtClean="0"/>
              <a:t> </a:t>
            </a:r>
            <a:r>
              <a:rPr lang="en-US" sz="2400" dirty="0" err="1" smtClean="0"/>
              <a:t>lên</a:t>
            </a:r>
            <a:r>
              <a:rPr lang="en-US" sz="2400" dirty="0" smtClean="0"/>
              <a:t> </a:t>
            </a:r>
            <a:r>
              <a:rPr lang="en-US" sz="2400" dirty="0" err="1" smtClean="0"/>
              <a:t>cao</a:t>
            </a:r>
            <a:r>
              <a:rPr lang="en-US" sz="2400" dirty="0" smtClean="0"/>
              <a:t>, </a:t>
            </a:r>
            <a:r>
              <a:rPr lang="en-US" sz="2400" dirty="0" err="1" smtClean="0"/>
              <a:t>đường</a:t>
            </a:r>
            <a:r>
              <a:rPr lang="en-US" sz="2400" dirty="0" smtClean="0"/>
              <a:t> </a:t>
            </a:r>
            <a:r>
              <a:rPr lang="en-US" sz="2400" dirty="0" err="1" smtClean="0"/>
              <a:t>càng</a:t>
            </a:r>
            <a:r>
              <a:rPr lang="en-US" sz="2400" dirty="0" smtClean="0"/>
              <a:t> </a:t>
            </a:r>
            <a:r>
              <a:rPr lang="en-US" sz="2400" dirty="0" err="1" smtClean="0"/>
              <a:t>dốc</a:t>
            </a:r>
            <a:r>
              <a:rPr lang="en-US" sz="2400" dirty="0" smtClean="0"/>
              <a:t> </a:t>
            </a:r>
            <a:r>
              <a:rPr lang="en-US" sz="2400" dirty="0" err="1" smtClean="0"/>
              <a:t>và</a:t>
            </a:r>
            <a:r>
              <a:rPr lang="en-US" sz="2400" dirty="0" smtClean="0"/>
              <a:t> </a:t>
            </a:r>
            <a:r>
              <a:rPr lang="en-US" sz="2400" dirty="0" err="1" smtClean="0"/>
              <a:t>khúc</a:t>
            </a:r>
            <a:r>
              <a:rPr lang="en-US" sz="2400" dirty="0" smtClean="0"/>
              <a:t> </a:t>
            </a:r>
            <a:r>
              <a:rPr lang="en-US" sz="2400" dirty="0" err="1" smtClean="0"/>
              <a:t>khuỷu</a:t>
            </a:r>
            <a:r>
              <a:rPr lang="en-US" sz="2400" dirty="0" smtClean="0"/>
              <a:t>, </a:t>
            </a:r>
            <a:r>
              <a:rPr lang="en-US" sz="2400" dirty="0" err="1" smtClean="0"/>
              <a:t>bố</a:t>
            </a:r>
            <a:r>
              <a:rPr lang="en-US" sz="2400" dirty="0" smtClean="0"/>
              <a:t> </a:t>
            </a:r>
            <a:r>
              <a:rPr lang="en-US" sz="2400" dirty="0" err="1" smtClean="0"/>
              <a:t>phải</a:t>
            </a:r>
            <a:r>
              <a:rPr lang="en-US" sz="2400" dirty="0" smtClean="0"/>
              <a:t> </a:t>
            </a:r>
            <a:r>
              <a:rPr lang="en-US" sz="2400" dirty="0" err="1" smtClean="0"/>
              <a:t>cõng</a:t>
            </a:r>
            <a:r>
              <a:rPr lang="en-US" sz="2400" dirty="0" smtClean="0"/>
              <a:t> </a:t>
            </a:r>
            <a:r>
              <a:rPr lang="en-US" sz="2400" dirty="0" err="1" smtClean="0"/>
              <a:t>Đức</a:t>
            </a:r>
            <a:r>
              <a:rPr lang="en-US" sz="2400" dirty="0" smtClean="0"/>
              <a:t>. </a:t>
            </a:r>
            <a:r>
              <a:rPr lang="en-US" sz="2400" dirty="0" err="1" smtClean="0"/>
              <a:t>Thỉnh</a:t>
            </a:r>
            <a:r>
              <a:rPr lang="en-US" sz="2400" dirty="0" smtClean="0"/>
              <a:t> </a:t>
            </a:r>
            <a:r>
              <a:rPr lang="en-US" sz="2400" dirty="0" err="1" smtClean="0"/>
              <a:t>thoảng</a:t>
            </a:r>
            <a:r>
              <a:rPr lang="en-US" sz="2400" dirty="0" smtClean="0"/>
              <a:t>, </a:t>
            </a:r>
            <a:r>
              <a:rPr lang="en-US" sz="2400" dirty="0" err="1" smtClean="0"/>
              <a:t>mẹ</a:t>
            </a:r>
            <a:r>
              <a:rPr lang="en-US" sz="2400" dirty="0" smtClean="0"/>
              <a:t> </a:t>
            </a:r>
            <a:r>
              <a:rPr lang="en-US" sz="2400" dirty="0" err="1" smtClean="0"/>
              <a:t>lau</a:t>
            </a:r>
            <a:r>
              <a:rPr lang="en-US" sz="2400" dirty="0" smtClean="0"/>
              <a:t> </a:t>
            </a:r>
            <a:r>
              <a:rPr lang="en-US" sz="2400" dirty="0" err="1" smtClean="0"/>
              <a:t>mồ</a:t>
            </a:r>
            <a:r>
              <a:rPr lang="en-US" sz="2400" dirty="0" smtClean="0"/>
              <a:t> </a:t>
            </a:r>
            <a:r>
              <a:rPr lang="en-US" sz="2400" dirty="0" err="1" smtClean="0"/>
              <a:t>hôi</a:t>
            </a:r>
            <a:r>
              <a:rPr lang="en-US" sz="2400" dirty="0" smtClean="0"/>
              <a:t> </a:t>
            </a:r>
            <a:r>
              <a:rPr lang="en-US" sz="2400" dirty="0" err="1" smtClean="0"/>
              <a:t>cho</a:t>
            </a:r>
            <a:r>
              <a:rPr lang="en-US" sz="2400" dirty="0" smtClean="0"/>
              <a:t> </a:t>
            </a:r>
            <a:r>
              <a:rPr lang="en-US" sz="2400" dirty="0" err="1" smtClean="0"/>
              <a:t>hai</a:t>
            </a:r>
            <a:r>
              <a:rPr lang="en-US" sz="2400" dirty="0" smtClean="0"/>
              <a:t> </a:t>
            </a:r>
            <a:r>
              <a:rPr lang="en-US" sz="2400" dirty="0" err="1" smtClean="0"/>
              <a:t>anh</a:t>
            </a:r>
            <a:r>
              <a:rPr lang="en-US" sz="2400" dirty="0" smtClean="0"/>
              <a:t> </a:t>
            </a:r>
            <a:r>
              <a:rPr lang="en-US" sz="2400" dirty="0" err="1" smtClean="0"/>
              <a:t>em</a:t>
            </a:r>
            <a:r>
              <a:rPr lang="en-US" sz="2400" dirty="0" smtClean="0"/>
              <a:t>.</a:t>
            </a:r>
          </a:p>
          <a:p>
            <a:pPr algn="just"/>
            <a:r>
              <a:rPr lang="en-US" sz="2400" dirty="0"/>
              <a:t> </a:t>
            </a:r>
            <a:r>
              <a:rPr lang="en-US" sz="2400" dirty="0" smtClean="0"/>
              <a:t>     </a:t>
            </a:r>
            <a:r>
              <a:rPr lang="en-US" sz="2400" dirty="0" err="1" smtClean="0"/>
              <a:t>Lúc</a:t>
            </a:r>
            <a:r>
              <a:rPr lang="en-US" sz="2400" dirty="0" smtClean="0"/>
              <a:t> </a:t>
            </a:r>
            <a:r>
              <a:rPr lang="en-US" sz="2400" dirty="0" err="1" smtClean="0"/>
              <a:t>lên</a:t>
            </a:r>
            <a:r>
              <a:rPr lang="en-US" sz="2400" dirty="0" smtClean="0"/>
              <a:t> </a:t>
            </a:r>
            <a:r>
              <a:rPr lang="en-US" sz="2400" dirty="0" err="1" smtClean="0"/>
              <a:t>đến</a:t>
            </a:r>
            <a:r>
              <a:rPr lang="en-US" sz="2400" dirty="0" smtClean="0"/>
              <a:t> </a:t>
            </a:r>
            <a:r>
              <a:rPr lang="en-US" sz="2400" dirty="0" err="1" smtClean="0"/>
              <a:t>đỉnh</a:t>
            </a:r>
            <a:r>
              <a:rPr lang="en-US" sz="2400" dirty="0" smtClean="0"/>
              <a:t> </a:t>
            </a:r>
            <a:r>
              <a:rPr lang="en-US" sz="2400" dirty="0" err="1" smtClean="0"/>
              <a:t>núi</a:t>
            </a:r>
            <a:r>
              <a:rPr lang="en-US" sz="2400" dirty="0" smtClean="0"/>
              <a:t> , </a:t>
            </a:r>
            <a:r>
              <a:rPr lang="en-US" sz="2400" dirty="0" err="1" smtClean="0"/>
              <a:t>hai</a:t>
            </a:r>
            <a:r>
              <a:rPr lang="en-US" sz="2400" dirty="0" smtClean="0"/>
              <a:t> </a:t>
            </a:r>
            <a:r>
              <a:rPr lang="en-US" sz="2400" dirty="0" err="1" smtClean="0"/>
              <a:t>anh</a:t>
            </a:r>
            <a:r>
              <a:rPr lang="en-US" sz="2400" dirty="0" smtClean="0"/>
              <a:t> </a:t>
            </a:r>
            <a:r>
              <a:rPr lang="en-US" sz="2400" dirty="0" err="1" smtClean="0"/>
              <a:t>em</a:t>
            </a:r>
            <a:r>
              <a:rPr lang="en-US" sz="2400" dirty="0" smtClean="0"/>
              <a:t> </a:t>
            </a:r>
            <a:r>
              <a:rPr lang="en-US" sz="2400" dirty="0" err="1" smtClean="0"/>
              <a:t>vui</a:t>
            </a:r>
            <a:r>
              <a:rPr lang="en-US" sz="2400" dirty="0" smtClean="0"/>
              <a:t> </a:t>
            </a:r>
            <a:r>
              <a:rPr lang="en-US" sz="2400" dirty="0" err="1" smtClean="0"/>
              <a:t>sướng</a:t>
            </a:r>
            <a:r>
              <a:rPr lang="en-US" sz="2400" dirty="0" smtClean="0"/>
              <a:t> </a:t>
            </a:r>
            <a:r>
              <a:rPr lang="en-US" sz="2400" dirty="0" err="1" smtClean="0"/>
              <a:t>hét</a:t>
            </a:r>
            <a:r>
              <a:rPr lang="en-US" sz="2400" dirty="0" smtClean="0"/>
              <a:t> </a:t>
            </a:r>
            <a:r>
              <a:rPr lang="en-US" sz="2400" dirty="0" err="1" smtClean="0"/>
              <a:t>vang</a:t>
            </a:r>
            <a:r>
              <a:rPr lang="en-US" sz="2400" dirty="0" smtClean="0"/>
              <a:t>.</a:t>
            </a:r>
          </a:p>
          <a:p>
            <a:pPr algn="r"/>
            <a:r>
              <a:rPr lang="en-US" sz="2000" dirty="0" smtClean="0"/>
              <a:t>( </a:t>
            </a:r>
            <a:r>
              <a:rPr lang="en-US" sz="2000" dirty="0" err="1" smtClean="0"/>
              <a:t>Lâm</a:t>
            </a:r>
            <a:r>
              <a:rPr lang="en-US" sz="2000" dirty="0" smtClean="0"/>
              <a:t> </a:t>
            </a:r>
            <a:r>
              <a:rPr lang="en-US" sz="2000" dirty="0" err="1" smtClean="0"/>
              <a:t>Anh</a:t>
            </a:r>
            <a:r>
              <a:rPr lang="en-US" sz="2000" dirty="0" smtClean="0"/>
              <a:t> )</a:t>
            </a:r>
            <a:endParaRPr lang="en-US" sz="2000" dirty="0"/>
          </a:p>
        </p:txBody>
      </p:sp>
      <p:sp>
        <p:nvSpPr>
          <p:cNvPr id="3" name="TextBox 2"/>
          <p:cNvSpPr txBox="1"/>
          <p:nvPr/>
        </p:nvSpPr>
        <p:spPr>
          <a:xfrm>
            <a:off x="651641" y="4544989"/>
            <a:ext cx="2377574" cy="369332"/>
          </a:xfrm>
          <a:prstGeom prst="rect">
            <a:avLst/>
          </a:prstGeom>
          <a:noFill/>
        </p:spPr>
        <p:txBody>
          <a:bodyPr wrap="none" rtlCol="0">
            <a:spAutoFit/>
          </a:bodyPr>
          <a:lstStyle/>
          <a:p>
            <a:r>
              <a:rPr lang="en-US" sz="1800" smtClean="0"/>
              <a:t>Đọc nối tiếp từng câu</a:t>
            </a:r>
            <a:endParaRPr lang="en-US" sz="1800"/>
          </a:p>
        </p:txBody>
      </p:sp>
      <p:sp>
        <p:nvSpPr>
          <p:cNvPr id="5" name="TextBox 4"/>
          <p:cNvSpPr txBox="1"/>
          <p:nvPr/>
        </p:nvSpPr>
        <p:spPr>
          <a:xfrm>
            <a:off x="674897" y="4544254"/>
            <a:ext cx="2390398" cy="369332"/>
          </a:xfrm>
          <a:prstGeom prst="rect">
            <a:avLst/>
          </a:prstGeom>
          <a:solidFill>
            <a:schemeClr val="bg1"/>
          </a:solidFill>
        </p:spPr>
        <p:txBody>
          <a:bodyPr wrap="none" rtlCol="0">
            <a:spAutoFit/>
          </a:bodyPr>
          <a:lstStyle/>
          <a:p>
            <a:r>
              <a:rPr lang="en-US" sz="1800" smtClean="0"/>
              <a:t>Chia đoạn                  </a:t>
            </a:r>
            <a:endParaRPr lang="en-US" sz="1800"/>
          </a:p>
        </p:txBody>
      </p:sp>
      <p:grpSp>
        <p:nvGrpSpPr>
          <p:cNvPr id="11" name="Group 10"/>
          <p:cNvGrpSpPr/>
          <p:nvPr/>
        </p:nvGrpSpPr>
        <p:grpSpPr>
          <a:xfrm>
            <a:off x="522497" y="628139"/>
            <a:ext cx="4118571" cy="1106067"/>
            <a:chOff x="-3583541" y="2179021"/>
            <a:chExt cx="8066718" cy="2550634"/>
          </a:xfrm>
        </p:grpSpPr>
        <p:grpSp>
          <p:nvGrpSpPr>
            <p:cNvPr id="9" name="Group 8"/>
            <p:cNvGrpSpPr/>
            <p:nvPr/>
          </p:nvGrpSpPr>
          <p:grpSpPr>
            <a:xfrm>
              <a:off x="4162097" y="4045194"/>
              <a:ext cx="321080" cy="684461"/>
              <a:chOff x="4162097" y="4045194"/>
              <a:chExt cx="321080" cy="684461"/>
            </a:xfrm>
          </p:grpSpPr>
          <p:cxnSp>
            <p:nvCxnSpPr>
              <p:cNvPr id="7" name="Straight Connector 6"/>
              <p:cNvCxnSpPr>
                <a:stCxn id="6" idx="2"/>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583541" y="2179021"/>
              <a:ext cx="612864" cy="851694"/>
            </a:xfrm>
            <a:prstGeom prst="rect">
              <a:avLst/>
            </a:prstGeom>
            <a:noFill/>
          </p:spPr>
          <p:txBody>
            <a:bodyPr wrap="none" rtlCol="0">
              <a:spAutoFit/>
            </a:bodyPr>
            <a:lstStyle/>
            <a:p>
              <a:r>
                <a:rPr lang="en-US" sz="1800" b="1" dirty="0" smtClean="0">
                  <a:solidFill>
                    <a:srgbClr val="FF0000"/>
                  </a:solidFill>
                </a:rPr>
                <a:t>1</a:t>
              </a:r>
              <a:endParaRPr lang="en-US" sz="1800" b="1" dirty="0">
                <a:solidFill>
                  <a:srgbClr val="FF0000"/>
                </a:solidFill>
              </a:endParaRPr>
            </a:p>
          </p:txBody>
        </p:sp>
      </p:grpSp>
      <p:grpSp>
        <p:nvGrpSpPr>
          <p:cNvPr id="12" name="Group 11"/>
          <p:cNvGrpSpPr/>
          <p:nvPr/>
        </p:nvGrpSpPr>
        <p:grpSpPr>
          <a:xfrm>
            <a:off x="522497" y="1770064"/>
            <a:ext cx="5285217" cy="1416960"/>
            <a:chOff x="-5868570" y="1462085"/>
            <a:chExt cx="10351747" cy="3267570"/>
          </a:xfrm>
        </p:grpSpPr>
        <p:grpSp>
          <p:nvGrpSpPr>
            <p:cNvPr id="13" name="Group 12"/>
            <p:cNvGrpSpPr/>
            <p:nvPr/>
          </p:nvGrpSpPr>
          <p:grpSpPr>
            <a:xfrm>
              <a:off x="4162097" y="4045194"/>
              <a:ext cx="321080" cy="684461"/>
              <a:chOff x="4162097" y="4045194"/>
              <a:chExt cx="321080" cy="684461"/>
            </a:xfrm>
          </p:grpSpPr>
          <p:cxnSp>
            <p:nvCxnSpPr>
              <p:cNvPr id="15" name="Straight Connector 14"/>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868570" y="1462085"/>
              <a:ext cx="612865" cy="851695"/>
            </a:xfrm>
            <a:prstGeom prst="rect">
              <a:avLst/>
            </a:prstGeom>
            <a:noFill/>
          </p:spPr>
          <p:txBody>
            <a:bodyPr wrap="none" rtlCol="0">
              <a:spAutoFit/>
            </a:bodyPr>
            <a:lstStyle/>
            <a:p>
              <a:r>
                <a:rPr lang="en-US" sz="1800" b="1" dirty="0" smtClean="0">
                  <a:solidFill>
                    <a:srgbClr val="FF0000"/>
                  </a:solidFill>
                </a:rPr>
                <a:t>2</a:t>
              </a:r>
              <a:endParaRPr lang="en-US" sz="1800" b="1" dirty="0">
                <a:solidFill>
                  <a:srgbClr val="FF0000"/>
                </a:solidFill>
              </a:endParaRPr>
            </a:p>
          </p:txBody>
        </p:sp>
      </p:grpSp>
      <p:grpSp>
        <p:nvGrpSpPr>
          <p:cNvPr id="17" name="Group 16"/>
          <p:cNvGrpSpPr/>
          <p:nvPr/>
        </p:nvGrpSpPr>
        <p:grpSpPr>
          <a:xfrm>
            <a:off x="522497" y="3234657"/>
            <a:ext cx="7784009" cy="369332"/>
            <a:chOff x="-10762762" y="4045194"/>
            <a:chExt cx="15245939" cy="851696"/>
          </a:xfrm>
        </p:grpSpPr>
        <p:grpSp>
          <p:nvGrpSpPr>
            <p:cNvPr id="18" name="Group 17"/>
            <p:cNvGrpSpPr/>
            <p:nvPr/>
          </p:nvGrpSpPr>
          <p:grpSpPr>
            <a:xfrm>
              <a:off x="4162097" y="4045194"/>
              <a:ext cx="321080" cy="684461"/>
              <a:chOff x="4162097" y="4045194"/>
              <a:chExt cx="321080" cy="684461"/>
            </a:xfrm>
          </p:grpSpPr>
          <p:cxnSp>
            <p:nvCxnSpPr>
              <p:cNvPr id="20" name="Straight Connector 19"/>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762762" y="4045195"/>
              <a:ext cx="612865" cy="851695"/>
            </a:xfrm>
            <a:prstGeom prst="rect">
              <a:avLst/>
            </a:prstGeom>
            <a:noFill/>
          </p:spPr>
          <p:txBody>
            <a:bodyPr wrap="none" rtlCol="0">
              <a:spAutoFit/>
            </a:bodyPr>
            <a:lstStyle/>
            <a:p>
              <a:r>
                <a:rPr lang="en-US" sz="1800" b="1" dirty="0" smtClean="0">
                  <a:solidFill>
                    <a:srgbClr val="FF0000"/>
                  </a:solidFill>
                </a:rPr>
                <a:t>3</a:t>
              </a:r>
              <a:endParaRPr lang="en-US" sz="1800" b="1" dirty="0">
                <a:solidFill>
                  <a:srgbClr val="FF0000"/>
                </a:solidFill>
              </a:endParaRPr>
            </a:p>
          </p:txBody>
        </p:sp>
      </p:grpSp>
      <p:sp>
        <p:nvSpPr>
          <p:cNvPr id="22" name="TextBox 21"/>
          <p:cNvSpPr txBox="1"/>
          <p:nvPr/>
        </p:nvSpPr>
        <p:spPr>
          <a:xfrm>
            <a:off x="522497" y="4544254"/>
            <a:ext cx="2492990" cy="369332"/>
          </a:xfrm>
          <a:prstGeom prst="rect">
            <a:avLst/>
          </a:prstGeom>
          <a:solidFill>
            <a:schemeClr val="bg1"/>
          </a:solidFill>
        </p:spPr>
        <p:txBody>
          <a:bodyPr wrap="none" rtlCol="0">
            <a:spAutoFit/>
          </a:bodyPr>
          <a:lstStyle/>
          <a:p>
            <a:r>
              <a:rPr lang="en-US" sz="1800" smtClean="0"/>
              <a:t>Đọc nối tiếp theo đoạn</a:t>
            </a:r>
            <a:endParaRPr lang="en-US" sz="1800"/>
          </a:p>
        </p:txBody>
      </p:sp>
      <p:sp>
        <p:nvSpPr>
          <p:cNvPr id="23" name="TextBox 22"/>
          <p:cNvSpPr txBox="1"/>
          <p:nvPr/>
        </p:nvSpPr>
        <p:spPr>
          <a:xfrm>
            <a:off x="443670" y="4511988"/>
            <a:ext cx="5057795" cy="369332"/>
          </a:xfrm>
          <a:prstGeom prst="rect">
            <a:avLst/>
          </a:prstGeom>
          <a:solidFill>
            <a:schemeClr val="bg1"/>
          </a:solidFill>
        </p:spPr>
        <p:txBody>
          <a:bodyPr wrap="none" rtlCol="0">
            <a:spAutoFit/>
          </a:bodyPr>
          <a:lstStyle/>
          <a:p>
            <a:r>
              <a:rPr lang="en-US" sz="1800" smtClean="0"/>
              <a:t>Giải nghĩa: </a:t>
            </a:r>
            <a:r>
              <a:rPr lang="en-US" sz="1800" smtClean="0">
                <a:solidFill>
                  <a:srgbClr val="FF0000"/>
                </a:solidFill>
              </a:rPr>
              <a:t>côn trùng, huỳnh huỵch, khúc khuỷu</a:t>
            </a:r>
            <a:endParaRPr lang="en-US" sz="1800"/>
          </a:p>
        </p:txBody>
      </p:sp>
    </p:spTree>
    <p:extLst>
      <p:ext uri="{BB962C8B-B14F-4D97-AF65-F5344CB8AC3E}">
        <p14:creationId xmlns:p14="http://schemas.microsoft.com/office/powerpoint/2010/main" val="41166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QUYNH\anh tai ve poiwer oint\côn trùng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3945" y="1470912"/>
            <a:ext cx="3494356" cy="27982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QUYNH\anh tai ve poiwer oint\côn trù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03" y="756209"/>
            <a:ext cx="4014952" cy="3944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8095" y="0"/>
            <a:ext cx="3392275" cy="1015663"/>
          </a:xfrm>
          <a:prstGeom prst="rect">
            <a:avLst/>
          </a:prstGeom>
          <a:noFill/>
          <a:ln w="19050">
            <a:solidFill>
              <a:srgbClr val="00B050"/>
            </a:solidFill>
          </a:ln>
        </p:spPr>
        <p:txBody>
          <a:bodyPr wrap="none" rtlCol="0">
            <a:spAutoFit/>
          </a:bodyPr>
          <a:lstStyle/>
          <a:p>
            <a:r>
              <a:rPr lang="en-US" sz="6000" smtClean="0"/>
              <a:t>côn trùng</a:t>
            </a:r>
            <a:endParaRPr lang="en-US" sz="6000">
              <a:solidFill>
                <a:schemeClr val="tx1"/>
              </a:solidFill>
            </a:endParaRPr>
          </a:p>
        </p:txBody>
      </p:sp>
    </p:spTree>
    <p:extLst>
      <p:ext uri="{BB962C8B-B14F-4D97-AF65-F5344CB8AC3E}">
        <p14:creationId xmlns:p14="http://schemas.microsoft.com/office/powerpoint/2010/main" val="366287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khuya 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3" name="TextBox 2"/>
          <p:cNvSpPr txBox="1"/>
          <p:nvPr/>
        </p:nvSpPr>
        <p:spPr>
          <a:xfrm>
            <a:off x="651641" y="4544989"/>
            <a:ext cx="1749197" cy="369332"/>
          </a:xfrm>
          <a:prstGeom prst="rect">
            <a:avLst/>
          </a:prstGeom>
          <a:noFill/>
        </p:spPr>
        <p:txBody>
          <a:bodyPr wrap="none" rtlCol="0">
            <a:spAutoFit/>
          </a:bodyPr>
          <a:lstStyle/>
          <a:p>
            <a:r>
              <a:rPr lang="en-US" sz="1800" smtClean="0"/>
              <a:t>Đọc theo nhóm</a:t>
            </a:r>
            <a:endParaRPr lang="en-US" sz="1800"/>
          </a:p>
        </p:txBody>
      </p:sp>
      <p:sp>
        <p:nvSpPr>
          <p:cNvPr id="7" name="TextBox 6"/>
          <p:cNvSpPr txBox="1"/>
          <p:nvPr/>
        </p:nvSpPr>
        <p:spPr>
          <a:xfrm>
            <a:off x="670876" y="4612199"/>
            <a:ext cx="1710725" cy="369332"/>
          </a:xfrm>
          <a:prstGeom prst="rect">
            <a:avLst/>
          </a:prstGeom>
          <a:solidFill>
            <a:schemeClr val="bg1"/>
          </a:solidFill>
        </p:spPr>
        <p:txBody>
          <a:bodyPr wrap="none" rtlCol="0">
            <a:spAutoFit/>
          </a:bodyPr>
          <a:lstStyle/>
          <a:p>
            <a:r>
              <a:rPr lang="en-US" sz="1800" smtClean="0"/>
              <a:t>Thi đọc            </a:t>
            </a:r>
            <a:endParaRPr lang="en-US" sz="1800"/>
          </a:p>
        </p:txBody>
      </p:sp>
      <p:sp>
        <p:nvSpPr>
          <p:cNvPr id="5" name="TextBox 4"/>
          <p:cNvSpPr txBox="1"/>
          <p:nvPr/>
        </p:nvSpPr>
        <p:spPr>
          <a:xfrm>
            <a:off x="651641" y="4532455"/>
            <a:ext cx="1672253" cy="369332"/>
          </a:xfrm>
          <a:prstGeom prst="rect">
            <a:avLst/>
          </a:prstGeom>
          <a:solidFill>
            <a:schemeClr val="bg1"/>
          </a:solidFill>
        </p:spPr>
        <p:txBody>
          <a:bodyPr wrap="none" rtlCol="0">
            <a:spAutoFit/>
          </a:bodyPr>
          <a:lstStyle/>
          <a:p>
            <a:r>
              <a:rPr lang="en-US" sz="1800" smtClean="0"/>
              <a:t>Đọc toàn bài   </a:t>
            </a:r>
            <a:endParaRPr lang="en-US" sz="1800"/>
          </a:p>
        </p:txBody>
      </p:sp>
    </p:spTree>
    <p:extLst>
      <p:ext uri="{BB962C8B-B14F-4D97-AF65-F5344CB8AC3E}">
        <p14:creationId xmlns:p14="http://schemas.microsoft.com/office/powerpoint/2010/main" val="19083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chemeClr val="accent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1</a:t>
            </a:r>
            <a:endParaRPr lang="en-US" sz="4800">
              <a:solidFill>
                <a:schemeClr val="bg1"/>
              </a:solidFill>
            </a:endParaRPr>
          </a:p>
        </p:txBody>
      </p:sp>
      <p:grpSp>
        <p:nvGrpSpPr>
          <p:cNvPr id="2" name="Group 1"/>
          <p:cNvGrpSpPr/>
          <p:nvPr/>
        </p:nvGrpSpPr>
        <p:grpSpPr>
          <a:xfrm>
            <a:off x="0" y="478464"/>
            <a:ext cx="9144000" cy="4732450"/>
            <a:chOff x="0" y="478464"/>
            <a:chExt cx="9144000" cy="473245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591" y="46517"/>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480777" y="4574336"/>
            <a:ext cx="3980577" cy="369332"/>
          </a:xfrm>
          <a:prstGeom prst="rect">
            <a:avLst/>
          </a:prstGeom>
          <a:solidFill>
            <a:schemeClr val="bg1"/>
          </a:solidFill>
        </p:spPr>
        <p:txBody>
          <a:bodyPr wrap="none" rtlCol="0">
            <a:spAutoFit/>
          </a:bodyPr>
          <a:lstStyle/>
          <a:p>
            <a:r>
              <a:rPr lang="en-US" sz="1800" smtClean="0">
                <a:solidFill>
                  <a:schemeClr val="tx1"/>
                </a:solidFill>
              </a:rPr>
              <a:t>Gia đình trong tranh gồm những ai ? </a:t>
            </a:r>
            <a:endParaRPr lang="en-US" sz="1800">
              <a:solidFill>
                <a:schemeClr val="tx1"/>
              </a:solidFill>
            </a:endParaRPr>
          </a:p>
        </p:txBody>
      </p:sp>
      <p:sp>
        <p:nvSpPr>
          <p:cNvPr id="17" name="TextBox 16"/>
          <p:cNvSpPr txBox="1"/>
          <p:nvPr/>
        </p:nvSpPr>
        <p:spPr>
          <a:xfrm>
            <a:off x="480776" y="4542070"/>
            <a:ext cx="3762568" cy="369332"/>
          </a:xfrm>
          <a:prstGeom prst="rect">
            <a:avLst/>
          </a:prstGeom>
          <a:solidFill>
            <a:schemeClr val="bg1"/>
          </a:solidFill>
        </p:spPr>
        <p:txBody>
          <a:bodyPr wrap="none" rtlCol="0">
            <a:spAutoFit/>
          </a:bodyPr>
          <a:lstStyle/>
          <a:p>
            <a:r>
              <a:rPr lang="en-US" sz="1800" smtClean="0">
                <a:solidFill>
                  <a:schemeClr val="tx1"/>
                </a:solidFill>
              </a:rPr>
              <a:t>Họ có vui không?  Vì sao em biết ?</a:t>
            </a:r>
            <a:endParaRPr lang="en-US" sz="1800">
              <a:solidFill>
                <a:schemeClr val="tx1"/>
              </a:solidFill>
            </a:endParaRPr>
          </a:p>
        </p:txBody>
      </p:sp>
      <p:pic>
        <p:nvPicPr>
          <p:cNvPr id="2"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 y="397706"/>
            <a:ext cx="9144000" cy="40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3"/>
          <a:stretch>
            <a:fillRect/>
          </a:stretch>
        </p:blipFill>
        <p:spPr>
          <a:xfrm>
            <a:off x="86292" y="1760220"/>
            <a:ext cx="1401031" cy="3383280"/>
          </a:xfrm>
          <a:prstGeom prst="rect">
            <a:avLst/>
          </a:prstGeom>
        </p:spPr>
      </p:pic>
      <p:sp>
        <p:nvSpPr>
          <p:cNvPr id="2" name="Rounded Rectangle 1"/>
          <p:cNvSpPr/>
          <p:nvPr/>
        </p:nvSpPr>
        <p:spPr>
          <a:xfrm>
            <a:off x="-2" y="0"/>
            <a:ext cx="9144001" cy="1448656"/>
          </a:xfrm>
          <a:prstGeom prst="roundRect">
            <a:avLst/>
          </a:prstGeom>
          <a:solidFill>
            <a:schemeClr val="accent1">
              <a:lumMod val="75000"/>
            </a:schemeClr>
          </a:solidFill>
          <a:ln w="762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smtClean="0"/>
              <a:t>MÁI ẤM GIA ĐÌNH</a:t>
            </a:r>
            <a:endParaRPr lang="en-US" sz="4800" b="1"/>
          </a:p>
        </p:txBody>
      </p:sp>
      <p:sp>
        <p:nvSpPr>
          <p:cNvPr id="5" name="Oval 4"/>
          <p:cNvSpPr/>
          <p:nvPr/>
        </p:nvSpPr>
        <p:spPr>
          <a:xfrm>
            <a:off x="-225781" y="-180975"/>
            <a:ext cx="1575559" cy="1290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accent1">
                    <a:lumMod val="75000"/>
                  </a:schemeClr>
                </a:solidFill>
              </a:rPr>
              <a:t>2</a:t>
            </a:r>
            <a:endParaRPr lang="en-US" sz="6000" b="1">
              <a:solidFill>
                <a:schemeClr val="accent1">
                  <a:lumMod val="75000"/>
                </a:schemeClr>
              </a:solidFill>
            </a:endParaRPr>
          </a:p>
        </p:txBody>
      </p:sp>
      <p:grpSp>
        <p:nvGrpSpPr>
          <p:cNvPr id="7" name="Group 6"/>
          <p:cNvGrpSpPr/>
          <p:nvPr/>
        </p:nvGrpSpPr>
        <p:grpSpPr>
          <a:xfrm>
            <a:off x="1794415" y="2269334"/>
            <a:ext cx="6932467" cy="975143"/>
            <a:chOff x="9566064" y="964372"/>
            <a:chExt cx="5446164" cy="698253"/>
          </a:xfrm>
        </p:grpSpPr>
        <p:sp>
          <p:nvSpPr>
            <p:cNvPr id="8"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9"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0"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3" name="Group 2"/>
          <p:cNvGrpSpPr/>
          <p:nvPr/>
        </p:nvGrpSpPr>
        <p:grpSpPr>
          <a:xfrm>
            <a:off x="1349778" y="2263515"/>
            <a:ext cx="993309" cy="1067788"/>
            <a:chOff x="2022039" y="3400894"/>
            <a:chExt cx="993309" cy="1067788"/>
          </a:xfrm>
        </p:grpSpPr>
        <p:grpSp>
          <p:nvGrpSpPr>
            <p:cNvPr id="13" name="Group 12"/>
            <p:cNvGrpSpPr/>
            <p:nvPr/>
          </p:nvGrpSpPr>
          <p:grpSpPr>
            <a:xfrm>
              <a:off x="2022039" y="3400894"/>
              <a:ext cx="992332" cy="992332"/>
              <a:chOff x="1212273" y="1084984"/>
              <a:chExt cx="992332" cy="992332"/>
            </a:xfrm>
            <a:solidFill>
              <a:srgbClr val="F4A60A"/>
            </a:solidFill>
            <a:scene3d>
              <a:camera prst="orthographicFront">
                <a:rot lat="0" lon="0" rev="0"/>
              </a:camera>
              <a:lightRig rig="soft" dir="t">
                <a:rot lat="0" lon="0" rev="0"/>
              </a:lightRig>
            </a:scene3d>
          </p:grpSpPr>
          <p:sp>
            <p:nvSpPr>
              <p:cNvPr id="14" name="Oval 13"/>
              <p:cNvSpPr/>
              <p:nvPr/>
            </p:nvSpPr>
            <p:spPr>
              <a:xfrm>
                <a:off x="1212273" y="1084984"/>
                <a:ext cx="992332" cy="992332"/>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52971" y="1095375"/>
                <a:ext cx="914400" cy="914400"/>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024748" y="3514623"/>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grpSp>
      <p:sp>
        <p:nvSpPr>
          <p:cNvPr id="12" name="TextBox 11"/>
          <p:cNvSpPr txBox="1"/>
          <p:nvPr/>
        </p:nvSpPr>
        <p:spPr>
          <a:xfrm>
            <a:off x="2170365" y="2418620"/>
            <a:ext cx="5804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843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953039"/>
            <a:ext cx="3071191"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bg1"/>
                </a:solidFill>
              </a:rPr>
              <a:t>Đọc</a:t>
            </a:r>
            <a:endParaRPr lang="en-US" sz="6600">
              <a:solidFill>
                <a:schemeClr val="bg1"/>
              </a:solidFill>
            </a:endParaRP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rPr>
              <a:t>2</a:t>
            </a:r>
            <a:endParaRPr lang="en-US" sz="4800" b="1">
              <a:solidFill>
                <a:schemeClr val="bg1"/>
              </a:solidFill>
            </a:endParaRP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186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364828" y="4450432"/>
            <a:ext cx="3855543" cy="400110"/>
          </a:xfrm>
          <a:prstGeom prst="rect">
            <a:avLst/>
          </a:prstGeom>
          <a:noFill/>
        </p:spPr>
        <p:txBody>
          <a:bodyPr wrap="none" rtlCol="0">
            <a:spAutoFit/>
          </a:bodyPr>
          <a:lstStyle/>
          <a:p>
            <a:r>
              <a:rPr lang="en-US" sz="2000" smtClean="0"/>
              <a:t>Nhìn vào bức tranh em thấy gì ?</a:t>
            </a:r>
            <a:endParaRPr lang="en-US" sz="2000"/>
          </a:p>
        </p:txBody>
      </p:sp>
      <p:pic>
        <p:nvPicPr>
          <p:cNvPr id="5" name="Picture 4"/>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17596" y="82213"/>
            <a:ext cx="8292197" cy="436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khuya 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3" name="TextBox 2"/>
          <p:cNvSpPr txBox="1"/>
          <p:nvPr/>
        </p:nvSpPr>
        <p:spPr>
          <a:xfrm>
            <a:off x="651641" y="4544989"/>
            <a:ext cx="1107996" cy="369332"/>
          </a:xfrm>
          <a:prstGeom prst="rect">
            <a:avLst/>
          </a:prstGeom>
          <a:noFill/>
        </p:spPr>
        <p:txBody>
          <a:bodyPr wrap="none" rtlCol="0">
            <a:spAutoFit/>
          </a:bodyPr>
          <a:lstStyle/>
          <a:p>
            <a:r>
              <a:rPr lang="en-US" sz="1800" smtClean="0"/>
              <a:t>Đọc mẫu</a:t>
            </a:r>
            <a:endParaRPr lang="en-US" sz="1800"/>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2393" y="2788572"/>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94371" y="278472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16099" y="823140"/>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87690" y="823140"/>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9903" y="85133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8580" y="966951"/>
            <a:ext cx="1425390" cy="1015663"/>
          </a:xfrm>
          <a:prstGeom prst="rect">
            <a:avLst/>
          </a:prstGeom>
          <a:solidFill>
            <a:srgbClr val="FEE7EF"/>
          </a:solidFill>
          <a:ln w="19050">
            <a:solidFill>
              <a:srgbClr val="FFC000"/>
            </a:solidFill>
          </a:ln>
        </p:spPr>
        <p:txBody>
          <a:bodyPr wrap="none" rtlCol="0">
            <a:spAutoFit/>
          </a:bodyPr>
          <a:lstStyle/>
          <a:p>
            <a:r>
              <a:rPr lang="en-US" sz="6000" smtClean="0"/>
              <a:t>uya</a:t>
            </a:r>
            <a:endParaRPr lang="en-US" sz="6000"/>
          </a:p>
        </p:txBody>
      </p:sp>
      <p:sp>
        <p:nvSpPr>
          <p:cNvPr id="4" name="TextBox 3"/>
          <p:cNvSpPr txBox="1"/>
          <p:nvPr/>
        </p:nvSpPr>
        <p:spPr>
          <a:xfrm>
            <a:off x="3584029" y="966950"/>
            <a:ext cx="1425390" cy="1015663"/>
          </a:xfrm>
          <a:prstGeom prst="rect">
            <a:avLst/>
          </a:prstGeom>
          <a:solidFill>
            <a:srgbClr val="FEE7EF"/>
          </a:solidFill>
          <a:ln w="19050">
            <a:solidFill>
              <a:srgbClr val="FFC000"/>
            </a:solidFill>
          </a:ln>
        </p:spPr>
        <p:txBody>
          <a:bodyPr wrap="none" rtlCol="0">
            <a:spAutoFit/>
          </a:bodyPr>
          <a:lstStyle/>
          <a:p>
            <a:r>
              <a:rPr lang="en-US" sz="6000" smtClean="0"/>
              <a:t>uyp</a:t>
            </a:r>
            <a:endParaRPr lang="en-US" sz="6000"/>
          </a:p>
        </p:txBody>
      </p:sp>
      <p:sp>
        <p:nvSpPr>
          <p:cNvPr id="6" name="TextBox 5"/>
          <p:cNvSpPr txBox="1"/>
          <p:nvPr/>
        </p:nvSpPr>
        <p:spPr>
          <a:xfrm>
            <a:off x="6369270" y="966949"/>
            <a:ext cx="1853392" cy="1015663"/>
          </a:xfrm>
          <a:prstGeom prst="rect">
            <a:avLst/>
          </a:prstGeom>
          <a:solidFill>
            <a:srgbClr val="FEE7EF"/>
          </a:solidFill>
          <a:ln w="19050">
            <a:solidFill>
              <a:srgbClr val="FFC000"/>
            </a:solidFill>
          </a:ln>
        </p:spPr>
        <p:txBody>
          <a:bodyPr wrap="none" rtlCol="0">
            <a:spAutoFit/>
          </a:bodyPr>
          <a:lstStyle/>
          <a:p>
            <a:r>
              <a:rPr lang="en-US" sz="6000" smtClean="0"/>
              <a:t>uynh</a:t>
            </a:r>
            <a:endParaRPr lang="en-US" sz="6000"/>
          </a:p>
        </p:txBody>
      </p:sp>
      <p:sp>
        <p:nvSpPr>
          <p:cNvPr id="7" name="TextBox 6"/>
          <p:cNvSpPr txBox="1"/>
          <p:nvPr/>
        </p:nvSpPr>
        <p:spPr>
          <a:xfrm>
            <a:off x="1301275" y="2932383"/>
            <a:ext cx="1853392" cy="1015663"/>
          </a:xfrm>
          <a:prstGeom prst="rect">
            <a:avLst/>
          </a:prstGeom>
          <a:solidFill>
            <a:srgbClr val="FEE7EF"/>
          </a:solidFill>
          <a:ln w="19050">
            <a:solidFill>
              <a:srgbClr val="FFC000"/>
            </a:solidFill>
          </a:ln>
        </p:spPr>
        <p:txBody>
          <a:bodyPr wrap="none" rtlCol="0">
            <a:spAutoFit/>
          </a:bodyPr>
          <a:lstStyle/>
          <a:p>
            <a:r>
              <a:rPr lang="en-US" sz="6000" smtClean="0"/>
              <a:t>uych</a:t>
            </a:r>
            <a:endParaRPr lang="en-US" sz="6000"/>
          </a:p>
        </p:txBody>
      </p:sp>
      <p:sp>
        <p:nvSpPr>
          <p:cNvPr id="8" name="TextBox 7"/>
          <p:cNvSpPr txBox="1"/>
          <p:nvPr/>
        </p:nvSpPr>
        <p:spPr>
          <a:xfrm>
            <a:off x="4790710" y="2928539"/>
            <a:ext cx="1425390" cy="1015663"/>
          </a:xfrm>
          <a:prstGeom prst="rect">
            <a:avLst/>
          </a:prstGeom>
          <a:solidFill>
            <a:srgbClr val="FEE7EF"/>
          </a:solidFill>
          <a:ln w="19050">
            <a:solidFill>
              <a:srgbClr val="FFC000"/>
            </a:solidFill>
          </a:ln>
        </p:spPr>
        <p:txBody>
          <a:bodyPr wrap="none" rtlCol="0">
            <a:spAutoFit/>
          </a:bodyPr>
          <a:lstStyle/>
          <a:p>
            <a:r>
              <a:rPr lang="en-US" sz="6000" smtClean="0"/>
              <a:t>uyu</a:t>
            </a:r>
            <a:endParaRPr lang="en-US" sz="6000"/>
          </a:p>
        </p:txBody>
      </p:sp>
    </p:spTree>
    <p:extLst>
      <p:ext uri="{BB962C8B-B14F-4D97-AF65-F5344CB8AC3E}">
        <p14:creationId xmlns:p14="http://schemas.microsoft.com/office/powerpoint/2010/main" val="34141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P spid="3" grpId="0" animBg="1"/>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52248" y="4576566"/>
            <a:ext cx="8254183" cy="400110"/>
          </a:xfrm>
          <a:prstGeom prst="rect">
            <a:avLst/>
          </a:prstGeom>
          <a:noFill/>
        </p:spPr>
        <p:txBody>
          <a:bodyPr wrap="none" rtlCol="0">
            <a:spAutoFit/>
          </a:bodyPr>
          <a:lstStyle/>
          <a:p>
            <a:r>
              <a:rPr lang="en-US" sz="2000" smtClean="0">
                <a:solidFill>
                  <a:schemeClr val="tx1"/>
                </a:solidFill>
              </a:rPr>
              <a:t>Tìm từ ngữ có tiếng chứa vần trong văn bản: </a:t>
            </a:r>
            <a:r>
              <a:rPr lang="en-US" sz="2000" smtClean="0">
                <a:solidFill>
                  <a:srgbClr val="FF0000"/>
                </a:solidFill>
              </a:rPr>
              <a:t>uya, uyp, uynh, uych, uyu</a:t>
            </a:r>
            <a:endParaRPr lang="en-US" sz="2000">
              <a:solidFill>
                <a:schemeClr val="tx1"/>
              </a:solidFill>
            </a:endParaRPr>
          </a:p>
        </p:txBody>
      </p:sp>
      <p:sp>
        <p:nvSpPr>
          <p:cNvPr id="23" name="TextBox 22"/>
          <p:cNvSpPr txBox="1"/>
          <p:nvPr/>
        </p:nvSpPr>
        <p:spPr>
          <a:xfrm>
            <a:off x="2412259" y="26078"/>
            <a:ext cx="3313728" cy="523220"/>
          </a:xfrm>
          <a:prstGeom prst="rect">
            <a:avLst/>
          </a:prstGeom>
          <a:noFill/>
        </p:spPr>
        <p:txBody>
          <a:bodyPr wrap="none" rtlCol="0">
            <a:spAutoFit/>
          </a:bodyPr>
          <a:lstStyle/>
          <a:p>
            <a:r>
              <a:rPr lang="en-US" sz="2800" b="1" smtClean="0"/>
              <a:t>Cả nhà đi chơi núi</a:t>
            </a:r>
            <a:endParaRPr lang="en-US" sz="2800" b="1"/>
          </a:p>
        </p:txBody>
      </p:sp>
      <p:sp>
        <p:nvSpPr>
          <p:cNvPr id="24" name="TextBox 23"/>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a:t>
            </a:r>
            <a:r>
              <a:rPr lang="en-US" sz="2400"/>
              <a:t>khuya </a:t>
            </a:r>
            <a:r>
              <a:rPr lang="en-US" sz="2400" smtClean="0"/>
              <a:t>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a:t>
            </a:r>
            <a:r>
              <a:rPr lang="en-US" sz="2400"/>
              <a:t>khúc khuỷu</a:t>
            </a:r>
            <a:r>
              <a:rPr lang="en-US" sz="2400" smtClean="0"/>
              <a:t>,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4" name="Rectangle 3"/>
          <p:cNvSpPr/>
          <p:nvPr/>
        </p:nvSpPr>
        <p:spPr>
          <a:xfrm>
            <a:off x="971087" y="998961"/>
            <a:ext cx="1007007" cy="461665"/>
          </a:xfrm>
          <a:prstGeom prst="rect">
            <a:avLst/>
          </a:prstGeom>
        </p:spPr>
        <p:txBody>
          <a:bodyPr wrap="none">
            <a:spAutoFit/>
          </a:bodyPr>
          <a:lstStyle/>
          <a:p>
            <a:r>
              <a:rPr lang="en-US" sz="2400">
                <a:solidFill>
                  <a:srgbClr val="FF0000"/>
                </a:solidFill>
              </a:rPr>
              <a:t>khuya</a:t>
            </a:r>
          </a:p>
        </p:txBody>
      </p:sp>
      <p:sp>
        <p:nvSpPr>
          <p:cNvPr id="37" name="Rectangle 36"/>
          <p:cNvSpPr/>
          <p:nvPr/>
        </p:nvSpPr>
        <p:spPr>
          <a:xfrm>
            <a:off x="650130" y="1398351"/>
            <a:ext cx="1604927" cy="461665"/>
          </a:xfrm>
          <a:prstGeom prst="rect">
            <a:avLst/>
          </a:prstGeom>
          <a:solidFill>
            <a:schemeClr val="bg1"/>
          </a:solidFill>
        </p:spPr>
        <p:txBody>
          <a:bodyPr wrap="none">
            <a:spAutoFit/>
          </a:bodyPr>
          <a:lstStyle/>
          <a:p>
            <a:r>
              <a:rPr lang="en-US" sz="2400" smtClean="0">
                <a:solidFill>
                  <a:srgbClr val="FF0000"/>
                </a:solidFill>
              </a:rPr>
              <a:t>tuýp thuốc</a:t>
            </a:r>
            <a:endParaRPr lang="en-US" sz="2400">
              <a:solidFill>
                <a:srgbClr val="FF0000"/>
              </a:solidFill>
            </a:endParaRPr>
          </a:p>
        </p:txBody>
      </p:sp>
      <p:sp>
        <p:nvSpPr>
          <p:cNvPr id="38" name="Rectangle 37"/>
          <p:cNvSpPr/>
          <p:nvPr/>
        </p:nvSpPr>
        <p:spPr>
          <a:xfrm>
            <a:off x="4398584" y="2078802"/>
            <a:ext cx="2016899" cy="461665"/>
          </a:xfrm>
          <a:prstGeom prst="rect">
            <a:avLst/>
          </a:prstGeom>
          <a:solidFill>
            <a:schemeClr val="bg1"/>
          </a:solidFill>
        </p:spPr>
        <p:txBody>
          <a:bodyPr wrap="none">
            <a:spAutoFit/>
          </a:bodyPr>
          <a:lstStyle/>
          <a:p>
            <a:r>
              <a:rPr lang="en-US" sz="2400" smtClean="0">
                <a:solidFill>
                  <a:srgbClr val="FF0000"/>
                </a:solidFill>
              </a:rPr>
              <a:t>huỳnh  huỵch</a:t>
            </a:r>
            <a:endParaRPr lang="en-US" sz="2400">
              <a:solidFill>
                <a:srgbClr val="FF0000"/>
              </a:solidFill>
            </a:endParaRPr>
          </a:p>
        </p:txBody>
      </p:sp>
      <p:sp>
        <p:nvSpPr>
          <p:cNvPr id="7" name="Rectangle 6"/>
          <p:cNvSpPr/>
          <p:nvPr/>
        </p:nvSpPr>
        <p:spPr>
          <a:xfrm>
            <a:off x="3175508" y="2459902"/>
            <a:ext cx="1742785" cy="461665"/>
          </a:xfrm>
          <a:prstGeom prst="rect">
            <a:avLst/>
          </a:prstGeom>
          <a:solidFill>
            <a:schemeClr val="bg1"/>
          </a:solidFill>
        </p:spPr>
        <p:txBody>
          <a:bodyPr wrap="none">
            <a:spAutoFit/>
          </a:bodyPr>
          <a:lstStyle/>
          <a:p>
            <a:r>
              <a:rPr lang="en-US" sz="2400">
                <a:solidFill>
                  <a:srgbClr val="FF0000"/>
                </a:solidFill>
              </a:rPr>
              <a:t>khúc khuỷu</a:t>
            </a:r>
          </a:p>
        </p:txBody>
      </p:sp>
    </p:spTree>
    <p:extLst>
      <p:ext uri="{BB962C8B-B14F-4D97-AF65-F5344CB8AC3E}">
        <p14:creationId xmlns:p14="http://schemas.microsoft.com/office/powerpoint/2010/main" val="5146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p:bldP spid="37" grpId="0" animBg="1"/>
      <p:bldP spid="38" grpId="0" animBg="1"/>
      <p:bldP spid="7"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TotalTime>
  <Words>598</Words>
  <Application>Microsoft Office PowerPoint</Application>
  <PresentationFormat>On-screen Show (16:9)</PresentationFormat>
  <Paragraphs>64</Paragraphs>
  <Slides>13</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Calibri</vt:lpstr>
      <vt:lpstr>Times New Roman</vt:lpstr>
      <vt:lpstr>Arial</vt:lpstr>
      <vt:lpstr>Arial Rounded MT Bold</vt:lpstr>
      <vt:lpstr>Calibri Light</vt:lpstr>
      <vt:lpstr>Arial-Rounded</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424</cp:revision>
  <dcterms:modified xsi:type="dcterms:W3CDTF">2025-02-11T14:18:44Z</dcterms:modified>
</cp:coreProperties>
</file>