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webp" ContentType="image/webp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007577146" r:id="rId2"/>
    <p:sldId id="267" r:id="rId3"/>
    <p:sldId id="2007577138" r:id="rId4"/>
    <p:sldId id="2007577139" r:id="rId5"/>
    <p:sldId id="268" r:id="rId6"/>
    <p:sldId id="273" r:id="rId7"/>
    <p:sldId id="274" r:id="rId8"/>
    <p:sldId id="275" r:id="rId9"/>
    <p:sldId id="276" r:id="rId10"/>
    <p:sldId id="269" r:id="rId11"/>
    <p:sldId id="270" r:id="rId12"/>
    <p:sldId id="271" r:id="rId13"/>
    <p:sldId id="272" r:id="rId14"/>
    <p:sldId id="2007577142" r:id="rId15"/>
    <p:sldId id="200757714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AC29-6E6E-4874-8890-34773B26A0C2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1128D-FC2E-4700-A36F-6C8F9852C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50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35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7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84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F2CCFF-7CB5-2DDA-B230-22119A09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7A5C732-55DA-0118-A44A-24D7F8946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571FE1C-EDA9-507F-FC7F-978691316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100662-484E-3222-DEF1-6CE2055B7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DE6634F-4527-2B4E-0001-3E26383B1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DB665DB-9C77-C360-464B-5B6B71E49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3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4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xmlns="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0E616FE-5324-40D6-93DD-86778BEA6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7" y="1880696"/>
            <a:ext cx="5006721" cy="464502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91DF78E-393F-420E-A11C-D49976E942AE}"/>
              </a:ext>
            </a:extLst>
          </p:cNvPr>
          <p:cNvGrpSpPr/>
          <p:nvPr userDrawn="1"/>
        </p:nvGrpSpPr>
        <p:grpSpPr>
          <a:xfrm>
            <a:off x="5821609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53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CreqEYkBRH" hidden="1"/>
          <p:cNvSpPr>
            <a:spLocks noGrp="1"/>
          </p:cNvSpPr>
          <p:nvPr>
            <p:ph type="title"/>
          </p:nvPr>
        </p:nvSpPr>
        <p:spPr>
          <a:xfrm>
            <a:off x="952500" y="357188"/>
            <a:ext cx="10287000" cy="1428750"/>
          </a:xfrm>
          <a:prstGeom prst="rect">
            <a:avLst/>
          </a:prstGeom>
          <a:noFill/>
          <a:ln w="12700" cap="sq">
            <a:noFill/>
            <a:prstDash val="dash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l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</a:pPr>
            <a:r>
              <a:rPr sz="4800" b="0" i="0" u="none" strike="noStrike">
                <a:solidFill>
                  <a:srgbClr val="000000"/>
                </a:solidFill>
                <a:latin typeface="kaka"/>
              </a:rPr>
              <a:t>Nhấn để chỉnh sửa khung tiêu đề</a:t>
            </a:r>
          </a:p>
        </p:txBody>
      </p:sp>
      <p:sp>
        <p:nvSpPr>
          <p:cNvPr id="6" name="Hne1zZglqQ1"/>
          <p:cNvSpPr>
            <a:spLocks noGrp="1"/>
          </p:cNvSpPr>
          <p:nvPr>
            <p:ph type="dt" sz="half" idx="2"/>
          </p:nvPr>
        </p:nvSpPr>
        <p:spPr>
          <a:xfrm>
            <a:off x="952500" y="6191252"/>
            <a:ext cx="2381251" cy="428625"/>
          </a:xfrm>
          <a:prstGeom prst="rect">
            <a:avLst/>
          </a:prstGeom>
          <a:noFill/>
          <a:ln w="12700" cap="sq">
            <a:noFill/>
            <a:prstDash val="dash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63500" rIns="63500" bIns="63500" rtlCol="0" anchor="ctr"/>
          <a:lstStyle/>
          <a:p>
            <a:pPr marL="0" marR="0" indent="0" algn="l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</a:pPr>
            <a:r>
              <a:rPr sz="1800" b="0" i="0" u="none" strike="noStrike">
                <a:solidFill>
                  <a:srgbClr val="000000"/>
                </a:solidFill>
                <a:latin typeface="kaka"/>
              </a:rPr>
              <a:t>10/18/2022</a:t>
            </a:r>
          </a:p>
        </p:txBody>
      </p:sp>
      <p:sp>
        <p:nvSpPr>
          <p:cNvPr id="7" name="Qp4KXpZplDV"/>
          <p:cNvSpPr>
            <a:spLocks noGrp="1"/>
          </p:cNvSpPr>
          <p:nvPr>
            <p:ph type="ftr" sz="quarter" idx="3"/>
          </p:nvPr>
        </p:nvSpPr>
        <p:spPr>
          <a:xfrm>
            <a:off x="4286251" y="6191252"/>
            <a:ext cx="3619500" cy="428625"/>
          </a:xfrm>
          <a:prstGeom prst="rect">
            <a:avLst/>
          </a:prstGeom>
          <a:noFill/>
          <a:ln w="12700" cap="sq">
            <a:noFill/>
            <a:prstDash val="dash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</a:pPr>
            <a:r>
              <a:rPr sz="1800" b="0" i="0" u="none" strike="noStrike">
                <a:solidFill>
                  <a:srgbClr val="000000"/>
                </a:solidFill>
                <a:latin typeface="kaka"/>
              </a:rPr>
              <a:t>Chân trang</a:t>
            </a:r>
          </a:p>
        </p:txBody>
      </p:sp>
      <p:sp>
        <p:nvSpPr>
          <p:cNvPr id="8" name="WQi1Dm2q7A3"/>
          <p:cNvSpPr>
            <a:spLocks noGrp="1"/>
          </p:cNvSpPr>
          <p:nvPr>
            <p:ph type="sldNum" sz="quarter" idx="4"/>
          </p:nvPr>
        </p:nvSpPr>
        <p:spPr>
          <a:xfrm>
            <a:off x="8858249" y="6191252"/>
            <a:ext cx="2381251" cy="428625"/>
          </a:xfrm>
          <a:prstGeom prst="rect">
            <a:avLst/>
          </a:prstGeom>
          <a:noFill/>
          <a:ln w="12700" cap="sq">
            <a:noFill/>
            <a:prstDash val="dash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r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</a:pPr>
            <a:r>
              <a:rPr sz="1800" b="0" i="0" u="none" strike="noStrike">
                <a:solidFill>
                  <a:srgbClr val="000000"/>
                </a:solidFill>
                <a:latin typeface="kaka"/>
              </a:rPr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0578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>
        <p:sndAc>
          <p:stSnd>
            <p:snd r:embed="rId1" name="click.wav"/>
          </p:stSnd>
        </p:sndAc>
      </p:transition>
    </mc:Choice>
    <mc:Fallback xmlns="">
      <p:transition spd="slow" advTm="60000"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7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2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ebp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19802"/>
            <a:ext cx="1219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5" y="287339"/>
            <a:ext cx="5715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800" y="52390"/>
            <a:ext cx="2971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237" y="1009651"/>
            <a:ext cx="77046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751" y="5265741"/>
            <a:ext cx="1447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28" y="188121"/>
            <a:ext cx="869949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2019868" y="3755056"/>
            <a:ext cx="9778433" cy="109061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 (</a:t>
            </a:r>
            <a:r>
              <a:rPr lang="vi-V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1,2)</a:t>
            </a:r>
            <a:endParaRPr lang="en-US" sz="36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3638548" y="1392243"/>
            <a:ext cx="4813301" cy="67944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Tiếng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việt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WordArt 14"/>
          <p:cNvSpPr>
            <a:spLocks noChangeArrowheads="1" noChangeShapeType="1" noTextEdit="1"/>
          </p:cNvSpPr>
          <p:nvPr/>
        </p:nvSpPr>
        <p:spPr bwMode="auto">
          <a:xfrm>
            <a:off x="223009" y="3755056"/>
            <a:ext cx="1562100" cy="89314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32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6395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518" y="757240"/>
            <a:ext cx="28151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6"/>
          <p:cNvSpPr>
            <a:spLocks noChangeArrowheads="1" noChangeShapeType="1" noTextEdit="1"/>
          </p:cNvSpPr>
          <p:nvPr/>
        </p:nvSpPr>
        <p:spPr bwMode="auto">
          <a:xfrm>
            <a:off x="4521199" y="2400967"/>
            <a:ext cx="3048000" cy="56515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2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3E</a:t>
            </a:r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>
            <a:off x="2343055" y="457275"/>
            <a:ext cx="7950389" cy="7889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HÒA NGHĨA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6899" y="5486403"/>
            <a:ext cx="890270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267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4267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267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4267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xmlns="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21" y="2169638"/>
            <a:ext cx="2711258" cy="21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2722" y="1269187"/>
            <a:ext cx="4089827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62" y="2403076"/>
            <a:ext cx="2306310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36" y="2444074"/>
            <a:ext cx="2306310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" y="2417868"/>
            <a:ext cx="2306310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91513" y="4742733"/>
            <a:ext cx="3571902" cy="1216333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TRƯỚC LỚP</a:t>
            </a:r>
            <a:endParaRPr lang="vi-VN" sz="3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3686" y="4748887"/>
            <a:ext cx="5704765" cy="693113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LẠI CẢ BÀI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988" y="381213"/>
            <a:ext cx="257175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Luyện đọc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220" y="260998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2DDC36-58F2-403C-BA0B-2480FE3B9CE9}"/>
              </a:ext>
            </a:extLst>
          </p:cNvPr>
          <p:cNvSpPr txBox="1"/>
          <p:nvPr/>
        </p:nvSpPr>
        <p:spPr>
          <a:xfrm>
            <a:off x="62806" y="78844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C493D6-3AA0-9D46-7BD4-2180A93D0476}"/>
              </a:ext>
            </a:extLst>
          </p:cNvPr>
          <p:cNvSpPr txBox="1"/>
          <p:nvPr/>
        </p:nvSpPr>
        <p:spPr>
          <a:xfrm>
            <a:off x="73275" y="1336168"/>
            <a:ext cx="11966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Tre, trúc nổi nhạc sáo, khe suối gảy nhạc đàn, nấm mang ô đi hội, cọn nước chơi trò đu quay.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2DDC36-58F2-403C-BA0B-2480FE3B9CE9}"/>
              </a:ext>
            </a:extLst>
          </p:cNvPr>
          <p:cNvSpPr txBox="1"/>
          <p:nvPr/>
        </p:nvSpPr>
        <p:spPr>
          <a:xfrm>
            <a:off x="0" y="2493971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C493D6-3AA0-9D46-7BD4-2180A93D0476}"/>
              </a:ext>
            </a:extLst>
          </p:cNvPr>
          <p:cNvSpPr txBox="1"/>
          <p:nvPr/>
        </p:nvSpPr>
        <p:spPr>
          <a:xfrm>
            <a:off x="1451158" y="3301759"/>
            <a:ext cx="105882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M:     - Chim gõ kiến làm gì?</a:t>
            </a:r>
          </a:p>
          <a:p>
            <a:pPr algn="just"/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- Chim gõ kiến nổi mõ.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84" y="43062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51" y="4923856"/>
            <a:ext cx="121505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Tiếng mõ, tiếng gà rừng gọi, tiếng nhạc sáo của tre trúc, tiếng nhạc đàn của khe suối, tiếng lĩnh xướng của khướu. </a:t>
            </a:r>
          </a:p>
          <a:p>
            <a:r>
              <a:rPr lang="nl-NL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Tác dụng: Những âm thanh đa dạng đó làm cho ngày hội vui tươi, rộn rã hơn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1" y="6338711"/>
            <a:ext cx="1207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02943" y="4797180"/>
            <a:ext cx="3222059" cy="2060823"/>
            <a:chOff x="0" y="180975"/>
            <a:chExt cx="15274946" cy="41216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80975"/>
              <a:ext cx="15274946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2089">
                <a:lnSpc>
                  <a:spcPts val="5557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157066" y="2963200"/>
              <a:ext cx="4960814" cy="13394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47413" y="3491228"/>
            <a:ext cx="1187516" cy="1361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12058" y="1863715"/>
            <a:ext cx="1135688" cy="1298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65713" y="2098476"/>
            <a:ext cx="5250692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Trang chủ - NQ Education">
            <a:extLst>
              <a:ext uri="{FF2B5EF4-FFF2-40B4-BE49-F238E27FC236}">
                <a16:creationId xmlns:a16="http://schemas.microsoft.com/office/drawing/2014/main" xmlns="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4" y="2197741"/>
            <a:ext cx="1638206" cy="1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63236" y="3001356"/>
            <a:ext cx="4357718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3796406"/>
            <a:ext cx="8534400" cy="1801109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*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cối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Qua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 nhiên xung quanh chúng ta là một thế giới vô cùng kì thú và hấp dẫn.                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057" y="1419885"/>
            <a:ext cx="2606002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90005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III. Luyện 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"/>
            <a:ext cx="12192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51446"/>
            <a:ext cx="12192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8164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3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6533" y="1948587"/>
            <a:ext cx="5907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(qua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).            </a:t>
            </a: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sp>
        <p:nvSpPr>
          <p:cNvPr id="11" name="TextBox 10"/>
          <p:cNvSpPr txBox="1"/>
          <p:nvPr/>
        </p:nvSpPr>
        <p:spPr>
          <a:xfrm>
            <a:off x="116533" y="3047366"/>
            <a:ext cx="70235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"/>
            <a:ext cx="12192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51446"/>
            <a:ext cx="12192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651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E24145-3DA2-D807-FC45-DCF4811AA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59" y="1566407"/>
            <a:ext cx="5168560" cy="48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46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80B03F-DDBC-A892-D57D-5E2C477B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61A1CD-7738-3A7A-9641-F19707C6C084}"/>
              </a:ext>
            </a:extLst>
          </p:cNvPr>
          <p:cNvSpPr txBox="1"/>
          <p:nvPr/>
        </p:nvSpPr>
        <p:spPr>
          <a:xfrm>
            <a:off x="1698148" y="5994193"/>
            <a:ext cx="8403440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 quốc Ba Vì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73B98C-9E3B-968A-D139-94222DC73E02}"/>
              </a:ext>
            </a:extLst>
          </p:cNvPr>
          <p:cNvSpPr txBox="1"/>
          <p:nvPr/>
        </p:nvSpPr>
        <p:spPr>
          <a:xfrm>
            <a:off x="156988" y="381213"/>
            <a:ext cx="4534282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khu rừng nổi tiếng: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7D5D13-7AF3-0706-0265-820D95B07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" y="928687"/>
            <a:ext cx="5742880" cy="5000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506F5A-D8DD-DE02-634E-CF9127F12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2" y="1"/>
            <a:ext cx="5844845" cy="578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C1AF5A-792C-B547-372F-1F960B5FD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5DF5BC-602C-4CAB-F33D-7AC3C4FC8438}"/>
              </a:ext>
            </a:extLst>
          </p:cNvPr>
          <p:cNvSpPr txBox="1"/>
          <p:nvPr/>
        </p:nvSpPr>
        <p:spPr>
          <a:xfrm>
            <a:off x="1709293" y="5814361"/>
            <a:ext cx="8403440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 Amazon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B537EA1-7F50-638D-8B0B-E8325E5B1DA6}"/>
              </a:ext>
            </a:extLst>
          </p:cNvPr>
          <p:cNvSpPr txBox="1"/>
          <p:nvPr/>
        </p:nvSpPr>
        <p:spPr>
          <a:xfrm>
            <a:off x="156988" y="381213"/>
            <a:ext cx="4534282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khu rừng nổi tiếng: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1553CB-F5D7-35B4-5AF8-C714A805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" y="1004236"/>
            <a:ext cx="6442213" cy="481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2014CF-0984-2EEB-4860-AFC9BA4B9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41" y="1049779"/>
            <a:ext cx="2665891" cy="2273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8B6A03-5582-085A-79D9-5F90DABDA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41" y="3323645"/>
            <a:ext cx="2609851" cy="23604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3CE318-0ADD-DD9E-E3EF-4D2760D91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17752" y="936363"/>
            <a:ext cx="2341330" cy="2477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3E8A31-C8DE-0288-5B47-3B0995777B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131" y="3345568"/>
            <a:ext cx="2537079" cy="23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6533" y="1557928"/>
            <a:ext cx="9750231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96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696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5" y="2575327"/>
            <a:ext cx="3293005" cy="1953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19" y="2575327"/>
            <a:ext cx="3595885" cy="2017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43" y="2543221"/>
            <a:ext cx="3504732" cy="20174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038734"/>
            <a:ext cx="10445190" cy="175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Tuyên truyền bảo vệ rừng cho mọi người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Giải thích cho mọi người về lợi ích của rừng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chặt phá rừng.</a:t>
            </a:r>
          </a:p>
          <a:p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Trồng thêm thật nhiều cây xanh.</a:t>
            </a:r>
          </a:p>
          <a:p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Không đốt rừng và khai thác rừng bừa bãi.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"/>
            <a:ext cx="12192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51446"/>
            <a:ext cx="12192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164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348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-95534" y="0"/>
            <a:ext cx="12287534" cy="6858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65" y="863823"/>
            <a:ext cx="739232" cy="1350773"/>
          </a:xfrm>
          <a:prstGeom prst="rect">
            <a:avLst/>
          </a:prstGeom>
        </p:spPr>
      </p:pic>
      <p:pic>
        <p:nvPicPr>
          <p:cNvPr id="7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xmlns="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7155143" y="3267502"/>
            <a:ext cx="1543495" cy="2214578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505" r="-1" b="2635"/>
          <a:stretch/>
        </p:blipFill>
        <p:spPr>
          <a:xfrm>
            <a:off x="171072" y="3211709"/>
            <a:ext cx="1982405" cy="2624000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025F6-03E4-F7FE-A115-15A451327F80}"/>
              </a:ext>
            </a:extLst>
          </p:cNvPr>
          <p:cNvSpPr txBox="1"/>
          <p:nvPr/>
        </p:nvSpPr>
        <p:spPr>
          <a:xfrm>
            <a:off x="3876049" y="1454163"/>
            <a:ext cx="4296977" cy="110799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5538" y="500043"/>
            <a:ext cx="6858000" cy="58477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Va6zoGAi0SSw5">
            <a:extLst>
              <a:ext uri="{FF2B5EF4-FFF2-40B4-BE49-F238E27FC236}">
                <a16:creationId xmlns:a16="http://schemas.microsoft.com/office/drawing/2014/main" xmlns="" id="{E4498BAD-60A6-DD79-07EE-C0615724435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791903" y="4234824"/>
            <a:ext cx="1956868" cy="92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6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ZAozcCOdKqOa">
            <a:extLst>
              <a:ext uri="{FF2B5EF4-FFF2-40B4-BE49-F238E27FC236}">
                <a16:creationId xmlns:a16="http://schemas.microsoft.com/office/drawing/2014/main" xmlns="" id="{6F5331E3-97CE-861B-8A51-D78239656B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20419768">
            <a:off x="1460279" y="1496270"/>
            <a:ext cx="559595" cy="559594"/>
          </a:xfrm>
          <a:prstGeom prst="rect">
            <a:avLst/>
          </a:prstGeom>
        </p:spPr>
      </p:pic>
      <p:pic>
        <p:nvPicPr>
          <p:cNvPr id="5" name="euIYCohlW5iVC">
            <a:extLst>
              <a:ext uri="{FF2B5EF4-FFF2-40B4-BE49-F238E27FC236}">
                <a16:creationId xmlns:a16="http://schemas.microsoft.com/office/drawing/2014/main" xmlns="" id="{CB583FF9-83C0-3061-ECEF-CBF0D07AE7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18917657">
            <a:off x="404263" y="849161"/>
            <a:ext cx="1559719" cy="511969"/>
          </a:xfrm>
          <a:prstGeom prst="rect">
            <a:avLst/>
          </a:prstGeom>
        </p:spPr>
      </p:pic>
      <p:pic>
        <p:nvPicPr>
          <p:cNvPr id="6" name="jl7MZaU45jrZM">
            <a:extLst>
              <a:ext uri="{FF2B5EF4-FFF2-40B4-BE49-F238E27FC236}">
                <a16:creationId xmlns:a16="http://schemas.microsoft.com/office/drawing/2014/main" xmlns="" id="{8408A742-1A92-10EE-C28B-1D57C76725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315777" y="182444"/>
            <a:ext cx="738188" cy="821531"/>
          </a:xfrm>
          <a:prstGeom prst="rect">
            <a:avLst/>
          </a:prstGeom>
        </p:spPr>
      </p:pic>
      <p:pic>
        <p:nvPicPr>
          <p:cNvPr id="7" name="J83jyoszF5nKf">
            <a:extLst>
              <a:ext uri="{FF2B5EF4-FFF2-40B4-BE49-F238E27FC236}">
                <a16:creationId xmlns:a16="http://schemas.microsoft.com/office/drawing/2014/main" xmlns="" id="{45E9C94B-01E6-F91A-58B0-7EABDAD1290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925665" y="4334003"/>
            <a:ext cx="559595" cy="559594"/>
          </a:xfrm>
          <a:prstGeom prst="rect">
            <a:avLst/>
          </a:prstGeom>
        </p:spPr>
      </p:pic>
      <p:sp>
        <p:nvSpPr>
          <p:cNvPr id="10" name="Hình chữ nhật 1">
            <a:extLst>
              <a:ext uri="{FF2B5EF4-FFF2-40B4-BE49-F238E27FC236}">
                <a16:creationId xmlns:a16="http://schemas.microsoft.com/office/drawing/2014/main" xmlns="" id="{56225F03-315A-6E9F-B1BF-B73435EFA449}"/>
              </a:ext>
            </a:extLst>
          </p:cNvPr>
          <p:cNvSpPr/>
          <p:nvPr/>
        </p:nvSpPr>
        <p:spPr>
          <a:xfrm>
            <a:off x="3267860" y="202567"/>
            <a:ext cx="5498621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b="1" i="1" dirty="0" err="1">
                <a:latin typeface="Times New Roman"/>
              </a:rPr>
              <a:t>Thứ</a:t>
            </a:r>
            <a:r>
              <a:rPr lang="vi-VN" sz="2800" b="1" i="1" dirty="0">
                <a:latin typeface="Times New Roman"/>
              </a:rPr>
              <a:t> </a:t>
            </a:r>
            <a:r>
              <a:rPr lang="vi-VN" sz="2800" b="1" i="1" dirty="0" smtClean="0">
                <a:latin typeface="Times New Roman"/>
              </a:rPr>
              <a:t>Hai </a:t>
            </a:r>
            <a:r>
              <a:rPr lang="vi-VN" sz="2800" b="1" i="1" dirty="0">
                <a:latin typeface="Times New Roman"/>
              </a:rPr>
              <a:t>ngày 10</a:t>
            </a:r>
            <a:r>
              <a:rPr lang="en-US" sz="2800" b="1" i="1" dirty="0">
                <a:latin typeface="Times New Roman"/>
              </a:rPr>
              <a:t> </a:t>
            </a:r>
            <a:r>
              <a:rPr lang="vi-VN" sz="2800" b="1" i="1" dirty="0">
                <a:latin typeface="Times New Roman"/>
              </a:rPr>
              <a:t>tháng 2 năm 2025</a:t>
            </a:r>
          </a:p>
        </p:txBody>
      </p:sp>
      <p:sp>
        <p:nvSpPr>
          <p:cNvPr id="11" name="Hình chữ nhật 34">
            <a:extLst>
              <a:ext uri="{FF2B5EF4-FFF2-40B4-BE49-F238E27FC236}">
                <a16:creationId xmlns:a16="http://schemas.microsoft.com/office/drawing/2014/main" xmlns="" id="{C6AD48D4-C562-F232-D606-2769660AACA0}"/>
              </a:ext>
            </a:extLst>
          </p:cNvPr>
          <p:cNvSpPr/>
          <p:nvPr/>
        </p:nvSpPr>
        <p:spPr>
          <a:xfrm>
            <a:off x="4843340" y="709958"/>
            <a:ext cx="1687705" cy="409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u="sng" dirty="0">
                <a:latin typeface="Times New Roman"/>
              </a:rPr>
              <a:t>Tiếng</a:t>
            </a:r>
            <a:r>
              <a:rPr lang="en-US" sz="2800" u="sng" dirty="0">
                <a:latin typeface="Times New Roman"/>
              </a:rPr>
              <a:t> </a:t>
            </a:r>
            <a:r>
              <a:rPr lang="vi-VN" sz="2800" u="sng" dirty="0">
                <a:latin typeface="Times New Roman"/>
              </a:rPr>
              <a:t>Việt</a:t>
            </a:r>
          </a:p>
        </p:txBody>
      </p:sp>
      <p:sp>
        <p:nvSpPr>
          <p:cNvPr id="12" name="Hình chữ nhật 35">
            <a:extLst>
              <a:ext uri="{FF2B5EF4-FFF2-40B4-BE49-F238E27FC236}">
                <a16:creationId xmlns:a16="http://schemas.microsoft.com/office/drawing/2014/main" xmlns="" id="{6B3FD80F-ECA9-7CAF-72A8-B4C0D91B4261}"/>
              </a:ext>
            </a:extLst>
          </p:cNvPr>
          <p:cNvSpPr/>
          <p:nvPr/>
        </p:nvSpPr>
        <p:spPr>
          <a:xfrm>
            <a:off x="3517359" y="1155660"/>
            <a:ext cx="4602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hội rừng xanh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6" descr="WhitecornerFlower">
            <a:extLst>
              <a:ext uri="{FF2B5EF4-FFF2-40B4-BE49-F238E27FC236}">
                <a16:creationId xmlns:a16="http://schemas.microsoft.com/office/drawing/2014/main" xmlns="" id="{525F99BD-8ED2-7DE6-730D-096546F3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3" y="-157098"/>
            <a:ext cx="1956868" cy="18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WhitecornerFlower">
            <a:extLst>
              <a:ext uri="{FF2B5EF4-FFF2-40B4-BE49-F238E27FC236}">
                <a16:creationId xmlns:a16="http://schemas.microsoft.com/office/drawing/2014/main" xmlns="" id="{E5C68170-F8D2-283A-EE77-67E418E4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4835611"/>
            <a:ext cx="2171700" cy="199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oYzWFK7HhcDh">
            <a:extLst>
              <a:ext uri="{FF2B5EF4-FFF2-40B4-BE49-F238E27FC236}">
                <a16:creationId xmlns:a16="http://schemas.microsoft.com/office/drawing/2014/main" xmlns="" id="{ACA62757-6398-7147-6C16-0BEB117DD2B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565698" y="141669"/>
            <a:ext cx="1384124" cy="1037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147AF0-92AD-E4C5-CC9C-D657E2B40CC1}"/>
              </a:ext>
            </a:extLst>
          </p:cNvPr>
          <p:cNvSpPr txBox="1"/>
          <p:nvPr/>
        </p:nvSpPr>
        <p:spPr>
          <a:xfrm>
            <a:off x="281807" y="2229958"/>
            <a:ext cx="53360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23D3391-B64F-79AD-832E-3257235C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37" y="2229958"/>
            <a:ext cx="6254527" cy="44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05D4C7-0A7E-7507-5A83-52BB1FE6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ZAozcCOdKqOa">
            <a:extLst>
              <a:ext uri="{FF2B5EF4-FFF2-40B4-BE49-F238E27FC236}">
                <a16:creationId xmlns:a16="http://schemas.microsoft.com/office/drawing/2014/main" xmlns="" id="{33134D35-9FAB-AAB6-483B-4750EE818E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20419768">
            <a:off x="1460279" y="1496270"/>
            <a:ext cx="559595" cy="559594"/>
          </a:xfrm>
          <a:prstGeom prst="rect">
            <a:avLst/>
          </a:prstGeom>
        </p:spPr>
      </p:pic>
      <p:pic>
        <p:nvPicPr>
          <p:cNvPr id="5" name="euIYCohlW5iVC">
            <a:extLst>
              <a:ext uri="{FF2B5EF4-FFF2-40B4-BE49-F238E27FC236}">
                <a16:creationId xmlns:a16="http://schemas.microsoft.com/office/drawing/2014/main" xmlns="" id="{D566A6DD-C06C-F2A2-BC65-A1F62DFCC8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18917657">
            <a:off x="404263" y="849161"/>
            <a:ext cx="1559719" cy="511969"/>
          </a:xfrm>
          <a:prstGeom prst="rect">
            <a:avLst/>
          </a:prstGeom>
        </p:spPr>
      </p:pic>
      <p:pic>
        <p:nvPicPr>
          <p:cNvPr id="6" name="jl7MZaU45jrZM">
            <a:extLst>
              <a:ext uri="{FF2B5EF4-FFF2-40B4-BE49-F238E27FC236}">
                <a16:creationId xmlns:a16="http://schemas.microsoft.com/office/drawing/2014/main" xmlns="" id="{9F2CFE3D-7E4F-FB86-B7AD-490142CC1B5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315777" y="182444"/>
            <a:ext cx="738188" cy="821531"/>
          </a:xfrm>
          <a:prstGeom prst="rect">
            <a:avLst/>
          </a:prstGeom>
        </p:spPr>
      </p:pic>
      <p:pic>
        <p:nvPicPr>
          <p:cNvPr id="7" name="J83jyoszF5nKf">
            <a:extLst>
              <a:ext uri="{FF2B5EF4-FFF2-40B4-BE49-F238E27FC236}">
                <a16:creationId xmlns:a16="http://schemas.microsoft.com/office/drawing/2014/main" xmlns="" id="{D4906A10-F90E-018E-77AD-A5492890239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925665" y="4334003"/>
            <a:ext cx="559595" cy="559594"/>
          </a:xfrm>
          <a:prstGeom prst="rect">
            <a:avLst/>
          </a:prstGeom>
        </p:spPr>
      </p:pic>
      <p:sp>
        <p:nvSpPr>
          <p:cNvPr id="10" name="Hình chữ nhật 1">
            <a:extLst>
              <a:ext uri="{FF2B5EF4-FFF2-40B4-BE49-F238E27FC236}">
                <a16:creationId xmlns:a16="http://schemas.microsoft.com/office/drawing/2014/main" xmlns="" id="{D8220B2F-616E-DBB5-E790-27593E482E11}"/>
              </a:ext>
            </a:extLst>
          </p:cNvPr>
          <p:cNvSpPr/>
          <p:nvPr/>
        </p:nvSpPr>
        <p:spPr>
          <a:xfrm>
            <a:off x="3307133" y="202567"/>
            <a:ext cx="5420074" cy="409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b="1" i="1" dirty="0">
                <a:latin typeface="Times New Roman"/>
              </a:rPr>
              <a:t>Thứ hai ngày 10</a:t>
            </a:r>
            <a:r>
              <a:rPr lang="en-US" sz="2800" b="1" i="1" dirty="0">
                <a:latin typeface="Times New Roman"/>
              </a:rPr>
              <a:t> </a:t>
            </a:r>
            <a:r>
              <a:rPr lang="vi-VN" sz="2800" b="1" i="1" dirty="0">
                <a:latin typeface="Times New Roman"/>
              </a:rPr>
              <a:t>tháng 2 năm 2025</a:t>
            </a:r>
          </a:p>
        </p:txBody>
      </p:sp>
      <p:sp>
        <p:nvSpPr>
          <p:cNvPr id="11" name="Hình chữ nhật 34">
            <a:extLst>
              <a:ext uri="{FF2B5EF4-FFF2-40B4-BE49-F238E27FC236}">
                <a16:creationId xmlns:a16="http://schemas.microsoft.com/office/drawing/2014/main" xmlns="" id="{6661DCD2-7877-6EA1-70DA-51241F5F4724}"/>
              </a:ext>
            </a:extLst>
          </p:cNvPr>
          <p:cNvSpPr/>
          <p:nvPr/>
        </p:nvSpPr>
        <p:spPr>
          <a:xfrm>
            <a:off x="4843340" y="709958"/>
            <a:ext cx="1687705" cy="409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2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u="sng" dirty="0">
                <a:latin typeface="Times New Roman"/>
              </a:rPr>
              <a:t>Tiếng</a:t>
            </a:r>
            <a:r>
              <a:rPr lang="en-US" sz="2800" u="sng" dirty="0">
                <a:latin typeface="Times New Roman"/>
              </a:rPr>
              <a:t> </a:t>
            </a:r>
            <a:r>
              <a:rPr lang="vi-VN" sz="2800" u="sng" dirty="0">
                <a:latin typeface="Times New Roman"/>
              </a:rPr>
              <a:t>Việt</a:t>
            </a:r>
          </a:p>
        </p:txBody>
      </p:sp>
      <p:sp>
        <p:nvSpPr>
          <p:cNvPr id="12" name="Hình chữ nhật 35">
            <a:extLst>
              <a:ext uri="{FF2B5EF4-FFF2-40B4-BE49-F238E27FC236}">
                <a16:creationId xmlns:a16="http://schemas.microsoft.com/office/drawing/2014/main" xmlns="" id="{245AE0BF-CF1D-1E54-D404-60A8FBB4A636}"/>
              </a:ext>
            </a:extLst>
          </p:cNvPr>
          <p:cNvSpPr/>
          <p:nvPr/>
        </p:nvSpPr>
        <p:spPr>
          <a:xfrm>
            <a:off x="3517359" y="993999"/>
            <a:ext cx="4602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hội rừng xanh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6" descr="WhitecornerFlower">
            <a:extLst>
              <a:ext uri="{FF2B5EF4-FFF2-40B4-BE49-F238E27FC236}">
                <a16:creationId xmlns:a16="http://schemas.microsoft.com/office/drawing/2014/main" xmlns="" id="{BE861F27-C319-9533-9D7A-03F8AE9B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3" y="-157098"/>
            <a:ext cx="1956868" cy="18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WhitecornerFlower">
            <a:extLst>
              <a:ext uri="{FF2B5EF4-FFF2-40B4-BE49-F238E27FC236}">
                <a16:creationId xmlns:a16="http://schemas.microsoft.com/office/drawing/2014/main" xmlns="" id="{43090386-C270-B0E0-9FCF-C0D1CAF0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4835611"/>
            <a:ext cx="2171700" cy="199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7E69FB-3DFB-086E-8396-6F2C31ED19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53" y="1672281"/>
            <a:ext cx="10001773" cy="51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52546"/>
            <a:ext cx="30718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Luyện đọc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43660"/>
            <a:ext cx="350043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09746"/>
            <a:ext cx="49871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46220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 rừng, thổi nhạc sáo, khe suối, khướu, lĩnh xướng, khoác, kì nhông, diễn ảo thuật, cọn nước,...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2817" y="3390695"/>
            <a:ext cx="44491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009735"/>
            <a:ext cx="55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703" y="5460201"/>
            <a:ext cx="2595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Mõ: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599" y="5496578"/>
            <a:ext cx="323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703" y="6043048"/>
            <a:ext cx="237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 xướng: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599" y="6100577"/>
            <a:ext cx="216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40043" y="12369"/>
            <a:ext cx="12192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7767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EAAD21-8D55-41F8-C59F-CFC00CF51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63" y="4266879"/>
            <a:ext cx="2340670" cy="25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xmlns="" id="{14EF4974-FC2E-459F-A4BB-958A3896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xmlns="" id="{9FAA13FA-2822-408E-8D4A-7B51FD511E29}"/>
              </a:ext>
            </a:extLst>
          </p:cNvPr>
          <p:cNvSpPr/>
          <p:nvPr/>
        </p:nvSpPr>
        <p:spPr>
          <a:xfrm>
            <a:off x="126258" y="1632379"/>
            <a:ext cx="6908857" cy="1769416"/>
          </a:xfrm>
          <a:custGeom>
            <a:avLst/>
            <a:gdLst>
              <a:gd name="connsiteX0" fmla="*/ 0 w 6908857"/>
              <a:gd name="connsiteY0" fmla="*/ 432109 h 1769416"/>
              <a:gd name="connsiteX1" fmla="*/ 432109 w 6908857"/>
              <a:gd name="connsiteY1" fmla="*/ 0 h 1769416"/>
              <a:gd name="connsiteX2" fmla="*/ 6476748 w 6908857"/>
              <a:gd name="connsiteY2" fmla="*/ 0 h 1769416"/>
              <a:gd name="connsiteX3" fmla="*/ 6908857 w 6908857"/>
              <a:gd name="connsiteY3" fmla="*/ 432109 h 1769416"/>
              <a:gd name="connsiteX4" fmla="*/ 6908857 w 6908857"/>
              <a:gd name="connsiteY4" fmla="*/ 1337307 h 1769416"/>
              <a:gd name="connsiteX5" fmla="*/ 6476748 w 6908857"/>
              <a:gd name="connsiteY5" fmla="*/ 1769416 h 1769416"/>
              <a:gd name="connsiteX6" fmla="*/ 432109 w 6908857"/>
              <a:gd name="connsiteY6" fmla="*/ 1769416 h 1769416"/>
              <a:gd name="connsiteX7" fmla="*/ 0 w 6908857"/>
              <a:gd name="connsiteY7" fmla="*/ 1337307 h 1769416"/>
              <a:gd name="connsiteX8" fmla="*/ 0 w 6908857"/>
              <a:gd name="connsiteY8" fmla="*/ 432109 h 17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549" y="3468448"/>
            <a:ext cx="4960943" cy="332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xmlns="" id="{14EF4974-FC2E-459F-A4BB-958A3896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xmlns="" id="{9FAA13FA-2822-408E-8D4A-7B51FD511E29}"/>
              </a:ext>
            </a:extLst>
          </p:cNvPr>
          <p:cNvSpPr/>
          <p:nvPr/>
        </p:nvSpPr>
        <p:spPr>
          <a:xfrm>
            <a:off x="301567" y="4810125"/>
            <a:ext cx="6908857" cy="1769416"/>
          </a:xfrm>
          <a:custGeom>
            <a:avLst/>
            <a:gdLst>
              <a:gd name="connsiteX0" fmla="*/ 0 w 6908857"/>
              <a:gd name="connsiteY0" fmla="*/ 432109 h 1769416"/>
              <a:gd name="connsiteX1" fmla="*/ 432109 w 6908857"/>
              <a:gd name="connsiteY1" fmla="*/ 0 h 1769416"/>
              <a:gd name="connsiteX2" fmla="*/ 6476748 w 6908857"/>
              <a:gd name="connsiteY2" fmla="*/ 0 h 1769416"/>
              <a:gd name="connsiteX3" fmla="*/ 6908857 w 6908857"/>
              <a:gd name="connsiteY3" fmla="*/ 432109 h 1769416"/>
              <a:gd name="connsiteX4" fmla="*/ 6908857 w 6908857"/>
              <a:gd name="connsiteY4" fmla="*/ 1337307 h 1769416"/>
              <a:gd name="connsiteX5" fmla="*/ 6476748 w 6908857"/>
              <a:gd name="connsiteY5" fmla="*/ 1769416 h 1769416"/>
              <a:gd name="connsiteX6" fmla="*/ 432109 w 6908857"/>
              <a:gd name="connsiteY6" fmla="*/ 1769416 h 1769416"/>
              <a:gd name="connsiteX7" fmla="*/ 0 w 6908857"/>
              <a:gd name="connsiteY7" fmla="*/ 1337307 h 1769416"/>
              <a:gd name="connsiteX8" fmla="*/ 0 w 6908857"/>
              <a:gd name="connsiteY8" fmla="*/ 432109 h 17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xướng: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đơn ca một câu, một đoạn trước hoặc sau phần hát của tập thể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075" y="1830977"/>
            <a:ext cx="4608775" cy="276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xmlns="" id="{14EF4974-FC2E-459F-A4BB-958A3896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xmlns="" id="{9FAA13FA-2822-408E-8D4A-7B51FD511E29}"/>
              </a:ext>
            </a:extLst>
          </p:cNvPr>
          <p:cNvSpPr/>
          <p:nvPr/>
        </p:nvSpPr>
        <p:spPr>
          <a:xfrm>
            <a:off x="5477866" y="2671224"/>
            <a:ext cx="6908857" cy="1769416"/>
          </a:xfrm>
          <a:custGeom>
            <a:avLst/>
            <a:gdLst>
              <a:gd name="connsiteX0" fmla="*/ 0 w 6908857"/>
              <a:gd name="connsiteY0" fmla="*/ 432109 h 1769416"/>
              <a:gd name="connsiteX1" fmla="*/ 432109 w 6908857"/>
              <a:gd name="connsiteY1" fmla="*/ 0 h 1769416"/>
              <a:gd name="connsiteX2" fmla="*/ 6476748 w 6908857"/>
              <a:gd name="connsiteY2" fmla="*/ 0 h 1769416"/>
              <a:gd name="connsiteX3" fmla="*/ 6908857 w 6908857"/>
              <a:gd name="connsiteY3" fmla="*/ 432109 h 1769416"/>
              <a:gd name="connsiteX4" fmla="*/ 6908857 w 6908857"/>
              <a:gd name="connsiteY4" fmla="*/ 1337307 h 1769416"/>
              <a:gd name="connsiteX5" fmla="*/ 6476748 w 6908857"/>
              <a:gd name="connsiteY5" fmla="*/ 1769416 h 1769416"/>
              <a:gd name="connsiteX6" fmla="*/ 432109 w 6908857"/>
              <a:gd name="connsiteY6" fmla="*/ 1769416 h 1769416"/>
              <a:gd name="connsiteX7" fmla="*/ 0 w 6908857"/>
              <a:gd name="connsiteY7" fmla="*/ 1337307 h 1769416"/>
              <a:gd name="connsiteX8" fmla="*/ 0 w 6908857"/>
              <a:gd name="connsiteY8" fmla="*/ 432109 h 17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Cọn nước: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hình bánh xe có gắn một hệ thống ống bằng tre, nứa, có thể tự quay được nhờ sức nước, dùng để đưa nước từ suối, sông lên ruộng.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300" y="1530204"/>
            <a:ext cx="4827850" cy="305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xmlns="" id="{14EF4974-FC2E-459F-A4BB-958A3896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xmlns="" id="{9FAA13FA-2822-408E-8D4A-7B51FD511E29}"/>
              </a:ext>
            </a:extLst>
          </p:cNvPr>
          <p:cNvSpPr/>
          <p:nvPr/>
        </p:nvSpPr>
        <p:spPr>
          <a:xfrm>
            <a:off x="237956" y="2103359"/>
            <a:ext cx="6908857" cy="1769416"/>
          </a:xfrm>
          <a:custGeom>
            <a:avLst/>
            <a:gdLst>
              <a:gd name="connsiteX0" fmla="*/ 0 w 6908857"/>
              <a:gd name="connsiteY0" fmla="*/ 432109 h 1769416"/>
              <a:gd name="connsiteX1" fmla="*/ 432109 w 6908857"/>
              <a:gd name="connsiteY1" fmla="*/ 0 h 1769416"/>
              <a:gd name="connsiteX2" fmla="*/ 6476748 w 6908857"/>
              <a:gd name="connsiteY2" fmla="*/ 0 h 1769416"/>
              <a:gd name="connsiteX3" fmla="*/ 6908857 w 6908857"/>
              <a:gd name="connsiteY3" fmla="*/ 432109 h 1769416"/>
              <a:gd name="connsiteX4" fmla="*/ 6908857 w 6908857"/>
              <a:gd name="connsiteY4" fmla="*/ 1337307 h 1769416"/>
              <a:gd name="connsiteX5" fmla="*/ 6476748 w 6908857"/>
              <a:gd name="connsiteY5" fmla="*/ 1769416 h 1769416"/>
              <a:gd name="connsiteX6" fmla="*/ 432109 w 6908857"/>
              <a:gd name="connsiteY6" fmla="*/ 1769416 h 1769416"/>
              <a:gd name="connsiteX7" fmla="*/ 0 w 6908857"/>
              <a:gd name="connsiteY7" fmla="*/ 1337307 h 1769416"/>
              <a:gd name="connsiteX8" fmla="*/ 0 w 6908857"/>
              <a:gd name="connsiteY8" fmla="*/ 432109 h 17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 thuật: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biến hóa các đồ vật một cách nhanh và khéo léo như có phép lạ.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22F68B-C17C-54F1-70A8-A31841A83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2552489"/>
            <a:ext cx="4416207" cy="2866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26A3D8-79E0-181D-11BE-F73DAB75FC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60" y="3872775"/>
            <a:ext cx="3713259" cy="28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795</Words>
  <Application>Microsoft Office PowerPoint</Application>
  <PresentationFormat>Widescreen</PresentationFormat>
  <Paragraphs>106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kaka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</cp:lastModifiedBy>
  <cp:revision>25</cp:revision>
  <dcterms:created xsi:type="dcterms:W3CDTF">2024-01-27T02:42:40Z</dcterms:created>
  <dcterms:modified xsi:type="dcterms:W3CDTF">2025-02-11T15:18:21Z</dcterms:modified>
</cp:coreProperties>
</file>