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93" r:id="rId4"/>
    <p:sldMasterId id="2147483704" r:id="rId5"/>
    <p:sldMasterId id="2147483716" r:id="rId6"/>
    <p:sldMasterId id="2147483727" r:id="rId7"/>
    <p:sldMasterId id="2147483738" r:id="rId8"/>
  </p:sldMasterIdLst>
  <p:sldIdLst>
    <p:sldId id="365" r:id="rId9"/>
    <p:sldId id="337" r:id="rId10"/>
    <p:sldId id="320" r:id="rId11"/>
    <p:sldId id="353" r:id="rId12"/>
    <p:sldId id="355" r:id="rId13"/>
    <p:sldId id="356" r:id="rId14"/>
    <p:sldId id="327" r:id="rId15"/>
    <p:sldId id="358" r:id="rId16"/>
    <p:sldId id="359" r:id="rId17"/>
    <p:sldId id="330" r:id="rId18"/>
    <p:sldId id="435"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9" d="100"/>
          <a:sy n="69"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20678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3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360835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9419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77678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146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4855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3574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38486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1921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9671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98464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7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57231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92104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744901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1385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73571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8765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75172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75448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3091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341253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20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33206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268896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93236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66678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21767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42061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15412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96664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0591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092576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3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56C9-C5DB-FC3F-049C-79E101A53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29162-C877-36DC-083C-BFEAAA7F3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C2B1F-EDDA-DBAC-C697-5E3BDC63ED21}"/>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5" name="Footer Placeholder 4">
            <a:extLst>
              <a:ext uri="{FF2B5EF4-FFF2-40B4-BE49-F238E27FC236}">
                <a16:creationId xmlns:a16="http://schemas.microsoft.com/office/drawing/2014/main" id="{735F3A23-4BAE-A9DF-69A7-D4F405B4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CC2B0-BC4D-270C-9F13-B699EE665C37}"/>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187159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1714-15CB-EE4F-F6C7-BF2BD1024E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B490D-B90B-F318-3F13-AA17BAF115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070ED-41DF-B281-76D1-C8EDA0D380C7}"/>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5" name="Footer Placeholder 4">
            <a:extLst>
              <a:ext uri="{FF2B5EF4-FFF2-40B4-BE49-F238E27FC236}">
                <a16:creationId xmlns:a16="http://schemas.microsoft.com/office/drawing/2014/main" id="{B90A9C1A-EBD6-2EBB-45C5-89071DEAD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7303-D908-907F-E1E8-3E7366AEB678}"/>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999423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3BBE-6BC9-7231-E54E-EB94AB605A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ACBF30-EDBC-01C7-1CB2-D71913581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C24F3F-D893-6710-C451-86A99F0AC4A8}"/>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5" name="Footer Placeholder 4">
            <a:extLst>
              <a:ext uri="{FF2B5EF4-FFF2-40B4-BE49-F238E27FC236}">
                <a16:creationId xmlns:a16="http://schemas.microsoft.com/office/drawing/2014/main" id="{8FCAC8BE-6023-AA85-9718-381C8209E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85FA4-1F5E-78BC-7FE7-03D89CE6E8B9}"/>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3932403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6A48-E7AF-D7B4-1A46-295419CFF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CB8ED-A0B8-8860-A8D9-D80968D61C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2ABAC1-964A-47E3-268D-A798A03B1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DC11F-6D00-4DCF-F004-EC44085DB30B}"/>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6" name="Footer Placeholder 5">
            <a:extLst>
              <a:ext uri="{FF2B5EF4-FFF2-40B4-BE49-F238E27FC236}">
                <a16:creationId xmlns:a16="http://schemas.microsoft.com/office/drawing/2014/main" id="{33BD990B-F0DE-0435-64E8-7E72395C1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9F565-7691-C41D-A146-031CB3F90769}"/>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979103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4655-355B-D33A-833E-64AF7195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86713E-780F-E408-4E22-6505FA014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0778F-25CA-A5F7-4961-DDCE54B7A1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EB75F8-D42A-F300-6F85-BDFA4EB9A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3A6C06-883C-DB6A-CA84-300F913D1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3511AD-DBD1-B362-1E8B-1FE01FE472E7}"/>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8" name="Footer Placeholder 7">
            <a:extLst>
              <a:ext uri="{FF2B5EF4-FFF2-40B4-BE49-F238E27FC236}">
                <a16:creationId xmlns:a16="http://schemas.microsoft.com/office/drawing/2014/main" id="{D98B24C9-4C6B-4A3D-1DCF-46D7FFB4FB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E91931-D514-DBF4-906A-CB05E53BA00B}"/>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2237009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B40B-E9D7-A38D-B459-38629E05B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3063BD-06EA-3DDD-9354-C775978A6987}"/>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4" name="Footer Placeholder 3">
            <a:extLst>
              <a:ext uri="{FF2B5EF4-FFF2-40B4-BE49-F238E27FC236}">
                <a16:creationId xmlns:a16="http://schemas.microsoft.com/office/drawing/2014/main" id="{A5E942CC-B9AE-6F69-5BFD-021FC85678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28115E-FCD2-5D62-72A7-68102C8C7403}"/>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1566402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E777B-7EA9-CB4A-0394-8612DEE6C966}"/>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3" name="Footer Placeholder 2">
            <a:extLst>
              <a:ext uri="{FF2B5EF4-FFF2-40B4-BE49-F238E27FC236}">
                <a16:creationId xmlns:a16="http://schemas.microsoft.com/office/drawing/2014/main" id="{86605CB4-76FD-2B3D-07B0-E290F35FF2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D12675-7DE9-C2F0-69EF-3487FF892624}"/>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376360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9312-4BE2-C0B0-DC89-796DF01EE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56BA50-268D-75FC-7D5C-4EBC3C2911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DFD2EE-E2ED-50A8-A1BF-72D5163E4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6A209-A2CB-8BD8-BC6C-BC482A9C0E44}"/>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6" name="Footer Placeholder 5">
            <a:extLst>
              <a:ext uri="{FF2B5EF4-FFF2-40B4-BE49-F238E27FC236}">
                <a16:creationId xmlns:a16="http://schemas.microsoft.com/office/drawing/2014/main" id="{0A91B3E1-A350-D79C-D177-C7C1C7ED6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D59D0-06AE-5016-42B2-51D391199F88}"/>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553163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62BB-936C-7894-CE5F-6FBE0FE5D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F723C0-3FFB-366B-1F3C-433D2AC1D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807FB1-58C3-53AE-E2F2-5A0F4E163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E12B3-E17F-FA1F-A1F6-22FD68F2E0E7}"/>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6" name="Footer Placeholder 5">
            <a:extLst>
              <a:ext uri="{FF2B5EF4-FFF2-40B4-BE49-F238E27FC236}">
                <a16:creationId xmlns:a16="http://schemas.microsoft.com/office/drawing/2014/main" id="{C8AE49EE-1705-A818-4CE7-0F2203E3D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EEB1B-8FE3-14DD-EAE5-91DB116E01A6}"/>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93168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3600225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214E-F8EA-E68D-4306-9A7AB2A638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1995D-1C0E-9981-4A17-D348408B5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F2F43-6507-DCF5-4D73-9911E2B789B6}"/>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5" name="Footer Placeholder 4">
            <a:extLst>
              <a:ext uri="{FF2B5EF4-FFF2-40B4-BE49-F238E27FC236}">
                <a16:creationId xmlns:a16="http://schemas.microsoft.com/office/drawing/2014/main" id="{5E8E2CA7-B49E-822E-211A-9D508047A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20A6-9AC2-3CE4-E48B-EBE9E503FF74}"/>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3611811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2AE07-A437-5895-9C05-721EB08246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668E2-1C1A-89C5-77D4-7A26A077F5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D1C40-2B51-35C2-5205-81250FE1A596}"/>
              </a:ext>
            </a:extLst>
          </p:cNvPr>
          <p:cNvSpPr>
            <a:spLocks noGrp="1"/>
          </p:cNvSpPr>
          <p:nvPr>
            <p:ph type="dt" sz="half" idx="10"/>
          </p:nvPr>
        </p:nvSpPr>
        <p:spPr/>
        <p:txBody>
          <a:bodyPr/>
          <a:lstStyle/>
          <a:p>
            <a:fld id="{F278132E-B2CB-48EE-B3C9-DD917D01C5F9}" type="datetimeFigureOut">
              <a:rPr lang="en-US" smtClean="0"/>
              <a:t>2/14/2025</a:t>
            </a:fld>
            <a:endParaRPr lang="en-US"/>
          </a:p>
        </p:txBody>
      </p:sp>
      <p:sp>
        <p:nvSpPr>
          <p:cNvPr id="5" name="Footer Placeholder 4">
            <a:extLst>
              <a:ext uri="{FF2B5EF4-FFF2-40B4-BE49-F238E27FC236}">
                <a16:creationId xmlns:a16="http://schemas.microsoft.com/office/drawing/2014/main" id="{FAA7C825-74B1-7E1A-9C1A-C818BCD92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5D9C8-4004-3F71-2FF5-7F87BD96450C}"/>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3023161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47997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469083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648767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02355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43993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17134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293112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3643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72739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082398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7851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94460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35249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537321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174418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94651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067693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1402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1412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7730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855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6533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2/14/2025</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40963701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2/14/2025</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3342783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2/14/2025</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290364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2/14/2025</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9238801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SG" dirty="0"/>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SG" dirty="0"/>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452066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UTM Avo" panose="020406030505060202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6B6433EC-62DB-4882-9412-9B8E930C28C1}" type="datetimeFigureOut">
              <a:rPr lang="en-US" smtClean="0"/>
              <a:pPr/>
              <a:t>2/14/2025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01D6584-4DDB-4B19-853B-517B78BEE470}" type="slidenum">
              <a:rPr lang="en-US" smtClean="0"/>
              <a:pPr/>
              <a:t>‹#›</a:t>
            </a:fld>
            <a:endParaRPr lang="en-US" dirty="0"/>
          </a:p>
        </p:txBody>
      </p:sp>
    </p:spTree>
    <p:extLst>
      <p:ext uri="{BB962C8B-B14F-4D97-AF65-F5344CB8AC3E}">
        <p14:creationId xmlns:p14="http://schemas.microsoft.com/office/powerpoint/2010/main" val="2127979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1"/>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5" y="98942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9"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4"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3"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4" y="160330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9" y="15614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2"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1"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2" y="221718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8" y="21752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1" y="283106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6" y="278916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1"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1"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5" y="340303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0" y="33734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9"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0" y="405881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5"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8"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7"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8" y="46726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4" y="46307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6"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7" y="528657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2" y="524467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7"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7" y="590045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1" y="585855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6" y="582897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16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117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273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5" y="6501169"/>
            <a:ext cx="2066591" cy="256545"/>
          </a:xfrm>
          <a:prstGeom prst="rect">
            <a:avLst/>
          </a:prstGeom>
        </p:spPr>
        <p:txBody>
          <a:bodyPr wrap="none">
            <a:spAutoFit/>
          </a:body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208663809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5" y="6501169"/>
            <a:ext cx="2066591" cy="256545"/>
          </a:xfrm>
          <a:prstGeom prst="rect">
            <a:avLst/>
          </a:prstGeom>
        </p:spPr>
        <p:txBody>
          <a:bodyPr wrap="none">
            <a:spAutoFit/>
          </a:body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1319182877"/>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5" y="6501169"/>
            <a:ext cx="2066591" cy="256545"/>
          </a:xfrm>
          <a:prstGeom prst="rect">
            <a:avLst/>
          </a:prstGeom>
        </p:spPr>
        <p:txBody>
          <a:bodyPr wrap="none">
            <a:spAutoFit/>
          </a:body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4081503582"/>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5" y="6501169"/>
            <a:ext cx="2066591" cy="256545"/>
          </a:xfrm>
          <a:prstGeom prst="rect">
            <a:avLst/>
          </a:prstGeom>
        </p:spPr>
        <p:txBody>
          <a:bodyPr wrap="none">
            <a:spAutoFit/>
          </a:body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86987839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05624-50A7-4543-2540-CFD9BE08C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25C685-8626-8648-328C-83EEAA96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755C5-58E6-54C6-77BE-FB8BD97EF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8132E-B2CB-48EE-B3C9-DD917D01C5F9}" type="datetimeFigureOut">
              <a:rPr lang="en-US" smtClean="0"/>
              <a:t>2/14/2025</a:t>
            </a:fld>
            <a:endParaRPr lang="en-US"/>
          </a:p>
        </p:txBody>
      </p:sp>
      <p:sp>
        <p:nvSpPr>
          <p:cNvPr id="5" name="Footer Placeholder 4">
            <a:extLst>
              <a:ext uri="{FF2B5EF4-FFF2-40B4-BE49-F238E27FC236}">
                <a16:creationId xmlns:a16="http://schemas.microsoft.com/office/drawing/2014/main" id="{28D62099-FA2B-6559-5C55-B4202BF84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BD9A1-FAD8-C5BF-9495-9AE336B62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352FE-28E5-4915-AC7C-AC5D5734F8DB}" type="slidenum">
              <a:rPr lang="en-US" smtClean="0"/>
              <a:t>‹#›</a:t>
            </a:fld>
            <a:endParaRPr lang="en-US"/>
          </a:p>
        </p:txBody>
      </p:sp>
    </p:spTree>
    <p:extLst>
      <p:ext uri="{BB962C8B-B14F-4D97-AF65-F5344CB8AC3E}">
        <p14:creationId xmlns:p14="http://schemas.microsoft.com/office/powerpoint/2010/main" val="41774901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5" y="6501169"/>
            <a:ext cx="2066591" cy="256545"/>
          </a:xfrm>
          <a:prstGeom prst="rect">
            <a:avLst/>
          </a:prstGeom>
        </p:spPr>
        <p:txBody>
          <a:bodyPr wrap="none">
            <a:spAutoFit/>
          </a:body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2924386931"/>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5" y="6501169"/>
            <a:ext cx="2066591" cy="256545"/>
          </a:xfrm>
          <a:prstGeom prst="rect">
            <a:avLst/>
          </a:prstGeom>
        </p:spPr>
        <p:txBody>
          <a:bodyPr wrap="none">
            <a:spAutoFit/>
          </a:body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2509276229"/>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SG" dirty="0"/>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SG" dirty="0"/>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283387201"/>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78.xml"/><Relationship Id="rId5" Type="http://schemas.microsoft.com/office/2007/relationships/hdphoto" Target="../media/hdphoto8.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3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53.xml"/><Relationship Id="rId5" Type="http://schemas.microsoft.com/office/2007/relationships/hdphoto" Target="../media/hdphoto6.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a:extLst>
              <a:ext uri="{FF2B5EF4-FFF2-40B4-BE49-F238E27FC236}">
                <a16:creationId xmlns:a16="http://schemas.microsoft.com/office/drawing/2014/main" id="{8A124D32-88D2-4428-B63C-AD18F0A6F6DF}"/>
              </a:ext>
            </a:extLst>
          </p:cNvPr>
          <p:cNvSpPr>
            <a:spLocks noChangeArrowheads="1"/>
          </p:cNvSpPr>
          <p:nvPr/>
        </p:nvSpPr>
        <p:spPr bwMode="auto">
          <a:xfrm>
            <a:off x="69851" y="215900"/>
            <a:ext cx="12122149" cy="1483784"/>
          </a:xfrm>
          <a:prstGeom prst="rect">
            <a:avLst/>
          </a:prstGeom>
          <a:noFill/>
          <a:ln>
            <a:noFill/>
          </a:ln>
          <a:effectLst/>
        </p:spPr>
        <p:txBody>
          <a:bodyPr wrap="none" lIns="121912" tIns="60956" rIns="121912" bIns="60956" anchor="ctr"/>
          <a:lstStyle/>
          <a:p>
            <a:pPr marL="0" marR="0" lvl="0" indent="0" algn="ctr" defTabSz="914400" rtl="0" eaLnBrk="1" fontAlgn="auto" latinLnBrk="0" hangingPunct="1">
              <a:lnSpc>
                <a:spcPct val="100000"/>
              </a:lnSpc>
              <a:spcBef>
                <a:spcPct val="5000"/>
              </a:spcBef>
              <a:spcAft>
                <a:spcPct val="5000"/>
              </a:spcAft>
              <a:buClrTx/>
              <a:buSzTx/>
              <a:buFontTx/>
              <a:buNone/>
              <a:tabLst/>
              <a:defRPr/>
            </a:pPr>
            <a:r>
              <a:rPr kumimoji="0" lang="en-US" sz="32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charset="0"/>
                <a:ea typeface="+mn-ea"/>
                <a:cs typeface="Arial" charset="0"/>
              </a:rPr>
              <a:t>PHÒNG GIÁO DỤC VÀ ĐÀO TẠO QUẬN DƯƠNG KINH</a:t>
            </a:r>
          </a:p>
          <a:p>
            <a:pPr marL="0" marR="0" lvl="0" indent="0" algn="ctr" defTabSz="914400" rtl="0" eaLnBrk="1" fontAlgn="auto" latinLnBrk="0" hangingPunct="1">
              <a:lnSpc>
                <a:spcPct val="100000"/>
              </a:lnSpc>
              <a:spcBef>
                <a:spcPct val="5000"/>
              </a:spcBef>
              <a:spcAft>
                <a:spcPct val="500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charset="0"/>
                <a:ea typeface="+mn-ea"/>
                <a:cs typeface="Arial" charset="0"/>
              </a:rPr>
              <a:t>TRƯỜNG TIỂU HỌC HOÀ NGHĨA </a:t>
            </a:r>
            <a:endParaRPr kumimoji="0" lang="en-US" sz="32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charset="0"/>
              <a:ea typeface="+mn-ea"/>
              <a:cs typeface="Arial" charset="0"/>
            </a:endParaRPr>
          </a:p>
        </p:txBody>
      </p:sp>
      <p:grpSp>
        <p:nvGrpSpPr>
          <p:cNvPr id="3075" name="Group 7">
            <a:extLst>
              <a:ext uri="{FF2B5EF4-FFF2-40B4-BE49-F238E27FC236}">
                <a16:creationId xmlns:a16="http://schemas.microsoft.com/office/drawing/2014/main" id="{EDD3D421-15B1-4E40-9086-F2E27ACC2D16}"/>
              </a:ext>
            </a:extLst>
          </p:cNvPr>
          <p:cNvGrpSpPr>
            <a:grpSpLocks/>
          </p:cNvGrpSpPr>
          <p:nvPr/>
        </p:nvGrpSpPr>
        <p:grpSpPr bwMode="auto">
          <a:xfrm>
            <a:off x="-42333" y="-61383"/>
            <a:ext cx="12293600" cy="7010401"/>
            <a:chOff x="0" y="0"/>
            <a:chExt cx="5760" cy="4320"/>
          </a:xfrm>
        </p:grpSpPr>
        <p:pic>
          <p:nvPicPr>
            <p:cNvPr id="3081" name="Picture 8" descr="hoa">
              <a:extLst>
                <a:ext uri="{FF2B5EF4-FFF2-40B4-BE49-F238E27FC236}">
                  <a16:creationId xmlns:a16="http://schemas.microsoft.com/office/drawing/2014/main" id="{7AC8001C-2011-404E-91AB-88397B34D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hoa">
              <a:extLst>
                <a:ext uri="{FF2B5EF4-FFF2-40B4-BE49-F238E27FC236}">
                  <a16:creationId xmlns:a16="http://schemas.microsoft.com/office/drawing/2014/main" id="{ED717AE6-81EC-4290-8142-75E1FA3B1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8"/>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0" descr="hoa">
              <a:extLst>
                <a:ext uri="{FF2B5EF4-FFF2-40B4-BE49-F238E27FC236}">
                  <a16:creationId xmlns:a16="http://schemas.microsoft.com/office/drawing/2014/main" id="{76E07CF4-5A83-476C-8E91-070EFE81E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6" y="2052"/>
              <a:ext cx="4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1" descr="hoa">
              <a:extLst>
                <a:ext uri="{FF2B5EF4-FFF2-40B4-BE49-F238E27FC236}">
                  <a16:creationId xmlns:a16="http://schemas.microsoft.com/office/drawing/2014/main" id="{296C4C07-40B4-4194-9871-EB8265468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6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078" name="Straight Connector 2">
            <a:extLst>
              <a:ext uri="{FF2B5EF4-FFF2-40B4-BE49-F238E27FC236}">
                <a16:creationId xmlns:a16="http://schemas.microsoft.com/office/drawing/2014/main" id="{E62D3B95-4A28-4268-8AA4-D6B18C6F2FA7}"/>
              </a:ext>
            </a:extLst>
          </p:cNvPr>
          <p:cNvCxnSpPr>
            <a:cxnSpLocks noChangeShapeType="1"/>
          </p:cNvCxnSpPr>
          <p:nvPr/>
        </p:nvCxnSpPr>
        <p:spPr bwMode="auto">
          <a:xfrm>
            <a:off x="4749800" y="1545167"/>
            <a:ext cx="2779184"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3079" name="WordArt 16">
            <a:extLst>
              <a:ext uri="{FF2B5EF4-FFF2-40B4-BE49-F238E27FC236}">
                <a16:creationId xmlns:a16="http://schemas.microsoft.com/office/drawing/2014/main" id="{6577FD37-066A-4A0A-8463-AFCECE8E4322}"/>
              </a:ext>
            </a:extLst>
          </p:cNvPr>
          <p:cNvSpPr>
            <a:spLocks noChangeArrowheads="1" noChangeShapeType="1" noTextEdit="1"/>
          </p:cNvSpPr>
          <p:nvPr/>
        </p:nvSpPr>
        <p:spPr bwMode="auto">
          <a:xfrm>
            <a:off x="514351" y="1871133"/>
            <a:ext cx="11267016" cy="2345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NHIỆT LIỆT CHÀO MỪNG CÁC THẦY CÔ GIÁO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VỀ DỰ GIỜ MÔN </a:t>
            </a:r>
            <a:r>
              <a:rPr kumimoji="0" lang="en-US"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TIẾNG VIỆT</a:t>
            </a:r>
            <a:r>
              <a:rPr kumimoji="0" lang="vi-VN"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kern="10" dirty="0" err="1">
                <a:solidFill>
                  <a:srgbClr val="FF0000"/>
                </a:solidFill>
                <a:latin typeface="Arial" panose="020B0604020202020204" pitchFamily="34" charset="0"/>
              </a:rPr>
              <a:t>Đọc</a:t>
            </a:r>
            <a:r>
              <a:rPr lang="en-US" sz="4800" b="1" kern="10">
                <a:solidFill>
                  <a:srgbClr val="FF0000"/>
                </a:solidFill>
                <a:latin typeface="Arial" panose="020B0604020202020204" pitchFamily="34" charset="0"/>
              </a:rPr>
              <a:t>: EM </a:t>
            </a:r>
            <a:r>
              <a:rPr lang="en-US" sz="4800" b="1" kern="10" dirty="0">
                <a:solidFill>
                  <a:srgbClr val="FF0000"/>
                </a:solidFill>
                <a:latin typeface="Arial" panose="020B0604020202020204" pitchFamily="34" charset="0"/>
              </a:rPr>
              <a:t>LÀ HỌC SINH LỚP 2</a:t>
            </a:r>
            <a:endParaRPr kumimoji="0" lang="vi-VN"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5" name="Rectangle 6">
            <a:extLst>
              <a:ext uri="{FF2B5EF4-FFF2-40B4-BE49-F238E27FC236}">
                <a16:creationId xmlns:a16="http://schemas.microsoft.com/office/drawing/2014/main" id="{AA6CCB88-C7F6-4AA4-9DD0-44E8403EC752}"/>
              </a:ext>
            </a:extLst>
          </p:cNvPr>
          <p:cNvSpPr>
            <a:spLocks noChangeArrowheads="1"/>
          </p:cNvSpPr>
          <p:nvPr/>
        </p:nvSpPr>
        <p:spPr bwMode="auto">
          <a:xfrm>
            <a:off x="103718" y="4216400"/>
            <a:ext cx="11882967" cy="1545271"/>
          </a:xfrm>
          <a:prstGeom prst="rect">
            <a:avLst/>
          </a:prstGeom>
          <a:noFill/>
          <a:ln>
            <a:noFill/>
          </a:ln>
          <a:effectLst/>
        </p:spPr>
        <p:txBody>
          <a:bodyPr wrap="none" lIns="121912" tIns="60956" rIns="121912" bIns="60956" anchor="ctr"/>
          <a:lstStyle/>
          <a:p>
            <a:pPr marL="0" marR="0" lvl="0" indent="0" algn="ctr" defTabSz="914400" rtl="0" eaLnBrk="1" fontAlgn="auto" latinLnBrk="0" hangingPunct="1">
              <a:lnSpc>
                <a:spcPct val="150000"/>
              </a:lnSpc>
              <a:spcBef>
                <a:spcPct val="5000"/>
              </a:spcBef>
              <a:spcAft>
                <a:spcPct val="5000"/>
              </a:spcAft>
              <a:buClrTx/>
              <a:buSzTx/>
              <a:buFontTx/>
              <a:buNone/>
              <a:tabLst/>
              <a:defRPr/>
            </a:pP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Giáo</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a:t>
            </a: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viên</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Vũ </a:t>
            </a: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Thị</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a:t>
            </a: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Ngân</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 </a:t>
            </a: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Lớp</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2E</a:t>
            </a:r>
          </a:p>
          <a:p>
            <a:pPr marL="0" marR="0" lvl="0" indent="0" algn="ctr" defTabSz="914400" rtl="0" eaLnBrk="1" fontAlgn="auto" latinLnBrk="0" hangingPunct="1">
              <a:lnSpc>
                <a:spcPct val="150000"/>
              </a:lnSpc>
              <a:spcBef>
                <a:spcPct val="5000"/>
              </a:spcBef>
              <a:spcAft>
                <a:spcPct val="500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charset="0"/>
                <a:ea typeface="+mn-ea"/>
                <a:cs typeface="Arial" charset="0"/>
              </a:rPr>
              <a:t>NĂM HỌC: 2024 – 2025</a:t>
            </a:r>
          </a:p>
        </p:txBody>
      </p:sp>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019047" y="474289"/>
            <a:ext cx="1663820" cy="1666401"/>
          </a:xfrm>
          <a:prstGeom prst="ellipse">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2019047" y="2273334"/>
            <a:ext cx="8159768" cy="967957"/>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1. </a:t>
            </a:r>
            <a:r>
              <a:rPr lang="vi-VN" sz="2000" kern="0" dirty="0">
                <a:solidFill>
                  <a:srgbClr val="000000"/>
                </a:solidFill>
                <a:latin typeface="UTM Avo" panose="02040603050506020204" pitchFamily="18" charset="0"/>
                <a:cs typeface="Arial"/>
                <a:sym typeface="Arial"/>
              </a:rPr>
              <a:t>Từ nào dưới đây nói về các em lớp 1 trong ngày khai trường?</a:t>
            </a:r>
          </a:p>
          <a:p>
            <a:pPr algn="just"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     a. ngạc nhiên	         b. háo hức	             c. rụt rè</a:t>
            </a:r>
          </a:p>
        </p:txBody>
      </p:sp>
      <p:sp>
        <p:nvSpPr>
          <p:cNvPr id="7" name="TextBox 6">
            <a:extLst>
              <a:ext uri="{FF2B5EF4-FFF2-40B4-BE49-F238E27FC236}">
                <a16:creationId xmlns:a16="http://schemas.microsoft.com/office/drawing/2014/main" id="{16C88818-C0C0-400F-98A9-FC392E078C62}"/>
              </a:ext>
            </a:extLst>
          </p:cNvPr>
          <p:cNvSpPr txBox="1"/>
          <p:nvPr/>
        </p:nvSpPr>
        <p:spPr>
          <a:xfrm>
            <a:off x="2013185" y="3160650"/>
            <a:ext cx="8159768" cy="2814617"/>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2.</a:t>
            </a:r>
            <a:r>
              <a:rPr lang="vi-VN" sz="2000" kern="0" dirty="0">
                <a:solidFill>
                  <a:srgbClr val="000000"/>
                </a:solidFill>
                <a:latin typeface="UTM Avo" panose="02040603050506020204" pitchFamily="18" charset="0"/>
                <a:cs typeface="Arial"/>
                <a:sym typeface="Arial"/>
              </a:rPr>
              <a:t> Thực hiện các yêu cầu sau:</a:t>
            </a:r>
          </a:p>
          <a:p>
            <a:pPr algn="just"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     a. Nói lời chào tạm biệt mẹ trước khi đến trường.</a:t>
            </a:r>
          </a:p>
          <a:p>
            <a:pPr algn="just" defTabSz="1219170">
              <a:lnSpc>
                <a:spcPct val="150000"/>
              </a:lnSpc>
              <a:buClr>
                <a:srgbClr val="000000"/>
              </a:buClr>
            </a:pPr>
            <a:endParaRPr lang="vi-VN" sz="2000" kern="0" dirty="0">
              <a:solidFill>
                <a:srgbClr val="000000"/>
              </a:solidFill>
              <a:latin typeface="UTM Avo" panose="02040603050506020204" pitchFamily="18" charset="0"/>
              <a:cs typeface="Arial"/>
              <a:sym typeface="Arial"/>
            </a:endParaRPr>
          </a:p>
          <a:p>
            <a:pPr algn="just"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     b. Nói lời chào thầy, cô giáo khi đến lớp.</a:t>
            </a:r>
          </a:p>
          <a:p>
            <a:pPr algn="just" defTabSz="1219170">
              <a:lnSpc>
                <a:spcPct val="150000"/>
              </a:lnSpc>
              <a:buClr>
                <a:srgbClr val="000000"/>
              </a:buClr>
            </a:pPr>
            <a:endParaRPr lang="vi-VN" sz="2000" kern="0" dirty="0">
              <a:solidFill>
                <a:srgbClr val="000000"/>
              </a:solidFill>
              <a:latin typeface="UTM Avo" panose="02040603050506020204" pitchFamily="18" charset="0"/>
              <a:cs typeface="Arial"/>
              <a:sym typeface="Arial"/>
            </a:endParaRPr>
          </a:p>
          <a:p>
            <a:pPr algn="just"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     c. Cùng bạn nói và đáp lời chào khi gặp nhau ở trường.</a:t>
            </a:r>
          </a:p>
        </p:txBody>
      </p:sp>
      <p:sp>
        <p:nvSpPr>
          <p:cNvPr id="11" name="TextBox 10">
            <a:extLst>
              <a:ext uri="{FF2B5EF4-FFF2-40B4-BE49-F238E27FC236}">
                <a16:creationId xmlns:a16="http://schemas.microsoft.com/office/drawing/2014/main" id="{F3700BE8-37E7-464C-9E38-7AD2A3E286EA}"/>
              </a:ext>
            </a:extLst>
          </p:cNvPr>
          <p:cNvSpPr txBox="1"/>
          <p:nvPr/>
        </p:nvSpPr>
        <p:spPr>
          <a:xfrm>
            <a:off x="2508232" y="4020635"/>
            <a:ext cx="8159768" cy="504305"/>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a:t>
            </a:r>
            <a:r>
              <a:rPr lang="vi-VN" sz="2000" kern="0" dirty="0">
                <a:solidFill>
                  <a:srgbClr val="FC7D77">
                    <a:lumMod val="75000"/>
                  </a:srgbClr>
                </a:solidFill>
                <a:latin typeface="UTM Avo" panose="02040603050506020204" pitchFamily="18" charset="0"/>
                <a:cs typeface="Arial"/>
                <a:sym typeface="Arial"/>
              </a:rPr>
              <a:t>Con chào mẹ ạ, con đi học chiều con về mẹ nhé!</a:t>
            </a:r>
          </a:p>
        </p:txBody>
      </p:sp>
      <p:sp>
        <p:nvSpPr>
          <p:cNvPr id="14" name="Oval 13">
            <a:extLst>
              <a:ext uri="{FF2B5EF4-FFF2-40B4-BE49-F238E27FC236}">
                <a16:creationId xmlns:a16="http://schemas.microsoft.com/office/drawing/2014/main" id="{D8E3C35F-8F3E-461A-89BA-DB30B594D609}"/>
              </a:ext>
            </a:extLst>
          </p:cNvPr>
          <p:cNvSpPr/>
          <p:nvPr/>
        </p:nvSpPr>
        <p:spPr>
          <a:xfrm>
            <a:off x="7476501" y="2837365"/>
            <a:ext cx="439479" cy="4394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10" name="TextBox 9">
            <a:extLst>
              <a:ext uri="{FF2B5EF4-FFF2-40B4-BE49-F238E27FC236}">
                <a16:creationId xmlns:a16="http://schemas.microsoft.com/office/drawing/2014/main" id="{473E9D45-67EF-4AB1-80E5-0AB1231A2BFF}"/>
              </a:ext>
            </a:extLst>
          </p:cNvPr>
          <p:cNvSpPr txBox="1"/>
          <p:nvPr/>
        </p:nvSpPr>
        <p:spPr>
          <a:xfrm>
            <a:off x="2508232" y="4963445"/>
            <a:ext cx="8159768" cy="504305"/>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a:t>
            </a:r>
            <a:r>
              <a:rPr lang="vi-VN" sz="2000" kern="0" dirty="0">
                <a:solidFill>
                  <a:srgbClr val="FC7D77">
                    <a:lumMod val="75000"/>
                  </a:srgbClr>
                </a:solidFill>
                <a:latin typeface="UTM Avo" panose="02040603050506020204" pitchFamily="18" charset="0"/>
                <a:cs typeface="Arial"/>
                <a:sym typeface="Arial"/>
              </a:rPr>
              <a:t>Con chào thầy/cô ạ!</a:t>
            </a:r>
          </a:p>
        </p:txBody>
      </p:sp>
      <p:sp>
        <p:nvSpPr>
          <p:cNvPr id="13" name="TextBox 12">
            <a:extLst>
              <a:ext uri="{FF2B5EF4-FFF2-40B4-BE49-F238E27FC236}">
                <a16:creationId xmlns:a16="http://schemas.microsoft.com/office/drawing/2014/main" id="{18AF3651-CAA0-4A17-9F3F-2FB7B70976FB}"/>
              </a:ext>
            </a:extLst>
          </p:cNvPr>
          <p:cNvSpPr txBox="1"/>
          <p:nvPr/>
        </p:nvSpPr>
        <p:spPr>
          <a:xfrm>
            <a:off x="2508232" y="5878647"/>
            <a:ext cx="8159768" cy="504305"/>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Chào cậu. Cậu đến trường sớm thế?</a:t>
            </a:r>
            <a:endParaRPr lang="vi-VN" sz="2000" kern="0" dirty="0">
              <a:solidFill>
                <a:srgbClr val="FC7D77">
                  <a:lumMod val="75000"/>
                </a:srgbClr>
              </a:solidFill>
              <a:latin typeface="UTM Avo" panose="02040603050506020204" pitchFamily="18" charset="0"/>
              <a:cs typeface="Arial"/>
              <a:sym typeface="Arial"/>
            </a:endParaRPr>
          </a:p>
        </p:txBody>
      </p:sp>
      <p:sp>
        <p:nvSpPr>
          <p:cNvPr id="12" name="TextBox 11">
            <a:extLst>
              <a:ext uri="{FF2B5EF4-FFF2-40B4-BE49-F238E27FC236}">
                <a16:creationId xmlns:a16="http://schemas.microsoft.com/office/drawing/2014/main" id="{090CBE52-488B-43ED-B921-C6338D91C5E2}"/>
              </a:ext>
            </a:extLst>
          </p:cNvPr>
          <p:cNvSpPr txBox="1"/>
          <p:nvPr/>
        </p:nvSpPr>
        <p:spPr>
          <a:xfrm>
            <a:off x="3774891" y="655065"/>
            <a:ext cx="7591660" cy="830997"/>
          </a:xfrm>
          <a:prstGeom prst="rect">
            <a:avLst/>
          </a:prstGeom>
          <a:noFill/>
        </p:spPr>
        <p:txBody>
          <a:bodyPr wrap="square" rtlCol="0">
            <a:spAutoFit/>
          </a:bodyPr>
          <a:lstStyle/>
          <a:p>
            <a:pPr defTabSz="1219170">
              <a:buClr>
                <a:srgbClr val="000000"/>
              </a:buClr>
            </a:pPr>
            <a:r>
              <a:rPr lang="vi-VN" sz="4800" kern="0" dirty="0">
                <a:solidFill>
                  <a:srgbClr val="FFFFFF"/>
                </a:solidFill>
                <a:latin typeface="UTM Cookies" panose="02040603050506020204" pitchFamily="18" charset="0"/>
                <a:cs typeface="Arial"/>
                <a:sym typeface="Arial"/>
              </a:rPr>
              <a:t>LUYỆN TẬP</a:t>
            </a:r>
            <a:endParaRPr lang="en-US" sz="4800" kern="0" dirty="0">
              <a:solidFill>
                <a:srgbClr val="FFFFFF"/>
              </a:solidFill>
              <a:latin typeface="UTM Cookies"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wipe(left)">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uiExpand="1" build="p"/>
      <p:bldP spid="11" grpId="0"/>
      <p:bldP spid="14" grpId="0" animBg="1"/>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399" y="974653"/>
            <a:ext cx="101099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TẠM BIỆT VÀ CẢM ƠN CÁC THẦY CÔ GIÁO ĐẾN DỰ GIỜ LỚP 2E</a:t>
            </a:r>
          </a:p>
        </p:txBody>
      </p:sp>
      <p:sp>
        <p:nvSpPr>
          <p:cNvPr id="2" name="TextBox 1"/>
          <p:cNvSpPr txBox="1"/>
          <p:nvPr/>
        </p:nvSpPr>
        <p:spPr>
          <a:xfrm>
            <a:off x="1249598" y="2109443"/>
            <a:ext cx="97747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KÍNH CHÚC THẦY CÔ SỨC KHỎE - HẠNH PHÚC</a:t>
            </a:r>
          </a:p>
        </p:txBody>
      </p:sp>
      <p:sp>
        <p:nvSpPr>
          <p:cNvPr id="3" name="TextBox 2"/>
          <p:cNvSpPr txBox="1"/>
          <p:nvPr/>
        </p:nvSpPr>
        <p:spPr>
          <a:xfrm>
            <a:off x="914399" y="4776147"/>
            <a:ext cx="946527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sym typeface="Arial"/>
              </a:rPr>
              <a:t>CẢM ƠN CÁC EM HỌC SINH!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sym typeface="Arial"/>
              </a:rPr>
              <a:t> CHÚC CÁC EM CHĂM NGOAN HỌC GIỎI!</a:t>
            </a:r>
          </a:p>
        </p:txBody>
      </p:sp>
      <p:pic>
        <p:nvPicPr>
          <p:cNvPr id="6"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456981" y="250092"/>
            <a:ext cx="1020128" cy="1250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9296005" y="4263667"/>
            <a:ext cx="2719688" cy="1375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4318930" y="2728979"/>
            <a:ext cx="2328809" cy="202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62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1973926" y="823857"/>
            <a:ext cx="2194061" cy="830997"/>
            <a:chOff x="337444" y="617893"/>
            <a:chExt cx="1645546" cy="623248"/>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23248"/>
            </a:xfrm>
            <a:prstGeom prst="rect">
              <a:avLst/>
            </a:prstGeom>
            <a:noFill/>
          </p:spPr>
          <p:txBody>
            <a:bodyPr wrap="square" rtlCol="0">
              <a:spAutoFit/>
            </a:bodyPr>
            <a:lstStyle/>
            <a:p>
              <a:pPr defTabSz="1219170">
                <a:buClr>
                  <a:srgbClr val="000000"/>
                </a:buClr>
              </a:pPr>
              <a:r>
                <a:rPr lang="en-US" sz="4800" kern="0" dirty="0">
                  <a:solidFill>
                    <a:srgbClr val="FFAB40">
                      <a:lumMod val="50000"/>
                    </a:srgbClr>
                  </a:solidFill>
                  <a:latin typeface="UTM Cookies" panose="02040603050506020204" pitchFamily="18" charset="0"/>
                  <a:cs typeface="Arial"/>
                  <a:sym typeface="Arial"/>
                </a:rPr>
                <a:t>BÀI 1</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4" y="617893"/>
              <a:ext cx="1613647" cy="623248"/>
            </a:xfrm>
            <a:prstGeom prst="rect">
              <a:avLst/>
            </a:prstGeom>
            <a:noFill/>
          </p:spPr>
          <p:txBody>
            <a:bodyPr wrap="square" rtlCol="0">
              <a:spAutoFit/>
            </a:bodyPr>
            <a:lstStyle/>
            <a:p>
              <a:pPr defTabSz="1219170">
                <a:buClr>
                  <a:srgbClr val="000000"/>
                </a:buClr>
              </a:pPr>
              <a:r>
                <a:rPr lang="en-US" sz="4800" kern="0" dirty="0">
                  <a:solidFill>
                    <a:srgbClr val="FFAB40"/>
                  </a:solidFill>
                  <a:latin typeface="UTM Cookies" panose="02040603050506020204" pitchFamily="18" charset="0"/>
                  <a:cs typeface="Arial"/>
                  <a:sym typeface="Arial"/>
                </a:rPr>
                <a:t>BÀI 1</a:t>
              </a:r>
            </a:p>
          </p:txBody>
        </p:sp>
      </p:grpSp>
      <p:sp>
        <p:nvSpPr>
          <p:cNvPr id="13" name="TextBox 12">
            <a:extLst>
              <a:ext uri="{FF2B5EF4-FFF2-40B4-BE49-F238E27FC236}">
                <a16:creationId xmlns:a16="http://schemas.microsoft.com/office/drawing/2014/main" id="{7B5B728C-6E08-431C-95CB-497657ACF5B5}"/>
              </a:ext>
            </a:extLst>
          </p:cNvPr>
          <p:cNvSpPr txBox="1"/>
          <p:nvPr/>
        </p:nvSpPr>
        <p:spPr>
          <a:xfrm>
            <a:off x="3774891" y="655064"/>
            <a:ext cx="7591660" cy="830997"/>
          </a:xfrm>
          <a:prstGeom prst="rect">
            <a:avLst/>
          </a:prstGeom>
          <a:noFill/>
        </p:spPr>
        <p:txBody>
          <a:bodyPr wrap="square" rtlCol="0">
            <a:spAutoFit/>
          </a:bodyPr>
          <a:lstStyle/>
          <a:p>
            <a:pPr defTabSz="1219170">
              <a:buClr>
                <a:srgbClr val="000000"/>
              </a:buClr>
            </a:pPr>
            <a:r>
              <a:rPr lang="vi-VN" sz="4800" kern="0" dirty="0">
                <a:solidFill>
                  <a:srgbClr val="FFFFFF"/>
                </a:solidFill>
                <a:latin typeface="UTM Cookies" panose="02040603050506020204" pitchFamily="18" charset="0"/>
                <a:cs typeface="Arial"/>
                <a:sym typeface="Arial"/>
              </a:rPr>
              <a:t>EM LÀ HỌC SINH LỚP 2</a:t>
            </a:r>
            <a:endParaRPr lang="en-US" sz="4800" kern="0" dirty="0">
              <a:solidFill>
                <a:srgbClr val="FFFFFF"/>
              </a:solidFill>
              <a:latin typeface="UTM Cookies" panose="02040603050506020204" pitchFamily="18" charset="0"/>
              <a:cs typeface="Arial"/>
              <a:sym typeface="Arial"/>
            </a:endParaRPr>
          </a:p>
        </p:txBody>
      </p:sp>
      <p:grpSp>
        <p:nvGrpSpPr>
          <p:cNvPr id="22" name="Group 21">
            <a:extLst>
              <a:ext uri="{FF2B5EF4-FFF2-40B4-BE49-F238E27FC236}">
                <a16:creationId xmlns:a16="http://schemas.microsoft.com/office/drawing/2014/main" id="{CD95E369-22E3-47BF-A4B6-6F6C7AEDEE5A}"/>
              </a:ext>
            </a:extLst>
          </p:cNvPr>
          <p:cNvGrpSpPr/>
          <p:nvPr/>
        </p:nvGrpSpPr>
        <p:grpSpPr>
          <a:xfrm>
            <a:off x="3049690" y="1854426"/>
            <a:ext cx="5874569" cy="442436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3064386" y="2987782"/>
              <a:ext cx="2009748" cy="980076"/>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ĐỌC</a:t>
              </a:r>
              <a:endParaRPr lang="en-US" sz="5867" b="1" kern="0" dirty="0">
                <a:solidFill>
                  <a:srgbClr val="17479D"/>
                </a:solidFill>
                <a:latin typeface="UTM Avo" panose="02040603050506020204" pitchFamily="18" charset="0"/>
                <a:cs typeface="Arial"/>
                <a:sym typeface="Arial"/>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2447589" y="2552809"/>
              <a:ext cx="3041009" cy="648784"/>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UTM Avo" panose="02040603050506020204" pitchFamily="18" charset="0"/>
                  <a:cs typeface="Arial"/>
                  <a:sym typeface="Arial"/>
                </a:rPr>
                <a:t>TIẾT 1 – 2</a:t>
              </a:r>
              <a:endParaRPr lang="en-US" sz="3733" b="1" kern="0" dirty="0">
                <a:solidFill>
                  <a:srgbClr val="FFAB40">
                    <a:lumMod val="50000"/>
                  </a:srgbClr>
                </a:solidFill>
                <a:latin typeface="UTM Avo" panose="02040603050506020204" pitchFamily="18" charset="0"/>
                <a:cs typeface="Arial"/>
                <a:sym typeface="Arial"/>
              </a:endParaRPr>
            </a:p>
          </p:txBody>
        </p:sp>
      </p:grpSp>
      <p:pic>
        <p:nvPicPr>
          <p:cNvPr id="2052"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1059" y="4358134"/>
            <a:ext cx="2084124" cy="20841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849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300170" y="2252423"/>
            <a:ext cx="7591660" cy="4275268"/>
          </a:xfrm>
          <a:prstGeom prst="roundRect">
            <a:avLst/>
          </a:prstGeom>
        </p:spPr>
      </p:pic>
      <p:grpSp>
        <p:nvGrpSpPr>
          <p:cNvPr id="2" name="Group 1">
            <a:extLst>
              <a:ext uri="{FF2B5EF4-FFF2-40B4-BE49-F238E27FC236}">
                <a16:creationId xmlns:a16="http://schemas.microsoft.com/office/drawing/2014/main" id="{317816FD-9AC0-4D9F-95CF-E65FBC4086FF}"/>
              </a:ext>
            </a:extLst>
          </p:cNvPr>
          <p:cNvGrpSpPr/>
          <p:nvPr/>
        </p:nvGrpSpPr>
        <p:grpSpPr>
          <a:xfrm>
            <a:off x="1973926" y="823857"/>
            <a:ext cx="2194061" cy="830997"/>
            <a:chOff x="337444" y="617893"/>
            <a:chExt cx="1645546" cy="623248"/>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23248"/>
            </a:xfrm>
            <a:prstGeom prst="rect">
              <a:avLst/>
            </a:prstGeom>
            <a:noFill/>
          </p:spPr>
          <p:txBody>
            <a:bodyPr wrap="square" rtlCol="0">
              <a:spAutoFit/>
            </a:bodyPr>
            <a:lstStyle/>
            <a:p>
              <a:pPr defTabSz="1219170">
                <a:buClr>
                  <a:srgbClr val="000000"/>
                </a:buClr>
              </a:pPr>
              <a:r>
                <a:rPr lang="en-US" sz="4800" kern="0" dirty="0">
                  <a:solidFill>
                    <a:srgbClr val="FFAB40">
                      <a:lumMod val="50000"/>
                    </a:srgbClr>
                  </a:solidFill>
                  <a:latin typeface="UTM Cookies" panose="02040603050506020204" pitchFamily="18" charset="0"/>
                  <a:cs typeface="Arial"/>
                  <a:sym typeface="Arial"/>
                </a:rPr>
                <a:t>BÀI 1</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4" y="617893"/>
              <a:ext cx="1613647" cy="623248"/>
            </a:xfrm>
            <a:prstGeom prst="rect">
              <a:avLst/>
            </a:prstGeom>
            <a:noFill/>
          </p:spPr>
          <p:txBody>
            <a:bodyPr wrap="square" rtlCol="0">
              <a:spAutoFit/>
            </a:bodyPr>
            <a:lstStyle/>
            <a:p>
              <a:pPr defTabSz="1219170">
                <a:buClr>
                  <a:srgbClr val="000000"/>
                </a:buClr>
              </a:pPr>
              <a:r>
                <a:rPr lang="en-US" sz="4800" kern="0" dirty="0">
                  <a:solidFill>
                    <a:srgbClr val="FFAB40"/>
                  </a:solidFill>
                  <a:latin typeface="UTM Cookies" panose="02040603050506020204" pitchFamily="18" charset="0"/>
                  <a:cs typeface="Arial"/>
                  <a:sym typeface="Arial"/>
                </a:rPr>
                <a:t>BÀI 1</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2623671" y="1879598"/>
            <a:ext cx="927752"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3303227" y="1792020"/>
            <a:ext cx="7154436" cy="506292"/>
          </a:xfrm>
          <a:prstGeom prst="rect">
            <a:avLst/>
          </a:prstGeom>
          <a:noFill/>
        </p:spPr>
        <p:txBody>
          <a:bodyPr wrap="square" rtlCol="0">
            <a:spAutoFit/>
          </a:bodyPr>
          <a:lstStyle/>
          <a:p>
            <a:pPr algn="ctr"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Em đã chuẩn bị những gì để đón ngày khai trường?</a:t>
            </a:r>
            <a:endParaRPr lang="en-US" sz="2000" b="1" kern="0" dirty="0">
              <a:solidFill>
                <a:srgbClr val="000000"/>
              </a:solidFill>
              <a:latin typeface="UTM Avo" panose="02040603050506020204" pitchFamily="18" charset="0"/>
              <a:cs typeface="Arial"/>
              <a:sym typeface="Arial"/>
            </a:endParaRPr>
          </a:p>
        </p:txBody>
      </p:sp>
      <p:sp>
        <p:nvSpPr>
          <p:cNvPr id="9" name="TextBox 8">
            <a:extLst>
              <a:ext uri="{FF2B5EF4-FFF2-40B4-BE49-F238E27FC236}">
                <a16:creationId xmlns:a16="http://schemas.microsoft.com/office/drawing/2014/main" id="{0FE5C1EC-8C5B-43EE-95C4-CF1A3893B387}"/>
              </a:ext>
            </a:extLst>
          </p:cNvPr>
          <p:cNvSpPr txBox="1"/>
          <p:nvPr/>
        </p:nvSpPr>
        <p:spPr>
          <a:xfrm>
            <a:off x="2737394" y="1795568"/>
            <a:ext cx="7154436" cy="506292"/>
          </a:xfrm>
          <a:prstGeom prst="rect">
            <a:avLst/>
          </a:prstGeom>
          <a:noFill/>
        </p:spPr>
        <p:txBody>
          <a:bodyPr wrap="square" rtlCol="0">
            <a:spAutoFit/>
          </a:bodyPr>
          <a:lstStyle/>
          <a:p>
            <a:pPr algn="ctr"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Em chuẩn bị một mình hay có ai giúp em?</a:t>
            </a:r>
            <a:endParaRPr lang="en-US" sz="2000" b="1" kern="0" dirty="0">
              <a:solidFill>
                <a:srgbClr val="000000"/>
              </a:solidFill>
              <a:latin typeface="UTM Avo" panose="02040603050506020204" pitchFamily="18" charset="0"/>
              <a:cs typeface="Arial"/>
              <a:sym typeface="Arial"/>
            </a:endParaRPr>
          </a:p>
        </p:txBody>
      </p:sp>
      <p:sp>
        <p:nvSpPr>
          <p:cNvPr id="10" name="TextBox 9">
            <a:extLst>
              <a:ext uri="{FF2B5EF4-FFF2-40B4-BE49-F238E27FC236}">
                <a16:creationId xmlns:a16="http://schemas.microsoft.com/office/drawing/2014/main" id="{B5F25FF7-2799-4101-8689-8B71C6B4E403}"/>
              </a:ext>
            </a:extLst>
          </p:cNvPr>
          <p:cNvSpPr txBox="1"/>
          <p:nvPr/>
        </p:nvSpPr>
        <p:spPr>
          <a:xfrm>
            <a:off x="3567906" y="1816557"/>
            <a:ext cx="7154436" cy="506292"/>
          </a:xfrm>
          <a:prstGeom prst="rect">
            <a:avLst/>
          </a:prstGeom>
          <a:noFill/>
        </p:spPr>
        <p:txBody>
          <a:bodyPr wrap="square" rtlCol="0">
            <a:spAutoFit/>
          </a:bodyPr>
          <a:lstStyle/>
          <a:p>
            <a:pPr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Cảm xúc của em như thế nào?</a:t>
            </a:r>
            <a:endParaRPr lang="en-US" sz="2000" b="1" kern="0" dirty="0">
              <a:solidFill>
                <a:srgbClr val="000000"/>
              </a:solidFill>
              <a:latin typeface="UTM Avo" panose="02040603050506020204" pitchFamily="18" charset="0"/>
              <a:cs typeface="Arial"/>
              <a:sym typeface="Arial"/>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3774891" y="655064"/>
            <a:ext cx="7591660" cy="830997"/>
          </a:xfrm>
          <a:prstGeom prst="rect">
            <a:avLst/>
          </a:prstGeom>
          <a:noFill/>
        </p:spPr>
        <p:txBody>
          <a:bodyPr wrap="square" rtlCol="0">
            <a:spAutoFit/>
          </a:bodyPr>
          <a:lstStyle/>
          <a:p>
            <a:pPr defTabSz="1219170">
              <a:buClr>
                <a:srgbClr val="000000"/>
              </a:buClr>
            </a:pPr>
            <a:r>
              <a:rPr lang="vi-VN" sz="4800" kern="0" dirty="0">
                <a:solidFill>
                  <a:srgbClr val="FFFFFF"/>
                </a:solidFill>
                <a:latin typeface="UTM Cookies" panose="02040603050506020204" pitchFamily="18" charset="0"/>
                <a:cs typeface="Arial"/>
                <a:sym typeface="Arial"/>
              </a:rPr>
              <a:t>EM LÀ HỌC SINH LỚP 2</a:t>
            </a:r>
            <a:endParaRPr lang="en-US" sz="4800" kern="0" dirty="0">
              <a:solidFill>
                <a:srgbClr val="FFFFFF"/>
              </a:solidFill>
              <a:latin typeface="UTM Cookies"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B2686-5CB0-486E-98C9-50DE505900F1}"/>
              </a:ext>
            </a:extLst>
          </p:cNvPr>
          <p:cNvSpPr txBox="1"/>
          <p:nvPr/>
        </p:nvSpPr>
        <p:spPr>
          <a:xfrm>
            <a:off x="3148137" y="613991"/>
            <a:ext cx="1084780"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54B075D2-4E03-4D2A-A1E7-D651A4F894F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F9DFA81A-90E5-4FCB-9E96-A1EE0D577C34}"/>
              </a:ext>
            </a:extLst>
          </p:cNvPr>
          <p:cNvSpPr txBox="1"/>
          <p:nvPr/>
        </p:nvSpPr>
        <p:spPr>
          <a:xfrm>
            <a:off x="2518777" y="928765"/>
            <a:ext cx="7154436" cy="533864"/>
          </a:xfrm>
          <a:prstGeom prst="rect">
            <a:avLst/>
          </a:prstGeom>
          <a:noFill/>
        </p:spPr>
        <p:txBody>
          <a:bodyPr wrap="square" rtlCol="0">
            <a:spAutoFit/>
          </a:bodyPr>
          <a:lstStyle/>
          <a:p>
            <a:pPr algn="ctr" defTabSz="1219170">
              <a:lnSpc>
                <a:spcPct val="150000"/>
              </a:lnSpc>
              <a:buClr>
                <a:srgbClr val="000000"/>
              </a:buClr>
            </a:pPr>
            <a:r>
              <a:rPr lang="vi-VN" sz="2133" b="1" kern="0" dirty="0">
                <a:solidFill>
                  <a:srgbClr val="FFAB40">
                    <a:lumMod val="50000"/>
                  </a:srgbClr>
                </a:solidFill>
                <a:latin typeface="UTM Avo" panose="02040603050506020204" pitchFamily="18" charset="0"/>
                <a:cs typeface="Arial"/>
                <a:sym typeface="Arial"/>
              </a:rPr>
              <a:t>Tôi là học sinh lớp 2</a:t>
            </a:r>
            <a:endParaRPr lang="en-US" sz="2133" b="1" kern="0" dirty="0">
              <a:solidFill>
                <a:srgbClr val="FFAB40">
                  <a:lumMod val="50000"/>
                </a:srgbClr>
              </a:solidFill>
              <a:latin typeface="UTM Avo" panose="02040603050506020204" pitchFamily="18" charset="0"/>
              <a:cs typeface="Arial"/>
              <a:sym typeface="Arial"/>
            </a:endParaRPr>
          </a:p>
        </p:txBody>
      </p:sp>
      <p:sp>
        <p:nvSpPr>
          <p:cNvPr id="5" name="TextBox 4">
            <a:extLst>
              <a:ext uri="{FF2B5EF4-FFF2-40B4-BE49-F238E27FC236}">
                <a16:creationId xmlns:a16="http://schemas.microsoft.com/office/drawing/2014/main" id="{89FC8999-1800-4051-92DC-AA454B63433B}"/>
              </a:ext>
            </a:extLst>
          </p:cNvPr>
          <p:cNvSpPr txBox="1"/>
          <p:nvPr/>
        </p:nvSpPr>
        <p:spPr>
          <a:xfrm>
            <a:off x="2192213" y="1371907"/>
            <a:ext cx="7807567" cy="4486100"/>
          </a:xfrm>
          <a:prstGeom prst="rect">
            <a:avLst/>
          </a:prstGeom>
          <a:noFill/>
        </p:spPr>
        <p:txBody>
          <a:bodyPr wrap="square" rtlCol="0">
            <a:spAutoFit/>
          </a:bodyPr>
          <a:lstStyle/>
          <a:p>
            <a:pPr algn="just"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      Ngày khai trường đã đến.</a:t>
            </a:r>
          </a:p>
          <a:p>
            <a:pPr algn="just"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      Tôi háo</a:t>
            </a:r>
            <a:r>
              <a:rPr lang="vi-VN" sz="1400" kern="0" dirty="0">
                <a:solidFill>
                  <a:srgbClr val="000000"/>
                </a:solidFill>
                <a:latin typeface="UTM Avo" panose="02040603050506020204" pitchFamily="18" charset="0"/>
                <a:cs typeface="Arial"/>
                <a:sym typeface="Arial"/>
              </a:rPr>
              <a:t> </a:t>
            </a:r>
            <a:r>
              <a:rPr lang="vi-VN" sz="1600" kern="0" dirty="0">
                <a:solidFill>
                  <a:srgbClr val="000000"/>
                </a:solidFill>
                <a:latin typeface="UTM Avo" panose="02040603050506020204" pitchFamily="18" charset="0"/>
                <a:cs typeface="Arial"/>
                <a:sym typeface="Arial"/>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(Văn Giá)</a:t>
            </a:r>
            <a:endParaRPr lang="en-US" sz="1600" kern="0" dirty="0">
              <a:solidFill>
                <a:srgbClr val="000000"/>
              </a:solidFill>
              <a:latin typeface="UTM Avo" panose="02040603050506020204" pitchFamily="18" charset="0"/>
              <a:cs typeface="Arial"/>
              <a:sym typeface="Arial"/>
            </a:endParaRPr>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209" y="1437376"/>
            <a:ext cx="406360" cy="384000"/>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25379" y="2905931"/>
            <a:ext cx="384000" cy="384000"/>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379" y="4373384"/>
            <a:ext cx="384000" cy="384000"/>
          </a:xfrm>
          <a:prstGeom prst="rect">
            <a:avLst/>
          </a:prstGeom>
        </p:spPr>
      </p:pic>
    </p:spTree>
    <p:extLst>
      <p:ext uri="{BB962C8B-B14F-4D97-AF65-F5344CB8AC3E}">
        <p14:creationId xmlns:p14="http://schemas.microsoft.com/office/powerpoint/2010/main" val="40841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6B793-6A88-44A1-B24B-F006C1C39023}"/>
              </a:ext>
            </a:extLst>
          </p:cNvPr>
          <p:cNvSpPr txBox="1"/>
          <p:nvPr/>
        </p:nvSpPr>
        <p:spPr>
          <a:xfrm>
            <a:off x="3148137" y="613991"/>
            <a:ext cx="1084780"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94C3FE11-E3AD-4B8D-8167-310087A2A51D}"/>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2E235BC4-7045-4FC5-AB59-F80D38E69717}"/>
              </a:ext>
            </a:extLst>
          </p:cNvPr>
          <p:cNvSpPr txBox="1"/>
          <p:nvPr/>
        </p:nvSpPr>
        <p:spPr>
          <a:xfrm>
            <a:off x="2518779" y="1254890"/>
            <a:ext cx="7154436"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FC7D77">
                    <a:lumMod val="50000"/>
                  </a:srgbClr>
                </a:solidFill>
                <a:latin typeface="UTM Avo" panose="02040603050506020204" pitchFamily="18" charset="0"/>
                <a:cs typeface="Arial"/>
                <a:sym typeface="Arial"/>
              </a:rPr>
              <a:t>Một số câu văn dài</a:t>
            </a:r>
            <a:endParaRPr lang="en-US" sz="2400" b="1" kern="0" dirty="0">
              <a:solidFill>
                <a:srgbClr val="FC7D77">
                  <a:lumMod val="50000"/>
                </a:srgbClr>
              </a:solidFill>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id="{6667FBB8-E308-4818-9F63-400EF4DF6E5C}"/>
              </a:ext>
            </a:extLst>
          </p:cNvPr>
          <p:cNvSpPr/>
          <p:nvPr/>
        </p:nvSpPr>
        <p:spPr>
          <a:xfrm>
            <a:off x="2098160" y="2264306"/>
            <a:ext cx="7995683" cy="1140697"/>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Nhưng vừa đến cổng trường, tôi đã thấy mấy bạn cùng lớp đang ríu rít nói cười ở trong sân. </a:t>
            </a: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id="{1992EE46-0E6D-4C0E-8EBE-A57F0FB0674B}"/>
              </a:ext>
            </a:extLst>
          </p:cNvPr>
          <p:cNvSpPr/>
          <p:nvPr/>
        </p:nvSpPr>
        <p:spPr>
          <a:xfrm>
            <a:off x="2218668" y="244754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id="{8F664209-5C52-4C42-AA15-5D89BA82CAB5}"/>
              </a:ext>
            </a:extLst>
          </p:cNvPr>
          <p:cNvSpPr/>
          <p:nvPr/>
        </p:nvSpPr>
        <p:spPr>
          <a:xfrm>
            <a:off x="2098160" y="3754746"/>
            <a:ext cx="7995681" cy="1140697"/>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Ngay cạnh chúng tôi,  mấy em lớp 1 đang rụt rè níu chặt tay bố mẹ, thật giống tôi năm ngoái. </a:t>
            </a:r>
            <a:endParaRPr lang="vi-VN" sz="2400" kern="0" dirty="0">
              <a:solidFill>
                <a:srgbClr val="000000"/>
              </a:solidFill>
              <a:latin typeface="Arial"/>
              <a:cs typeface="Arial"/>
              <a:sym typeface="Arial"/>
            </a:endParaRPr>
          </a:p>
        </p:txBody>
      </p:sp>
      <p:sp>
        <p:nvSpPr>
          <p:cNvPr id="8" name="Oval 7">
            <a:extLst>
              <a:ext uri="{FF2B5EF4-FFF2-40B4-BE49-F238E27FC236}">
                <a16:creationId xmlns:a16="http://schemas.microsoft.com/office/drawing/2014/main" id="{11077C17-7DA7-468E-B4DF-373E3726CC0E}"/>
              </a:ext>
            </a:extLst>
          </p:cNvPr>
          <p:cNvSpPr/>
          <p:nvPr/>
        </p:nvSpPr>
        <p:spPr>
          <a:xfrm>
            <a:off x="2218668" y="395192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cxnSp>
        <p:nvCxnSpPr>
          <p:cNvPr id="9" name="Straight Connector 8">
            <a:extLst>
              <a:ext uri="{FF2B5EF4-FFF2-40B4-BE49-F238E27FC236}">
                <a16:creationId xmlns:a16="http://schemas.microsoft.com/office/drawing/2014/main" id="{6FCAD331-D78F-492A-8C70-C0838D01E4E9}"/>
              </a:ext>
            </a:extLst>
          </p:cNvPr>
          <p:cNvCxnSpPr/>
          <p:nvPr/>
        </p:nvCxnSpPr>
        <p:spPr>
          <a:xfrm flipH="1">
            <a:off x="6160728" y="226430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E22269-179D-4675-B1CA-B6465D6CEF54}"/>
              </a:ext>
            </a:extLst>
          </p:cNvPr>
          <p:cNvCxnSpPr/>
          <p:nvPr/>
        </p:nvCxnSpPr>
        <p:spPr>
          <a:xfrm flipH="1">
            <a:off x="9909543" y="235865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FDFCF8-F006-4C30-ADDC-742750375F05}"/>
              </a:ext>
            </a:extLst>
          </p:cNvPr>
          <p:cNvCxnSpPr/>
          <p:nvPr/>
        </p:nvCxnSpPr>
        <p:spPr>
          <a:xfrm flipH="1">
            <a:off x="3520236" y="2820961"/>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17AC47-5B50-4D4D-B323-5CE6FD0CA4F4}"/>
              </a:ext>
            </a:extLst>
          </p:cNvPr>
          <p:cNvCxnSpPr/>
          <p:nvPr/>
        </p:nvCxnSpPr>
        <p:spPr>
          <a:xfrm flipH="1">
            <a:off x="6258117" y="284472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BAF783-4F0C-4CE2-B6EE-28595447914B}"/>
              </a:ext>
            </a:extLst>
          </p:cNvPr>
          <p:cNvCxnSpPr/>
          <p:nvPr/>
        </p:nvCxnSpPr>
        <p:spPr>
          <a:xfrm flipH="1">
            <a:off x="6155487" y="281098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1CDA67F-94D0-458E-BF01-92FA13BADCD4}"/>
              </a:ext>
            </a:extLst>
          </p:cNvPr>
          <p:cNvCxnSpPr/>
          <p:nvPr/>
        </p:nvCxnSpPr>
        <p:spPr>
          <a:xfrm flipH="1">
            <a:off x="5160917" y="372552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9FABAE-44B9-4999-B5F1-4FF2A40F6C17}"/>
              </a:ext>
            </a:extLst>
          </p:cNvPr>
          <p:cNvCxnSpPr/>
          <p:nvPr/>
        </p:nvCxnSpPr>
        <p:spPr>
          <a:xfrm flipH="1">
            <a:off x="9955538" y="379399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B8AEDB-DD56-4ABC-8761-C8E81EEA8E70}"/>
              </a:ext>
            </a:extLst>
          </p:cNvPr>
          <p:cNvCxnSpPr/>
          <p:nvPr/>
        </p:nvCxnSpPr>
        <p:spPr>
          <a:xfrm flipH="1">
            <a:off x="7011848" y="366386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85B0E9-2437-4BE9-A1B2-065C0AE7A914}"/>
              </a:ext>
            </a:extLst>
          </p:cNvPr>
          <p:cNvCxnSpPr/>
          <p:nvPr/>
        </p:nvCxnSpPr>
        <p:spPr>
          <a:xfrm flipH="1">
            <a:off x="6281917" y="4301981"/>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AE17FE-9975-4BDC-B05C-BFFC144CB503}"/>
              </a:ext>
            </a:extLst>
          </p:cNvPr>
          <p:cNvCxnSpPr/>
          <p:nvPr/>
        </p:nvCxnSpPr>
        <p:spPr>
          <a:xfrm flipH="1">
            <a:off x="6165968" y="429162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C6A566-6CF9-4D38-9445-F7500CA38881}"/>
              </a:ext>
            </a:extLst>
          </p:cNvPr>
          <p:cNvCxnSpPr/>
          <p:nvPr/>
        </p:nvCxnSpPr>
        <p:spPr>
          <a:xfrm flipH="1">
            <a:off x="3004179" y="4358871"/>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30236B-5571-4172-A74B-9F0791061290}"/>
              </a:ext>
            </a:extLst>
          </p:cNvPr>
          <p:cNvSpPr txBox="1"/>
          <p:nvPr/>
        </p:nvSpPr>
        <p:spPr>
          <a:xfrm>
            <a:off x="3148137" y="613991"/>
            <a:ext cx="1084780"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1A62A4E6-7F6B-4A1B-B96C-7ED3E900B41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8BE9C20D-D326-4D5D-8B94-D61D87E5264B}"/>
              </a:ext>
            </a:extLst>
          </p:cNvPr>
          <p:cNvSpPr txBox="1"/>
          <p:nvPr/>
        </p:nvSpPr>
        <p:spPr>
          <a:xfrm>
            <a:off x="2518779" y="1254890"/>
            <a:ext cx="7154436"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FC7D77">
                    <a:lumMod val="50000"/>
                  </a:srgbClr>
                </a:solidFill>
                <a:latin typeface="UTM Avo" panose="02040603050506020204" pitchFamily="18" charset="0"/>
                <a:cs typeface="Arial"/>
                <a:sym typeface="Arial"/>
              </a:rPr>
              <a:t>Từ ngữ</a:t>
            </a:r>
            <a:endParaRPr lang="en-US" sz="2400" b="1" kern="0" dirty="0">
              <a:solidFill>
                <a:srgbClr val="FC7D77">
                  <a:lumMod val="50000"/>
                </a:srgbClr>
              </a:solidFill>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id="{E9B93AEE-39F9-4EBE-BA06-A67844B952C1}"/>
              </a:ext>
            </a:extLst>
          </p:cNvPr>
          <p:cNvSpPr/>
          <p:nvPr/>
        </p:nvSpPr>
        <p:spPr>
          <a:xfrm>
            <a:off x="2137632" y="1913596"/>
            <a:ext cx="7995683" cy="586699"/>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Loáng (một cái)</a:t>
            </a: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id="{78898CB5-6DD4-45FF-94F1-AB412825FF47}"/>
              </a:ext>
            </a:extLst>
          </p:cNvPr>
          <p:cNvSpPr/>
          <p:nvPr/>
        </p:nvSpPr>
        <p:spPr>
          <a:xfrm>
            <a:off x="2258140" y="209683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id="{90D3ED9D-A7D6-4538-B3D2-6833909DB01C}"/>
              </a:ext>
            </a:extLst>
          </p:cNvPr>
          <p:cNvSpPr/>
          <p:nvPr/>
        </p:nvSpPr>
        <p:spPr>
          <a:xfrm>
            <a:off x="2115631" y="2861542"/>
            <a:ext cx="7995683" cy="586699"/>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Níu</a:t>
            </a:r>
            <a:endParaRPr lang="vi-VN" sz="2400" kern="0" dirty="0">
              <a:solidFill>
                <a:srgbClr val="000000"/>
              </a:solidFill>
              <a:latin typeface="Arial"/>
              <a:cs typeface="Arial"/>
              <a:sym typeface="Arial"/>
            </a:endParaRPr>
          </a:p>
        </p:txBody>
      </p:sp>
      <p:sp>
        <p:nvSpPr>
          <p:cNvPr id="8" name="Oval 7">
            <a:extLst>
              <a:ext uri="{FF2B5EF4-FFF2-40B4-BE49-F238E27FC236}">
                <a16:creationId xmlns:a16="http://schemas.microsoft.com/office/drawing/2014/main" id="{1899420E-519C-4C45-9D8A-4FDDA77931E1}"/>
              </a:ext>
            </a:extLst>
          </p:cNvPr>
          <p:cNvSpPr/>
          <p:nvPr/>
        </p:nvSpPr>
        <p:spPr>
          <a:xfrm>
            <a:off x="2236139" y="3044780"/>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9" name="Rectangle 8">
            <a:extLst>
              <a:ext uri="{FF2B5EF4-FFF2-40B4-BE49-F238E27FC236}">
                <a16:creationId xmlns:a16="http://schemas.microsoft.com/office/drawing/2014/main" id="{92A562F3-3A79-456F-AA3D-ECDE3D1B9B6E}"/>
              </a:ext>
            </a:extLst>
          </p:cNvPr>
          <p:cNvSpPr/>
          <p:nvPr/>
        </p:nvSpPr>
        <p:spPr>
          <a:xfrm>
            <a:off x="2098160" y="3726248"/>
            <a:ext cx="7995683" cy="586699"/>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Lớn bổng</a:t>
            </a:r>
            <a:endParaRPr lang="vi-VN" sz="2400" kern="0" dirty="0">
              <a:solidFill>
                <a:srgbClr val="000000"/>
              </a:solidFill>
              <a:latin typeface="Arial"/>
              <a:cs typeface="Arial"/>
              <a:sym typeface="Arial"/>
            </a:endParaRPr>
          </a:p>
        </p:txBody>
      </p:sp>
      <p:sp>
        <p:nvSpPr>
          <p:cNvPr id="10" name="Oval 9">
            <a:extLst>
              <a:ext uri="{FF2B5EF4-FFF2-40B4-BE49-F238E27FC236}">
                <a16:creationId xmlns:a16="http://schemas.microsoft.com/office/drawing/2014/main" id="{24412109-FAD5-47DF-8CE7-07BEFCFF584E}"/>
              </a:ext>
            </a:extLst>
          </p:cNvPr>
          <p:cNvSpPr/>
          <p:nvPr/>
        </p:nvSpPr>
        <p:spPr>
          <a:xfrm>
            <a:off x="2218668" y="390948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11" name="TextBox 10">
            <a:extLst>
              <a:ext uri="{FF2B5EF4-FFF2-40B4-BE49-F238E27FC236}">
                <a16:creationId xmlns:a16="http://schemas.microsoft.com/office/drawing/2014/main" id="{DE7D1D45-3D61-4AE0-A71B-B62257A185D9}"/>
              </a:ext>
            </a:extLst>
          </p:cNvPr>
          <p:cNvSpPr txBox="1"/>
          <p:nvPr/>
        </p:nvSpPr>
        <p:spPr>
          <a:xfrm>
            <a:off x="5055236" y="1913595"/>
            <a:ext cx="2160464" cy="589072"/>
          </a:xfrm>
          <a:prstGeom prst="rect">
            <a:avLst/>
          </a:prstGeom>
          <a:noFill/>
        </p:spPr>
        <p:txBody>
          <a:bodyPr wrap="square" rtlCol="0">
            <a:spAutoFit/>
          </a:bodyPr>
          <a:lstStyle/>
          <a:p>
            <a:pPr defTabSz="1219170">
              <a:lnSpc>
                <a:spcPct val="150000"/>
              </a:lnSpc>
              <a:buClr>
                <a:srgbClr val="000000"/>
              </a:buClr>
            </a:pPr>
            <a:r>
              <a:rPr lang="vi-VN" sz="2400" kern="0" dirty="0">
                <a:solidFill>
                  <a:srgbClr val="FC7D77">
                    <a:lumMod val="50000"/>
                  </a:srgbClr>
                </a:solidFill>
                <a:latin typeface="UTM Avo" panose="02040603050506020204" pitchFamily="18" charset="0"/>
                <a:cs typeface="Arial"/>
                <a:sym typeface="Arial"/>
              </a:rPr>
              <a:t>: rất nhanh</a:t>
            </a:r>
            <a:endParaRPr lang="en-US" sz="2400" kern="0" dirty="0">
              <a:solidFill>
                <a:srgbClr val="FC7D77">
                  <a:lumMod val="50000"/>
                </a:srgbClr>
              </a:solidFill>
              <a:latin typeface="UTM Avo" panose="02040603050506020204" pitchFamily="18" charset="0"/>
              <a:cs typeface="Arial"/>
              <a:sym typeface="Arial"/>
            </a:endParaRPr>
          </a:p>
        </p:txBody>
      </p:sp>
      <p:sp>
        <p:nvSpPr>
          <p:cNvPr id="12" name="TextBox 11">
            <a:extLst>
              <a:ext uri="{FF2B5EF4-FFF2-40B4-BE49-F238E27FC236}">
                <a16:creationId xmlns:a16="http://schemas.microsoft.com/office/drawing/2014/main" id="{126263BB-ED88-4763-8DE9-626A212F440F}"/>
              </a:ext>
            </a:extLst>
          </p:cNvPr>
          <p:cNvSpPr txBox="1"/>
          <p:nvPr/>
        </p:nvSpPr>
        <p:spPr>
          <a:xfrm>
            <a:off x="3165607" y="2862352"/>
            <a:ext cx="5208464" cy="589072"/>
          </a:xfrm>
          <a:prstGeom prst="rect">
            <a:avLst/>
          </a:prstGeom>
          <a:noFill/>
        </p:spPr>
        <p:txBody>
          <a:bodyPr wrap="square" rtlCol="0">
            <a:spAutoFit/>
          </a:bodyPr>
          <a:lstStyle/>
          <a:p>
            <a:pPr defTabSz="1219170">
              <a:lnSpc>
                <a:spcPct val="150000"/>
              </a:lnSpc>
              <a:buClr>
                <a:srgbClr val="000000"/>
              </a:buClr>
            </a:pPr>
            <a:r>
              <a:rPr lang="vi-VN" sz="2400" kern="0" dirty="0">
                <a:solidFill>
                  <a:srgbClr val="FC7D77">
                    <a:lumMod val="50000"/>
                  </a:srgbClr>
                </a:solidFill>
                <a:latin typeface="UTM Avo" panose="02040603050506020204" pitchFamily="18" charset="0"/>
                <a:cs typeface="Arial"/>
                <a:sym typeface="Arial"/>
              </a:rPr>
              <a:t>: nắm lấy và kéo lại, kéo xuống</a:t>
            </a:r>
            <a:endParaRPr lang="en-US" sz="2400" kern="0" dirty="0">
              <a:solidFill>
                <a:srgbClr val="FC7D77">
                  <a:lumMod val="50000"/>
                </a:srgbClr>
              </a:solidFill>
              <a:latin typeface="UTM Avo" panose="02040603050506020204" pitchFamily="18" charset="0"/>
              <a:cs typeface="Arial"/>
              <a:sym typeface="Arial"/>
            </a:endParaRPr>
          </a:p>
        </p:txBody>
      </p:sp>
      <p:pic>
        <p:nvPicPr>
          <p:cNvPr id="13" name="Picture 4" descr="Hình ảnh Cha Và Con Trai Ngày Của Cha Nhân Vật Hoạt Hình Phim Hoạt Hình Cha  Và Con Trai, Ngày, Hoạt, Trai miễn phí tải tập tin PNG PSDComment và Vector">
            <a:extLst>
              <a:ext uri="{FF2B5EF4-FFF2-40B4-BE49-F238E27FC236}">
                <a16:creationId xmlns:a16="http://schemas.microsoft.com/office/drawing/2014/main" id="{9D56D7C5-511A-41B1-A7FB-E9671F8AA2E8}"/>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20336" t="5145" r="25917" b="5145"/>
          <a:stretch/>
        </p:blipFill>
        <p:spPr bwMode="auto">
          <a:xfrm>
            <a:off x="8209006" y="1680428"/>
            <a:ext cx="1339031" cy="2235024"/>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BA5D86-98CB-4185-96C8-359E5555254C}"/>
              </a:ext>
            </a:extLst>
          </p:cNvPr>
          <p:cNvSpPr txBox="1"/>
          <p:nvPr/>
        </p:nvSpPr>
        <p:spPr>
          <a:xfrm>
            <a:off x="4025460" y="3730175"/>
            <a:ext cx="4141073" cy="589072"/>
          </a:xfrm>
          <a:prstGeom prst="rect">
            <a:avLst/>
          </a:prstGeom>
          <a:noFill/>
        </p:spPr>
        <p:txBody>
          <a:bodyPr wrap="square" rtlCol="0">
            <a:spAutoFit/>
          </a:bodyPr>
          <a:lstStyle/>
          <a:p>
            <a:pPr defTabSz="1219170">
              <a:lnSpc>
                <a:spcPct val="150000"/>
              </a:lnSpc>
              <a:buClr>
                <a:srgbClr val="000000"/>
              </a:buClr>
            </a:pPr>
            <a:r>
              <a:rPr lang="vi-VN" sz="2400" kern="0">
                <a:solidFill>
                  <a:srgbClr val="FC7D77">
                    <a:lumMod val="50000"/>
                  </a:srgbClr>
                </a:solidFill>
                <a:latin typeface="UTM Avo" panose="02040603050506020204" pitchFamily="18" charset="0"/>
                <a:cs typeface="Arial"/>
                <a:sym typeface="Arial"/>
              </a:rPr>
              <a:t>: lớn nhanh, vượt hẳn lên</a:t>
            </a:r>
            <a:endParaRPr lang="en-US" sz="2400" kern="0" dirty="0">
              <a:solidFill>
                <a:srgbClr val="FC7D77">
                  <a:lumMod val="50000"/>
                </a:srgbClr>
              </a:solidFill>
              <a:latin typeface="UTM Avo" panose="02040603050506020204" pitchFamily="18" charset="0"/>
              <a:cs typeface="Arial"/>
              <a:sym typeface="Arial"/>
            </a:endParaRPr>
          </a:p>
        </p:txBody>
      </p:sp>
      <p:pic>
        <p:nvPicPr>
          <p:cNvPr id="15" name="Picture 8" descr="Cartoon Network: When I Grow Up Cartoon">
            <a:extLst>
              <a:ext uri="{FF2B5EF4-FFF2-40B4-BE49-F238E27FC236}">
                <a16:creationId xmlns:a16="http://schemas.microsoft.com/office/drawing/2014/main" id="{CC375E15-27BF-4239-9636-E9C4B0CA94E4}"/>
              </a:ext>
            </a:extLst>
          </p:cNvPr>
          <p:cNvPicPr>
            <a:picLocks noChangeAspect="1" noChangeArrowheads="1"/>
          </p:cNvPicPr>
          <p:nvPr/>
        </p:nvPicPr>
        <p:blipFill rotWithShape="1">
          <a:blip r:embed="rId5">
            <a:clrChange>
              <a:clrFrom>
                <a:srgbClr val="CFCFCF"/>
              </a:clrFrom>
              <a:clrTo>
                <a:srgbClr val="CFCFCF">
                  <a:alpha val="0"/>
                </a:srgbClr>
              </a:clrTo>
            </a:clrChange>
            <a:extLst>
              <a:ext uri="{28A0092B-C50C-407E-A947-70E740481C1C}">
                <a14:useLocalDpi xmlns:a14="http://schemas.microsoft.com/office/drawing/2010/main" val="0"/>
              </a:ext>
            </a:extLst>
          </a:blip>
          <a:srcRect l="49669"/>
          <a:stretch/>
        </p:blipFill>
        <p:spPr bwMode="auto">
          <a:xfrm>
            <a:off x="5055236" y="4284471"/>
            <a:ext cx="1948755" cy="217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019047" y="474289"/>
            <a:ext cx="1663820" cy="1666401"/>
          </a:xfrm>
          <a:prstGeom prst="ellipse">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2019047" y="2273334"/>
            <a:ext cx="8159768" cy="1891287"/>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1. </a:t>
            </a:r>
            <a:r>
              <a:rPr lang="vi-VN" sz="2000" kern="0" dirty="0">
                <a:solidFill>
                  <a:srgbClr val="000000"/>
                </a:solidFill>
                <a:latin typeface="UTM Avo" panose="02040603050506020204" pitchFamily="18" charset="0"/>
                <a:cs typeface="Arial"/>
                <a:sym typeface="Arial"/>
              </a:rPr>
              <a:t>Những chi tiết nào cho thấy bạn nhỏ rất háo hức đến trường vào ngày khai trường?</a:t>
            </a:r>
          </a:p>
          <a:p>
            <a:pPr algn="just"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     a. vùng dậy		b. muốn đến sớm nhất lớp</a:t>
            </a:r>
          </a:p>
          <a:p>
            <a:pPr algn="just"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     c. chuẩn bị rất nhanh	d. thấy mình lớn bổng lên</a:t>
            </a:r>
          </a:p>
        </p:txBody>
      </p:sp>
      <p:sp>
        <p:nvSpPr>
          <p:cNvPr id="7" name="TextBox 6">
            <a:extLst>
              <a:ext uri="{FF2B5EF4-FFF2-40B4-BE49-F238E27FC236}">
                <a16:creationId xmlns:a16="http://schemas.microsoft.com/office/drawing/2014/main" id="{16C88818-C0C0-400F-98A9-FC392E078C62}"/>
              </a:ext>
            </a:extLst>
          </p:cNvPr>
          <p:cNvSpPr txBox="1"/>
          <p:nvPr/>
        </p:nvSpPr>
        <p:spPr>
          <a:xfrm>
            <a:off x="2016116" y="4177788"/>
            <a:ext cx="8159768" cy="506292"/>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2. </a:t>
            </a:r>
            <a:r>
              <a:rPr lang="vi-VN" sz="2000" kern="0" dirty="0">
                <a:solidFill>
                  <a:srgbClr val="000000"/>
                </a:solidFill>
                <a:latin typeface="UTM Avo" panose="02040603050506020204" pitchFamily="18" charset="0"/>
                <a:cs typeface="Arial"/>
                <a:sym typeface="Arial"/>
              </a:rPr>
              <a:t>Bạn ấy có thực hiện được mong muốn đến sớm nhất lớp không? Vì sao?</a:t>
            </a:r>
          </a:p>
        </p:txBody>
      </p:sp>
      <p:sp>
        <p:nvSpPr>
          <p:cNvPr id="11" name="TextBox 10">
            <a:extLst>
              <a:ext uri="{FF2B5EF4-FFF2-40B4-BE49-F238E27FC236}">
                <a16:creationId xmlns:a16="http://schemas.microsoft.com/office/drawing/2014/main" id="{F3700BE8-37E7-464C-9E38-7AD2A3E286EA}"/>
              </a:ext>
            </a:extLst>
          </p:cNvPr>
          <p:cNvSpPr txBox="1"/>
          <p:nvPr/>
        </p:nvSpPr>
        <p:spPr>
          <a:xfrm>
            <a:off x="2016116" y="5101117"/>
            <a:ext cx="8159768" cy="967957"/>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a:t>
            </a:r>
            <a:r>
              <a:rPr lang="vi-VN" sz="2000" kern="0" dirty="0">
                <a:solidFill>
                  <a:srgbClr val="FC7D77">
                    <a:lumMod val="75000"/>
                  </a:srgbClr>
                </a:solidFill>
                <a:latin typeface="UTM Avo" panose="02040603050506020204" pitchFamily="18" charset="0"/>
                <a:cs typeface="Arial"/>
                <a:sym typeface="Arial"/>
              </a:rPr>
              <a:t>Bạn ấy không thực hiện được mong </a:t>
            </a:r>
            <a:r>
              <a:rPr lang="vi-VN" sz="2000" kern="0">
                <a:solidFill>
                  <a:srgbClr val="FC7D77">
                    <a:lumMod val="75000"/>
                  </a:srgbClr>
                </a:solidFill>
                <a:latin typeface="UTM Avo" panose="02040603050506020204" pitchFamily="18" charset="0"/>
                <a:cs typeface="Arial"/>
                <a:sym typeface="Arial"/>
              </a:rPr>
              <a:t>muốn đó </a:t>
            </a:r>
            <a:r>
              <a:rPr lang="vi-VN" sz="2000" kern="0" dirty="0">
                <a:solidFill>
                  <a:srgbClr val="FC7D77">
                    <a:lumMod val="75000"/>
                  </a:srgbClr>
                </a:solidFill>
                <a:latin typeface="UTM Avo" panose="02040603050506020204" pitchFamily="18" charset="0"/>
                <a:cs typeface="Arial"/>
                <a:sym typeface="Arial"/>
              </a:rPr>
              <a:t>vì các bạn khác cũng muốn đến sớm và nhiều bạn đã đến trước bạn ấy.</a:t>
            </a:r>
          </a:p>
        </p:txBody>
      </p:sp>
      <p:sp>
        <p:nvSpPr>
          <p:cNvPr id="2" name="Oval 1">
            <a:extLst>
              <a:ext uri="{FF2B5EF4-FFF2-40B4-BE49-F238E27FC236}">
                <a16:creationId xmlns:a16="http://schemas.microsoft.com/office/drawing/2014/main" id="{D13CEEAA-25E8-41D8-8576-F3C2DDD7E4D7}"/>
              </a:ext>
            </a:extLst>
          </p:cNvPr>
          <p:cNvSpPr/>
          <p:nvPr/>
        </p:nvSpPr>
        <p:spPr>
          <a:xfrm>
            <a:off x="2140687" y="3285929"/>
            <a:ext cx="439479" cy="4394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12" name="Oval 11">
            <a:extLst>
              <a:ext uri="{FF2B5EF4-FFF2-40B4-BE49-F238E27FC236}">
                <a16:creationId xmlns:a16="http://schemas.microsoft.com/office/drawing/2014/main" id="{17D1DA9B-4311-4AD9-9933-089EFFBE626B}"/>
              </a:ext>
            </a:extLst>
          </p:cNvPr>
          <p:cNvSpPr/>
          <p:nvPr/>
        </p:nvSpPr>
        <p:spPr>
          <a:xfrm>
            <a:off x="2140687" y="3765265"/>
            <a:ext cx="439479" cy="4394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14" name="Oval 13">
            <a:extLst>
              <a:ext uri="{FF2B5EF4-FFF2-40B4-BE49-F238E27FC236}">
                <a16:creationId xmlns:a16="http://schemas.microsoft.com/office/drawing/2014/main" id="{D8E3C35F-8F3E-461A-89BA-DB30B594D609}"/>
              </a:ext>
            </a:extLst>
          </p:cNvPr>
          <p:cNvSpPr/>
          <p:nvPr/>
        </p:nvSpPr>
        <p:spPr>
          <a:xfrm>
            <a:off x="5392481" y="3303601"/>
            <a:ext cx="523874" cy="4394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10" name="TextBox 9">
            <a:extLst>
              <a:ext uri="{FF2B5EF4-FFF2-40B4-BE49-F238E27FC236}">
                <a16:creationId xmlns:a16="http://schemas.microsoft.com/office/drawing/2014/main" id="{CC238813-6EDC-49C5-8D5C-B80523462C08}"/>
              </a:ext>
            </a:extLst>
          </p:cNvPr>
          <p:cNvSpPr txBox="1"/>
          <p:nvPr/>
        </p:nvSpPr>
        <p:spPr>
          <a:xfrm>
            <a:off x="3774891" y="655065"/>
            <a:ext cx="7591660" cy="830997"/>
          </a:xfrm>
          <a:prstGeom prst="rect">
            <a:avLst/>
          </a:prstGeom>
          <a:noFill/>
        </p:spPr>
        <p:txBody>
          <a:bodyPr wrap="square" rtlCol="0">
            <a:spAutoFit/>
          </a:bodyPr>
          <a:lstStyle/>
          <a:p>
            <a:pPr defTabSz="1219170">
              <a:buClr>
                <a:srgbClr val="000000"/>
              </a:buClr>
            </a:pPr>
            <a:r>
              <a:rPr lang="vi-VN" sz="4800" kern="0" dirty="0">
                <a:solidFill>
                  <a:srgbClr val="FFFFFF"/>
                </a:solidFill>
                <a:latin typeface="UTM Cookies" panose="02040603050506020204" pitchFamily="18" charset="0"/>
                <a:cs typeface="Arial"/>
                <a:sym typeface="Arial"/>
              </a:rPr>
              <a:t>TRẢ LỜI CÂU HỎI</a:t>
            </a:r>
            <a:endParaRPr lang="en-US" sz="4800" kern="0" dirty="0">
              <a:solidFill>
                <a:srgbClr val="FFFFFF"/>
              </a:solidFill>
              <a:latin typeface="UTM Cookies"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2"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55338-2E38-446A-9940-5A00DA1F8DD0}"/>
              </a:ext>
            </a:extLst>
          </p:cNvPr>
          <p:cNvSpPr txBox="1"/>
          <p:nvPr/>
        </p:nvSpPr>
        <p:spPr>
          <a:xfrm>
            <a:off x="2131308" y="628876"/>
            <a:ext cx="8159768" cy="506292"/>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3. </a:t>
            </a:r>
            <a:r>
              <a:rPr lang="vi-VN" sz="2000" kern="0" dirty="0">
                <a:solidFill>
                  <a:srgbClr val="000000"/>
                </a:solidFill>
                <a:latin typeface="UTM Avo" panose="02040603050506020204" pitchFamily="18" charset="0"/>
                <a:cs typeface="Arial"/>
                <a:sym typeface="Arial"/>
              </a:rPr>
              <a:t>Bạn ấy nhận ra mình thay đổi như thế nào khi lên lớp 2?</a:t>
            </a:r>
          </a:p>
        </p:txBody>
      </p:sp>
      <p:sp>
        <p:nvSpPr>
          <p:cNvPr id="3" name="TextBox 2">
            <a:extLst>
              <a:ext uri="{FF2B5EF4-FFF2-40B4-BE49-F238E27FC236}">
                <a16:creationId xmlns:a16="http://schemas.microsoft.com/office/drawing/2014/main" id="{864CFADA-286A-4D5B-8854-FD11F6827570}"/>
              </a:ext>
            </a:extLst>
          </p:cNvPr>
          <p:cNvSpPr txBox="1"/>
          <p:nvPr/>
        </p:nvSpPr>
        <p:spPr>
          <a:xfrm>
            <a:off x="2131308" y="1181789"/>
            <a:ext cx="8159768" cy="504305"/>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a:t>
            </a:r>
            <a:r>
              <a:rPr lang="vi-VN" sz="2000" kern="0" dirty="0">
                <a:solidFill>
                  <a:srgbClr val="FC7D77">
                    <a:lumMod val="75000"/>
                  </a:srgbClr>
                </a:solidFill>
                <a:latin typeface="UTM Avo" panose="02040603050506020204" pitchFamily="18" charset="0"/>
                <a:cs typeface="Arial"/>
                <a:sym typeface="Arial"/>
              </a:rPr>
              <a:t>Bạn ấy thấy mình lớn bổng lên.</a:t>
            </a:r>
          </a:p>
        </p:txBody>
      </p:sp>
      <p:pic>
        <p:nvPicPr>
          <p:cNvPr id="4" name="Picture 2">
            <a:extLst>
              <a:ext uri="{FF2B5EF4-FFF2-40B4-BE49-F238E27FC236}">
                <a16:creationId xmlns:a16="http://schemas.microsoft.com/office/drawing/2014/main" id="{076B7322-B1E5-4A3C-AF6F-B9E0474C5860}"/>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2131308" y="1632033"/>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359E7B-1BD9-440C-B748-75A3BC9BBDE4}"/>
              </a:ext>
            </a:extLst>
          </p:cNvPr>
          <p:cNvSpPr txBox="1"/>
          <p:nvPr/>
        </p:nvSpPr>
        <p:spPr>
          <a:xfrm>
            <a:off x="2769923" y="1701016"/>
            <a:ext cx="8159768" cy="506292"/>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000000"/>
                </a:solidFill>
                <a:latin typeface="UTM Avo" panose="02040603050506020204" pitchFamily="18" charset="0"/>
                <a:cs typeface="Arial"/>
                <a:sym typeface="Arial"/>
              </a:rPr>
              <a:t>Các em thấy mình có gì khác so với khi vào lớp 1 không?</a:t>
            </a:r>
          </a:p>
        </p:txBody>
      </p:sp>
      <p:sp>
        <p:nvSpPr>
          <p:cNvPr id="6" name="TextBox 5">
            <a:extLst>
              <a:ext uri="{FF2B5EF4-FFF2-40B4-BE49-F238E27FC236}">
                <a16:creationId xmlns:a16="http://schemas.microsoft.com/office/drawing/2014/main" id="{43C98745-79D1-4534-86CC-6231F3D61725}"/>
              </a:ext>
            </a:extLst>
          </p:cNvPr>
          <p:cNvSpPr txBox="1"/>
          <p:nvPr/>
        </p:nvSpPr>
        <p:spPr>
          <a:xfrm>
            <a:off x="2131308" y="2334793"/>
            <a:ext cx="8159768" cy="506292"/>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4. </a:t>
            </a:r>
            <a:r>
              <a:rPr lang="vi-VN" sz="2000" kern="0" dirty="0">
                <a:solidFill>
                  <a:srgbClr val="000000"/>
                </a:solidFill>
                <a:latin typeface="UTM Avo" panose="02040603050506020204" pitchFamily="18" charset="0"/>
                <a:cs typeface="Arial"/>
                <a:sym typeface="Arial"/>
              </a:rPr>
              <a:t>Tìm tranh thích hợp với mỗi đoạn trong bài đọc.</a:t>
            </a:r>
          </a:p>
        </p:txBody>
      </p:sp>
      <p:pic>
        <p:nvPicPr>
          <p:cNvPr id="7" name="Picture 6">
            <a:extLst>
              <a:ext uri="{FF2B5EF4-FFF2-40B4-BE49-F238E27FC236}">
                <a16:creationId xmlns:a16="http://schemas.microsoft.com/office/drawing/2014/main" id="{CBB75489-597E-4695-8354-06B26EEA2D4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r="68088"/>
          <a:stretch/>
        </p:blipFill>
        <p:spPr>
          <a:xfrm>
            <a:off x="2584492" y="2821230"/>
            <a:ext cx="2025437" cy="2646789"/>
          </a:xfrm>
          <a:prstGeom prst="rect">
            <a:avLst/>
          </a:prstGeom>
        </p:spPr>
      </p:pic>
      <p:pic>
        <p:nvPicPr>
          <p:cNvPr id="8" name="Picture 7">
            <a:extLst>
              <a:ext uri="{FF2B5EF4-FFF2-40B4-BE49-F238E27FC236}">
                <a16:creationId xmlns:a16="http://schemas.microsoft.com/office/drawing/2014/main" id="{6F03AD6B-14D3-4974-A559-842E6AB5128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34361" r="33727"/>
          <a:stretch/>
        </p:blipFill>
        <p:spPr>
          <a:xfrm>
            <a:off x="5063114" y="2858698"/>
            <a:ext cx="2025437" cy="2646789"/>
          </a:xfrm>
          <a:prstGeom prst="rect">
            <a:avLst/>
          </a:prstGeom>
        </p:spPr>
      </p:pic>
      <p:pic>
        <p:nvPicPr>
          <p:cNvPr id="9" name="Picture 8">
            <a:extLst>
              <a:ext uri="{FF2B5EF4-FFF2-40B4-BE49-F238E27FC236}">
                <a16:creationId xmlns:a16="http://schemas.microsoft.com/office/drawing/2014/main" id="{38379013-83AF-4AED-A48E-7140EF3439F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67453" t="634" r="635" b="-634"/>
          <a:stretch/>
        </p:blipFill>
        <p:spPr>
          <a:xfrm>
            <a:off x="7677095" y="2858698"/>
            <a:ext cx="2025437" cy="2646789"/>
          </a:xfrm>
          <a:prstGeom prst="rect">
            <a:avLst/>
          </a:prstGeom>
        </p:spPr>
      </p:pic>
      <p:sp>
        <p:nvSpPr>
          <p:cNvPr id="10" name="TextBox 9">
            <a:extLst>
              <a:ext uri="{FF2B5EF4-FFF2-40B4-BE49-F238E27FC236}">
                <a16:creationId xmlns:a16="http://schemas.microsoft.com/office/drawing/2014/main" id="{3BE5F927-0EE8-4B5C-BE97-24969307CD9C}"/>
              </a:ext>
            </a:extLst>
          </p:cNvPr>
          <p:cNvSpPr txBox="1"/>
          <p:nvPr/>
        </p:nvSpPr>
        <p:spPr>
          <a:xfrm>
            <a:off x="2408833" y="5453394"/>
            <a:ext cx="2479807" cy="707886"/>
          </a:xfrm>
          <a:prstGeom prst="rect">
            <a:avLst/>
          </a:prstGeom>
          <a:noFill/>
        </p:spPr>
        <p:txBody>
          <a:bodyPr wrap="square" rtlCol="0">
            <a:spAutoFit/>
          </a:bodyPr>
          <a:lstStyle/>
          <a:p>
            <a:pPr algn="ctr" defTabSz="1219170">
              <a:buClr>
                <a:srgbClr val="000000"/>
              </a:buClr>
            </a:pPr>
            <a:r>
              <a:rPr lang="vi-VN" sz="2000" kern="0" dirty="0">
                <a:solidFill>
                  <a:srgbClr val="FC7D77">
                    <a:lumMod val="75000"/>
                  </a:srgbClr>
                </a:solidFill>
                <a:latin typeface="UTM Avo" panose="02040603050506020204" pitchFamily="18" charset="0"/>
                <a:cs typeface="Arial"/>
                <a:sym typeface="Arial"/>
              </a:rPr>
              <a:t>Bạn nhỏ chuẩn bị để đến trường.</a:t>
            </a:r>
          </a:p>
        </p:txBody>
      </p:sp>
      <p:sp>
        <p:nvSpPr>
          <p:cNvPr id="11" name="TextBox 10">
            <a:extLst>
              <a:ext uri="{FF2B5EF4-FFF2-40B4-BE49-F238E27FC236}">
                <a16:creationId xmlns:a16="http://schemas.microsoft.com/office/drawing/2014/main" id="{471F3BEB-1232-419D-95A0-9F4C5D10F992}"/>
              </a:ext>
            </a:extLst>
          </p:cNvPr>
          <p:cNvSpPr txBox="1"/>
          <p:nvPr/>
        </p:nvSpPr>
        <p:spPr>
          <a:xfrm>
            <a:off x="4835929" y="5468020"/>
            <a:ext cx="2479807" cy="707886"/>
          </a:xfrm>
          <a:prstGeom prst="rect">
            <a:avLst/>
          </a:prstGeom>
          <a:noFill/>
        </p:spPr>
        <p:txBody>
          <a:bodyPr wrap="square" rtlCol="0">
            <a:spAutoFit/>
          </a:bodyPr>
          <a:lstStyle/>
          <a:p>
            <a:pPr algn="ctr" defTabSz="1219170">
              <a:buClr>
                <a:srgbClr val="000000"/>
              </a:buClr>
            </a:pPr>
            <a:r>
              <a:rPr lang="vi-VN" sz="2000" kern="0" dirty="0">
                <a:solidFill>
                  <a:srgbClr val="FC7D77">
                    <a:lumMod val="75000"/>
                  </a:srgbClr>
                </a:solidFill>
                <a:latin typeface="UTM Avo" panose="02040603050506020204" pitchFamily="18" charset="0"/>
                <a:cs typeface="Arial"/>
                <a:sym typeface="Arial"/>
              </a:rPr>
              <a:t>Bạn nhỏ chào mẹ để vào trường.</a:t>
            </a:r>
          </a:p>
        </p:txBody>
      </p:sp>
      <p:sp>
        <p:nvSpPr>
          <p:cNvPr id="12" name="TextBox 11">
            <a:extLst>
              <a:ext uri="{FF2B5EF4-FFF2-40B4-BE49-F238E27FC236}">
                <a16:creationId xmlns:a16="http://schemas.microsoft.com/office/drawing/2014/main" id="{26509FCC-0FE1-4E06-A788-478B6CD66F36}"/>
              </a:ext>
            </a:extLst>
          </p:cNvPr>
          <p:cNvSpPr txBox="1"/>
          <p:nvPr/>
        </p:nvSpPr>
        <p:spPr>
          <a:xfrm>
            <a:off x="7449910" y="5468019"/>
            <a:ext cx="2479807" cy="707886"/>
          </a:xfrm>
          <a:prstGeom prst="rect">
            <a:avLst/>
          </a:prstGeom>
          <a:noFill/>
        </p:spPr>
        <p:txBody>
          <a:bodyPr wrap="square" rtlCol="0">
            <a:spAutoFit/>
          </a:bodyPr>
          <a:lstStyle/>
          <a:p>
            <a:pPr algn="ctr" defTabSz="1219170">
              <a:buClr>
                <a:srgbClr val="000000"/>
              </a:buClr>
            </a:pPr>
            <a:r>
              <a:rPr lang="vi-VN" sz="2000" kern="0" dirty="0">
                <a:solidFill>
                  <a:srgbClr val="FC7D77">
                    <a:lumMod val="75000"/>
                  </a:srgbClr>
                </a:solidFill>
                <a:latin typeface="UTM Avo" panose="02040603050506020204" pitchFamily="18" charset="0"/>
                <a:cs typeface="Arial"/>
                <a:sym typeface="Arial"/>
              </a:rPr>
              <a:t>Các bạn nhỏ gặp nhau.</a:t>
            </a:r>
          </a:p>
        </p:txBody>
      </p:sp>
    </p:spTree>
    <p:extLst>
      <p:ext uri="{BB962C8B-B14F-4D97-AF65-F5344CB8AC3E}">
        <p14:creationId xmlns:p14="http://schemas.microsoft.com/office/powerpoint/2010/main" val="178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par>
                                <p:cTn id="34" presetID="1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par>
                                <p:cTn id="38" presetID="1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81481E-6 3.45679E-6 L -0.55694 -0.00556 " pathEditMode="relative" rAng="0" ptsTypes="AA">
                                      <p:cBhvr>
                                        <p:cTn id="45" dur="2000" fill="hold"/>
                                        <p:tgtEl>
                                          <p:spTgt spid="9"/>
                                        </p:tgtEl>
                                        <p:attrNameLst>
                                          <p:attrName>ppt_x</p:attrName>
                                          <p:attrName>ppt_y</p:attrName>
                                        </p:attrNameLst>
                                      </p:cBhvr>
                                      <p:rCtr x="-27847" y="-278"/>
                                    </p:animMotion>
                                  </p:childTnLst>
                                </p:cTn>
                              </p:par>
                              <p:par>
                                <p:cTn id="46" presetID="42" presetClass="path" presetSubtype="0" accel="50000" decel="50000" fill="hold" nodeType="withEffect">
                                  <p:stCondLst>
                                    <p:cond delay="0"/>
                                  </p:stCondLst>
                                  <p:childTnLst>
                                    <p:animMotion origin="layout" path="M -3.7037E-7 -9.87654E-7 L 0.55694 0.00556 " pathEditMode="relative" rAng="0" ptsTypes="AA">
                                      <p:cBhvr>
                                        <p:cTn id="47" dur="2000" fill="hold"/>
                                        <p:tgtEl>
                                          <p:spTgt spid="7"/>
                                        </p:tgtEl>
                                        <p:attrNameLst>
                                          <p:attrName>ppt_x</p:attrName>
                                          <p:attrName>ppt_y</p:attrName>
                                        </p:attrNameLst>
                                      </p:cBhvr>
                                      <p:rCtr x="27847" y="278"/>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1F456-AA68-4549-9B7B-560A427486DE}"/>
              </a:ext>
            </a:extLst>
          </p:cNvPr>
          <p:cNvSpPr txBox="1"/>
          <p:nvPr/>
        </p:nvSpPr>
        <p:spPr>
          <a:xfrm>
            <a:off x="3148136" y="613991"/>
            <a:ext cx="3709864" cy="589072"/>
          </a:xfrm>
          <a:prstGeom prst="rect">
            <a:avLst/>
          </a:prstGeom>
          <a:noFill/>
        </p:spPr>
        <p:txBody>
          <a:bodyPr wrap="square" rtlCol="0">
            <a:spAutoFit/>
          </a:bodyPr>
          <a:lstStyle/>
          <a:p>
            <a:pPr defTabSz="1219170">
              <a:lnSpc>
                <a:spcPct val="150000"/>
              </a:lnSpc>
              <a:buClr>
                <a:srgbClr val="000000"/>
              </a:buClr>
            </a:pPr>
            <a:r>
              <a:rPr lang="vi-VN" sz="2400" b="1" kern="0" dirty="0">
                <a:solidFill>
                  <a:srgbClr val="17479D"/>
                </a:solidFill>
                <a:latin typeface="UTM Avo" panose="02040603050506020204" pitchFamily="18" charset="0"/>
                <a:cs typeface="Arial"/>
                <a:sym typeface="Arial"/>
              </a:rPr>
              <a:t>LUYỆN ĐỌC LẠI</a:t>
            </a:r>
            <a:endParaRPr lang="en-US" sz="2400" b="1"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FD1B89D7-F56A-4570-8431-F9A326E4CBB0}"/>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8F1CB901-87FE-485B-B8A4-45ECEF2538BD}"/>
              </a:ext>
            </a:extLst>
          </p:cNvPr>
          <p:cNvSpPr txBox="1"/>
          <p:nvPr/>
        </p:nvSpPr>
        <p:spPr>
          <a:xfrm>
            <a:off x="2518777" y="1055765"/>
            <a:ext cx="7154436" cy="533864"/>
          </a:xfrm>
          <a:prstGeom prst="rect">
            <a:avLst/>
          </a:prstGeom>
          <a:noFill/>
        </p:spPr>
        <p:txBody>
          <a:bodyPr wrap="square" rtlCol="0">
            <a:spAutoFit/>
          </a:bodyPr>
          <a:lstStyle/>
          <a:p>
            <a:pPr algn="ctr" defTabSz="1219170">
              <a:lnSpc>
                <a:spcPct val="150000"/>
              </a:lnSpc>
              <a:buClr>
                <a:srgbClr val="000000"/>
              </a:buClr>
            </a:pPr>
            <a:r>
              <a:rPr lang="vi-VN" sz="2133" b="1" kern="0" dirty="0">
                <a:solidFill>
                  <a:srgbClr val="FFAB40">
                    <a:lumMod val="50000"/>
                  </a:srgbClr>
                </a:solidFill>
                <a:latin typeface="UTM Avo" panose="02040603050506020204" pitchFamily="18" charset="0"/>
                <a:cs typeface="Arial"/>
                <a:sym typeface="Arial"/>
              </a:rPr>
              <a:t>Tôi là học sinh lớp 2</a:t>
            </a:r>
            <a:endParaRPr lang="en-US" sz="2133" b="1" kern="0" dirty="0">
              <a:solidFill>
                <a:srgbClr val="FFAB40">
                  <a:lumMod val="50000"/>
                </a:srgbClr>
              </a:solidFill>
              <a:latin typeface="UTM Avo" panose="02040603050506020204" pitchFamily="18" charset="0"/>
              <a:cs typeface="Arial"/>
              <a:sym typeface="Arial"/>
            </a:endParaRPr>
          </a:p>
        </p:txBody>
      </p:sp>
      <p:sp>
        <p:nvSpPr>
          <p:cNvPr id="5" name="TextBox 4">
            <a:extLst>
              <a:ext uri="{FF2B5EF4-FFF2-40B4-BE49-F238E27FC236}">
                <a16:creationId xmlns:a16="http://schemas.microsoft.com/office/drawing/2014/main" id="{E4CC1066-8F55-4922-B32E-16DF438D7D78}"/>
              </a:ext>
            </a:extLst>
          </p:cNvPr>
          <p:cNvSpPr txBox="1"/>
          <p:nvPr/>
        </p:nvSpPr>
        <p:spPr>
          <a:xfrm>
            <a:off x="2192213" y="1422707"/>
            <a:ext cx="7807567" cy="4486100"/>
          </a:xfrm>
          <a:prstGeom prst="rect">
            <a:avLst/>
          </a:prstGeom>
          <a:noFill/>
        </p:spPr>
        <p:txBody>
          <a:bodyPr wrap="square" rtlCol="0">
            <a:spAutoFit/>
          </a:bodyPr>
          <a:lstStyle/>
          <a:p>
            <a:pPr algn="just"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      Ngày khai trường đã đến.</a:t>
            </a:r>
          </a:p>
          <a:p>
            <a:pPr algn="just"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      Tôi háo</a:t>
            </a:r>
            <a:r>
              <a:rPr lang="vi-VN" sz="1400" kern="0" dirty="0">
                <a:solidFill>
                  <a:srgbClr val="000000"/>
                </a:solidFill>
                <a:latin typeface="UTM Avo" panose="02040603050506020204" pitchFamily="18" charset="0"/>
                <a:cs typeface="Arial"/>
                <a:sym typeface="Arial"/>
              </a:rPr>
              <a:t> </a:t>
            </a:r>
            <a:r>
              <a:rPr lang="vi-VN" sz="1600" kern="0" dirty="0">
                <a:solidFill>
                  <a:srgbClr val="000000"/>
                </a:solidFill>
                <a:latin typeface="UTM Avo" panose="02040603050506020204" pitchFamily="18" charset="0"/>
                <a:cs typeface="Arial"/>
                <a:sym typeface="Arial"/>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defTabSz="1219170">
              <a:lnSpc>
                <a:spcPct val="150000"/>
              </a:lnSpc>
              <a:buClr>
                <a:srgbClr val="000000"/>
              </a:buClr>
            </a:pPr>
            <a:r>
              <a:rPr lang="vi-VN" sz="1600" kern="0" dirty="0">
                <a:solidFill>
                  <a:srgbClr val="000000"/>
                </a:solidFill>
                <a:latin typeface="UTM Avo" panose="02040603050506020204" pitchFamily="18" charset="0"/>
                <a:cs typeface="Arial"/>
                <a:sym typeface="Arial"/>
              </a:rPr>
              <a:t>(Văn Giá)</a:t>
            </a:r>
            <a:endParaRPr lang="en-US" sz="16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68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932</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11</vt:i4>
      </vt:variant>
    </vt:vector>
  </HeadingPairs>
  <TitlesOfParts>
    <vt:vector size="28" baseType="lpstr">
      <vt:lpstr>Arial</vt:lpstr>
      <vt:lpstr>Calibri</vt:lpstr>
      <vt:lpstr>Calibri Light</vt:lpstr>
      <vt:lpstr>Kalam</vt:lpstr>
      <vt:lpstr>Montserrat</vt:lpstr>
      <vt:lpstr>Times New Roman</vt:lpstr>
      <vt:lpstr>UTM Avo</vt:lpstr>
      <vt:lpstr>UTM Cookies</vt:lpstr>
      <vt:lpstr>Wingdings</vt:lpstr>
      <vt:lpstr>Doodle Sketchbook by Slidesgo</vt:lpstr>
      <vt:lpstr>1_Doodle Sketchbook by Slidesgo</vt:lpstr>
      <vt:lpstr>2_Doodle Sketchbook by Slidesgo</vt:lpstr>
      <vt:lpstr>3_Doodle Sketchbook by Slidesgo</vt:lpstr>
      <vt:lpstr>1_Office Theme</vt:lpstr>
      <vt:lpstr>4_Doodle Sketchbook by Slidesgo</vt:lpstr>
      <vt:lpstr>5_Doodle Sketchbook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Ngan Vu</dc:creator>
  <cp:lastModifiedBy>fdsfdsfdsf</cp:lastModifiedBy>
  <cp:revision>5</cp:revision>
  <dcterms:created xsi:type="dcterms:W3CDTF">2025-02-10T08:30:15Z</dcterms:created>
  <dcterms:modified xsi:type="dcterms:W3CDTF">2025-02-14T10:37:45Z</dcterms:modified>
</cp:coreProperties>
</file>