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4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10" r:id="rId2"/>
    <p:sldMasterId id="2147483722" r:id="rId3"/>
    <p:sldMasterId id="2147483751" r:id="rId4"/>
    <p:sldMasterId id="2147483797" r:id="rId5"/>
  </p:sldMasterIdLst>
  <p:notesMasterIdLst>
    <p:notesMasterId r:id="rId31"/>
  </p:notesMasterIdLst>
  <p:sldIdLst>
    <p:sldId id="281" r:id="rId6"/>
    <p:sldId id="3485" r:id="rId7"/>
    <p:sldId id="3412" r:id="rId8"/>
    <p:sldId id="3464" r:id="rId9"/>
    <p:sldId id="3447" r:id="rId10"/>
    <p:sldId id="3463" r:id="rId11"/>
    <p:sldId id="3450" r:id="rId12"/>
    <p:sldId id="3471" r:id="rId13"/>
    <p:sldId id="3452" r:id="rId14"/>
    <p:sldId id="3453" r:id="rId15"/>
    <p:sldId id="3468" r:id="rId16"/>
    <p:sldId id="563" r:id="rId17"/>
    <p:sldId id="3473" r:id="rId18"/>
    <p:sldId id="3474" r:id="rId19"/>
    <p:sldId id="3483" r:id="rId20"/>
    <p:sldId id="3482" r:id="rId21"/>
    <p:sldId id="3404" r:id="rId22"/>
    <p:sldId id="3457" r:id="rId23"/>
    <p:sldId id="3476" r:id="rId24"/>
    <p:sldId id="3481" r:id="rId25"/>
    <p:sldId id="3455" r:id="rId26"/>
    <p:sldId id="3458" r:id="rId27"/>
    <p:sldId id="3460" r:id="rId28"/>
    <p:sldId id="3461" r:id="rId29"/>
    <p:sldId id="347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82EC"/>
    <a:srgbClr val="FEACF2"/>
    <a:srgbClr val="FB25DC"/>
    <a:srgbClr val="03ED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49" autoAdjust="0"/>
    <p:restoredTop sz="95256" autoAdjust="0"/>
  </p:normalViewPr>
  <p:slideViewPr>
    <p:cSldViewPr snapToGrid="0">
      <p:cViewPr varScale="1">
        <p:scale>
          <a:sx n="82" d="100"/>
          <a:sy n="82" d="100"/>
        </p:scale>
        <p:origin x="494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CD856-2B52-4B0F-AFBB-2D6E97E358DA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94CA26-C6B5-43C4-95A7-FAAFB47F7C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74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624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8861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5928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761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Phòng cháy bằng cách: Không để những thứ dễ cháy gần bếp, tắt bếp khi nấu xong, ngắt nguồn điện khi không sử dụng,...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Thấy có đám cháy thì kêu cứu và tìm cách thoát nhanh khỏi đám cháy.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154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đang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chuyện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bếp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thức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phòng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tránh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864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4080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gb0b8984cf7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5" name="Google Shape;1265;gb0b8984cf7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2727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Trả lời: Bài hát nói về công việc cứu hỏa của các chú lính cứu hỏa.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Trả lời: Dập tắt các đám cháy, giảm thiểu thiệt hại về người và tài sản.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944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762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627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trường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hợp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đắn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hợp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kiến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riêng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661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7BA2D5-1648-4185-9437-9CEE610C0A53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83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186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A5B81-82F7-4B94-A5AD-EC92D4455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Dẫn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cháy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nổ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thiệt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mùi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tắt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bị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điện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điện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tức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khóa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Mở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sổ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29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75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10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709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6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687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66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12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02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45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719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16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669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89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950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742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3"/>
            <a:ext cx="6349846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3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6700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249" y="103207"/>
            <a:ext cx="11979679" cy="676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6361" y="6498624"/>
            <a:ext cx="12424725" cy="560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22405" y="5776387"/>
            <a:ext cx="1146147" cy="597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41697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10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5649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63766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3094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2025/3/14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45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631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6900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2025/3/14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7725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00433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264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9365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054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3"/>
            <a:ext cx="6349846" cy="1165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79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249" y="103207"/>
            <a:ext cx="11979679" cy="676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6361" y="6498624"/>
            <a:ext cx="12424725" cy="560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22405" y="5776387"/>
            <a:ext cx="1146147" cy="597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25490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55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41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603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12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13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69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06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19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9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70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6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11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BC9E9-B1A5-4D5F-BC01-438319DE9347}" type="datetimeFigureOut">
              <a:rPr lang="zh-CN" altLang="en-US" smtClean="0"/>
              <a:pPr/>
              <a:t>2025/3/14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D692-158F-4B97-9CE2-478E5978596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189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BC9E9-B1A5-4D5F-BC01-438319DE9347}" type="datetimeFigureOut">
              <a:rPr lang="zh-CN" altLang="en-US" smtClean="0"/>
              <a:pPr/>
              <a:t>2025/3/14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D692-158F-4B97-9CE2-478E5978596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BC9E9-B1A5-4D5F-BC01-438319DE9347}" type="datetimeFigureOut">
              <a:rPr lang="zh-CN" altLang="en-US" smtClean="0"/>
              <a:pPr/>
              <a:t>2025/3/14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D692-158F-4B97-9CE2-478E5978596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BC9E9-B1A5-4D5F-BC01-438319DE9347}" type="datetimeFigureOut">
              <a:rPr lang="zh-CN" altLang="en-US" smtClean="0"/>
              <a:pPr/>
              <a:t>2025/3/14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D692-158F-4B97-9CE2-478E5978596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BC9E9-B1A5-4D5F-BC01-438319DE9347}" type="datetimeFigureOut">
              <a:rPr lang="zh-CN" altLang="en-US" smtClean="0"/>
              <a:pPr/>
              <a:t>2025/3/14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D692-158F-4B97-9CE2-478E5978596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AB15E-0487-4B3C-8DFD-4C38327EF6D7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2D970-85DC-40F2-8A18-58CCB39CFA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BC9E9-B1A5-4D5F-BC01-438319DE9347}" type="datetimeFigureOut">
              <a:rPr lang="zh-CN" altLang="en-US" smtClean="0"/>
              <a:pPr/>
              <a:t>2025/3/14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931D692-158F-4B97-9CE2-478E5978596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BC9E9-B1A5-4D5F-BC01-438319DE9347}" type="datetimeFigureOut">
              <a:rPr lang="zh-CN" altLang="en-US" smtClean="0"/>
              <a:pPr/>
              <a:t>2025/3/14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D692-158F-4B97-9CE2-478E5978596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BC9E9-B1A5-4D5F-BC01-438319DE9347}" type="datetimeFigureOut">
              <a:rPr lang="zh-CN" altLang="en-US" smtClean="0"/>
              <a:pPr/>
              <a:t>2025/3/14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D692-158F-4B97-9CE2-478E5978596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BC9E9-B1A5-4D5F-BC01-438319DE9347}" type="datetimeFigureOut">
              <a:rPr lang="zh-CN" altLang="en-US" smtClean="0"/>
              <a:pPr/>
              <a:t>2025/3/14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D692-158F-4B97-9CE2-478E5978596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28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50979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3"/>
            <a:ext cx="6349846" cy="1165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806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3"/>
            <a:ext cx="6349846" cy="1165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806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4"/>
          <p:cNvSpPr txBox="1">
            <a:spLocks noGrp="1"/>
          </p:cNvSpPr>
          <p:nvPr>
            <p:ph type="title"/>
          </p:nvPr>
        </p:nvSpPr>
        <p:spPr>
          <a:xfrm>
            <a:off x="2311400" y="737567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5733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25268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" y="4"/>
            <a:ext cx="12189259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1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 rot="5400000">
            <a:off x="5617026" y="-5617028"/>
            <a:ext cx="957946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方正兰亭粗黑_GBK" panose="02000000000000000000" pitchFamily="2" charset="-122"/>
              <a:ea typeface="方正兰亭粗黑_GBK" panose="02000000000000000000" pitchFamily="2" charset="-122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270933" y="141889"/>
            <a:ext cx="378387" cy="386913"/>
            <a:chOff x="282222" y="141885"/>
            <a:chExt cx="378387" cy="386913"/>
          </a:xfrm>
        </p:grpSpPr>
        <p:sp>
          <p:nvSpPr>
            <p:cNvPr id="11" name="矩形 10"/>
            <p:cNvSpPr/>
            <p:nvPr userDrawn="1"/>
          </p:nvSpPr>
          <p:spPr>
            <a:xfrm>
              <a:off x="367098" y="230417"/>
              <a:ext cx="293511" cy="29838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282222" y="141885"/>
              <a:ext cx="293511" cy="2983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2734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34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34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01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13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52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71" r:id="rId12"/>
    <p:sldLayoutId id="214748377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pPr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221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73" r:id="rId12"/>
    <p:sldLayoutId id="214748377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503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F24B8BBD-A89F-4C03-8BF2-F84B38772531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764" r:id="rId16"/>
    <p:sldLayoutId id="2147483765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2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1.gif"/><Relationship Id="rId5" Type="http://schemas.openxmlformats.org/officeDocument/2006/relationships/image" Target="../media/image30.png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7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4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060969" y="240353"/>
            <a:ext cx="132529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 smtClean="0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P001 4 hang 1 ô ly" panose="020B06030503020202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Tự</a:t>
            </a:r>
            <a:r>
              <a:rPr lang="en-US" altLang="zh-CN" sz="4000" dirty="0" smtClean="0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P001 4 hang 1 ô ly" panose="020B06030503020202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P001 4 hang 1 ô ly" panose="020B06030503020202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nhiên</a:t>
            </a:r>
            <a:r>
              <a:rPr lang="en-US" altLang="zh-CN" sz="4000" dirty="0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P001 4 hang 1 ô ly" panose="020B06030503020202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P001 4 hang 1 ô ly" panose="020B06030503020202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và</a:t>
            </a:r>
            <a:r>
              <a:rPr lang="en-US" altLang="zh-CN" sz="4000" dirty="0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P001 4 hang 1 ô ly" panose="020B06030503020202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P001 4 hang 1 ô ly" panose="020B06030503020202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xã</a:t>
            </a:r>
            <a:r>
              <a:rPr lang="en-US" altLang="zh-CN" sz="4000" dirty="0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P001 4 hang 1 ô ly" panose="020B06030503020202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P001 4 hang 1 ô ly" panose="020B06030503020202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hội</a:t>
            </a:r>
            <a:endParaRPr lang="en-US" altLang="zh-CN" sz="4000" dirty="0">
              <a:ln w="9525">
                <a:noFill/>
              </a:ln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HP001 4 hang 1 ô ly" panose="020B0603050302020204" pitchFamily="34" charset="0"/>
              <a:ea typeface="方正卡通简体" panose="03000509000000000000" pitchFamily="65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000" b="1" spc="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Microsoft YaHei" panose="020B0503020204020204" charset="-122"/>
                <a:cs typeface="Times New Roman" panose="02020603050405020304" pitchFamily="18" charset="0"/>
              </a:rPr>
              <a:t>Bài</a:t>
            </a:r>
            <a:r>
              <a:rPr lang="en-US" sz="40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Microsoft YaHei" panose="020B0503020204020204" charset="-122"/>
                <a:cs typeface="Times New Roman" panose="02020603050405020304" pitchFamily="18" charset="0"/>
              </a:rPr>
              <a:t> 2. </a:t>
            </a:r>
            <a:r>
              <a:rPr lang="en-US" sz="4000" b="1" spc="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Microsoft YaHei" panose="020B0503020204020204" charset="-122"/>
                <a:cs typeface="Times New Roman" panose="02020603050405020304" pitchFamily="18" charset="0"/>
              </a:rPr>
              <a:t>Phòng</a:t>
            </a:r>
            <a:r>
              <a:rPr lang="en-US" sz="40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4000" b="1" spc="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Microsoft YaHei" panose="020B0503020204020204" charset="-122"/>
                <a:cs typeface="Times New Roman" panose="02020603050405020304" pitchFamily="18" charset="0"/>
              </a:rPr>
              <a:t>tránh</a:t>
            </a:r>
            <a:r>
              <a:rPr lang="en-US" sz="40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4000" b="1" spc="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Microsoft YaHei" panose="020B0503020204020204" charset="-122"/>
                <a:cs typeface="Times New Roman" panose="02020603050405020304" pitchFamily="18" charset="0"/>
              </a:rPr>
              <a:t>hỏa</a:t>
            </a:r>
            <a:r>
              <a:rPr lang="en-US" sz="40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4000" b="1" spc="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Microsoft YaHei" panose="020B0503020204020204" charset="-122"/>
                <a:cs typeface="Times New Roman" panose="02020603050405020304" pitchFamily="18" charset="0"/>
              </a:rPr>
              <a:t>hoạn</a:t>
            </a:r>
            <a:r>
              <a:rPr lang="en-US" sz="40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4000" b="1" spc="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Microsoft YaHei" panose="020B0503020204020204" charset="-122"/>
                <a:cs typeface="Times New Roman" panose="02020603050405020304" pitchFamily="18" charset="0"/>
              </a:rPr>
              <a:t>khi</a:t>
            </a:r>
            <a:r>
              <a:rPr lang="en-US" sz="40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Microsoft YaHei" panose="020B0503020204020204" charset="-122"/>
                <a:cs typeface="Times New Roman" panose="02020603050405020304" pitchFamily="18" charset="0"/>
              </a:rPr>
              <a:t> ở </a:t>
            </a:r>
            <a:r>
              <a:rPr lang="en-US" sz="4000" b="1" spc="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Microsoft YaHei" panose="020B0503020204020204" charset="-122"/>
                <a:cs typeface="Times New Roman" panose="02020603050405020304" pitchFamily="18" charset="0"/>
              </a:rPr>
              <a:t>nhà</a:t>
            </a:r>
            <a:r>
              <a:rPr lang="en-US" sz="40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Microsoft YaHei" panose="020B0503020204020204" charset="-122"/>
                <a:cs typeface="Times New Roman" panose="02020603050405020304" pitchFamily="18" charset="0"/>
              </a:rPr>
              <a:t> (</a:t>
            </a:r>
            <a:r>
              <a:rPr lang="en-US" sz="4000" b="1" spc="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sz="40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Microsoft YaHei" panose="020B0503020204020204" charset="-122"/>
                <a:cs typeface="Times New Roman" panose="02020603050405020304" pitchFamily="18" charset="0"/>
              </a:rPr>
              <a:t> 2)</a:t>
            </a:r>
            <a:endParaRPr lang="en-US" sz="4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HP001 4 hang 1 ô ly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6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3" presetClass="entr" presetSubtype="36" fill="hold" grpId="0" nodeType="withEffect">
                                  <p:stCondLst>
                                    <p:cond delay="4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81" y="2476671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3" y="553864"/>
            <a:ext cx="1242640" cy="902018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4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6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8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41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232013" y="3221348"/>
            <a:ext cx="4755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300" normalizeH="0" baseline="0" noProof="0" dirty="0" err="1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Vận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dụng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393745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679" y="690609"/>
            <a:ext cx="7508631" cy="4412735"/>
          </a:xfrm>
          <a:prstGeom prst="rect">
            <a:avLst/>
          </a:prstGeom>
        </p:spPr>
      </p:pic>
      <p:sp>
        <p:nvSpPr>
          <p:cNvPr id="7" name="文本框 80"/>
          <p:cNvSpPr txBox="1"/>
          <p:nvPr/>
        </p:nvSpPr>
        <p:spPr>
          <a:xfrm>
            <a:off x="3030197" y="2250583"/>
            <a:ext cx="63732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48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HOẠT ĐỘNG 1</a:t>
            </a:r>
          </a:p>
          <a:p>
            <a:pPr lvl="0" algn="ctr">
              <a:buClr>
                <a:srgbClr val="000000"/>
              </a:buClr>
              <a:defRPr/>
            </a:pPr>
            <a:r>
              <a:rPr lang="en-US" sz="48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XỬ LÍ TÌNH HUỐNG</a:t>
            </a:r>
          </a:p>
        </p:txBody>
      </p:sp>
    </p:spTree>
    <p:extLst>
      <p:ext uri="{BB962C8B-B14F-4D97-AF65-F5344CB8AC3E}">
        <p14:creationId xmlns:p14="http://schemas.microsoft.com/office/powerpoint/2010/main" val="3007300602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1314437"/>
            <a:ext cx="12192000" cy="5086362"/>
            <a:chOff x="1249363" y="1343077"/>
            <a:chExt cx="9126536" cy="4878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49363" y="1343077"/>
              <a:ext cx="9126536" cy="487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386389" y="1509674"/>
              <a:ext cx="8861893" cy="454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51" y="78173"/>
            <a:ext cx="837560" cy="1149417"/>
          </a:xfrm>
          <a:prstGeom prst="rect">
            <a:avLst/>
          </a:prstGeom>
        </p:spPr>
      </p:pic>
      <p:sp>
        <p:nvSpPr>
          <p:cNvPr id="36" name="Text Box 1">
            <a:extLst>
              <a:ext uri="{FF2B5EF4-FFF2-40B4-BE49-F238E27FC236}">
                <a16:creationId xmlns:a16="http://schemas.microsoft.com/office/drawing/2014/main" id="{4424C738-3D1C-41C5-8BD5-8FE34A34D58C}"/>
              </a:ext>
            </a:extLst>
          </p:cNvPr>
          <p:cNvSpPr txBox="1"/>
          <p:nvPr/>
        </p:nvSpPr>
        <p:spPr>
          <a:xfrm>
            <a:off x="-143729" y="209183"/>
            <a:ext cx="12998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25590" y="2592477"/>
            <a:ext cx="5595929" cy="2529923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4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 </a:t>
            </a:r>
            <a:r>
              <a:rPr lang="en-US" sz="32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Tình</a:t>
            </a:r>
            <a:r>
              <a:rPr lang="en-US" sz="32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huống</a:t>
            </a:r>
            <a:r>
              <a:rPr lang="en-US" sz="3200" b="1" dirty="0">
                <a:latin typeface="Times New Roman" panose="02020603050405020304" pitchFamily="18" charset="0"/>
                <a:ea typeface="SimSun" panose="02010600030101010101" pitchFamily="2" charset="-122"/>
              </a:rPr>
              <a:t>: Lan </a:t>
            </a:r>
            <a:r>
              <a:rPr lang="en-US" sz="32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nấu</a:t>
            </a:r>
            <a:r>
              <a:rPr lang="en-US" sz="32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cơm</a:t>
            </a:r>
            <a:r>
              <a:rPr lang="en-US" sz="32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xong</a:t>
            </a:r>
            <a:r>
              <a:rPr lang="en-US" sz="32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quên</a:t>
            </a:r>
            <a:r>
              <a:rPr lang="en-US" sz="32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khóa</a:t>
            </a:r>
            <a:r>
              <a:rPr lang="en-US" sz="32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van gas </a:t>
            </a:r>
            <a:r>
              <a:rPr lang="en-US" sz="32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dẫn</a:t>
            </a:r>
            <a:r>
              <a:rPr lang="en-US" sz="32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gas </a:t>
            </a:r>
            <a:r>
              <a:rPr lang="en-US" sz="32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bị</a:t>
            </a:r>
            <a:r>
              <a:rPr lang="en-US" sz="32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hở</a:t>
            </a:r>
            <a:r>
              <a:rPr lang="en-US" sz="3200" b="1" dirty="0">
                <a:latin typeface="Times New Roman" panose="02020603050405020304" pitchFamily="18" charset="0"/>
                <a:ea typeface="SimSun" panose="02010600030101010101" pitchFamily="2" charset="-122"/>
              </a:rPr>
              <a:t>, bay </a:t>
            </a:r>
            <a:r>
              <a:rPr lang="en-US" sz="32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mùi</a:t>
            </a:r>
            <a:r>
              <a:rPr lang="en-US" sz="32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khắp</a:t>
            </a:r>
            <a:r>
              <a:rPr lang="en-US" sz="32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3200" b="1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8120" t="29077" r="29316" b="36051"/>
          <a:stretch/>
        </p:blipFill>
        <p:spPr>
          <a:xfrm>
            <a:off x="183053" y="1810894"/>
            <a:ext cx="6059487" cy="44158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1"/>
      <p:bldP spid="36" grpId="2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Callout 6"/>
          <p:cNvSpPr/>
          <p:nvPr/>
        </p:nvSpPr>
        <p:spPr>
          <a:xfrm>
            <a:off x="5152294" y="1082602"/>
            <a:ext cx="6752492" cy="2187145"/>
          </a:xfrm>
          <a:prstGeom prst="cloudCallout">
            <a:avLst>
              <a:gd name="adj1" fmla="val -71696"/>
              <a:gd name="adj2" fmla="val 126707"/>
            </a:avLst>
          </a:prstGeom>
          <a:ln w="9525">
            <a:solidFill>
              <a:srgbClr val="00B0F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038217" y="1588317"/>
            <a:ext cx="6035723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nl-NL" sz="30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Tình huống này sẽ dẫn đến nguy cơ nào?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2" name="Picture 4" descr="Hand,okay,thumb - Transparent Background Teacher Cartoon Png , Free  Transparent Clipart - ClipartKey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3029" y="1655805"/>
            <a:ext cx="4588899" cy="528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908434" y="1351329"/>
            <a:ext cx="5416063" cy="1649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vi-VN" sz="30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Nếu là em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tình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huống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đó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sẽ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xử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lí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như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thế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đảm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bảo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an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toàn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50246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  <p:bldP spid="6" grpId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15" y="1635369"/>
            <a:ext cx="10392508" cy="3432802"/>
          </a:xfrm>
          <a:prstGeom prst="rect">
            <a:avLst/>
          </a:prstGeom>
        </p:spPr>
      </p:pic>
      <p:sp>
        <p:nvSpPr>
          <p:cNvPr id="7" name="文本框 80"/>
          <p:cNvSpPr txBox="1"/>
          <p:nvPr/>
        </p:nvSpPr>
        <p:spPr>
          <a:xfrm>
            <a:off x="1462453" y="2762874"/>
            <a:ext cx="912055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2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HOẠT ĐỘNG 2</a:t>
            </a:r>
          </a:p>
          <a:p>
            <a:pPr lvl="0" algn="ctr">
              <a:buClr>
                <a:srgbClr val="000000"/>
              </a:buClr>
              <a:defRPr/>
            </a:pPr>
            <a:r>
              <a:rPr lang="en-US" sz="3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NHỮNG VIỆC NÊN LÀM HAY KHÔNG NÊN LÀM ĐỂ PHÒNG CHÁY NHÀ</a:t>
            </a:r>
          </a:p>
        </p:txBody>
      </p:sp>
    </p:spTree>
    <p:extLst>
      <p:ext uri="{BB962C8B-B14F-4D97-AF65-F5344CB8AC3E}">
        <p14:creationId xmlns:p14="http://schemas.microsoft.com/office/powerpoint/2010/main" val="2508985479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814750-4C37-44A3-BE71-F740C0C0EC61}"/>
              </a:ext>
            </a:extLst>
          </p:cNvPr>
          <p:cNvSpPr/>
          <p:nvPr/>
        </p:nvSpPr>
        <p:spPr>
          <a:xfrm>
            <a:off x="3765886" y="427758"/>
            <a:ext cx="4247148" cy="356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3872" y="506453"/>
            <a:ext cx="10911840" cy="6340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Quan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sát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bức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tranh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trả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lời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hỏi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5088519" y="1800526"/>
            <a:ext cx="6805004" cy="10402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Tại sao bạn lại đề xuất với bố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xịt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côn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trùng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?</a:t>
            </a:r>
            <a:endParaRPr lang="en-US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59883" y="3048935"/>
            <a:ext cx="6676764" cy="104028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xịt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côn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trùng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gần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bếp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gas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dễ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cháy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nổ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59885" y="4116391"/>
            <a:ext cx="6557913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8100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Theo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xịt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côn trùng ở đâu 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ể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đảm bào an toàn?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44802" y="5251977"/>
            <a:ext cx="6158994" cy="104028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+ Theo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xịt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côn trùng ở tủ 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 đồ vật riêng.</a:t>
            </a:r>
            <a:endParaRPr lang="en-US" sz="24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11" name="Picture 2" descr="Screenshot (20)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60" y="1484030"/>
            <a:ext cx="4626923" cy="4542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059400" y="1152425"/>
            <a:ext cx="6243440" cy="566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Minh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hay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90226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9" grpId="0"/>
      <p:bldP spid="10" grpId="0" animBg="1"/>
      <p:bldP spid="3" grpId="0"/>
      <p:bldP spid="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Callout 6"/>
          <p:cNvSpPr/>
          <p:nvPr/>
        </p:nvSpPr>
        <p:spPr>
          <a:xfrm>
            <a:off x="5152294" y="1082602"/>
            <a:ext cx="6752492" cy="2187145"/>
          </a:xfrm>
          <a:prstGeom prst="cloudCallout">
            <a:avLst>
              <a:gd name="adj1" fmla="val -71696"/>
              <a:gd name="adj2" fmla="val 126707"/>
            </a:avLst>
          </a:prstGeom>
          <a:ln w="9525">
            <a:solidFill>
              <a:srgbClr val="00B0F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038217" y="1588319"/>
            <a:ext cx="6035723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nl-NL" sz="30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cháy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2" name="Picture 4" descr="Hand,okay,thumb - Transparent Background Teacher Cartoon Png , Free  Transparent Clipart - ClipartKey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3029" y="1655805"/>
            <a:ext cx="4588899" cy="528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50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" y="-28828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1788162" y="1530463"/>
            <a:ext cx="9088100" cy="41149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Khóa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van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xong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cắm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Lắp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ngắt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nổ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đun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nấu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tắm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52472" y="729028"/>
            <a:ext cx="18902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87958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" y="-28828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5252472" y="729028"/>
            <a:ext cx="18902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26923" y="1584459"/>
            <a:ext cx="8341360" cy="399955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xăng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dầu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giấy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bếp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ga.</a:t>
            </a:r>
            <a:endParaRPr lang="en-US" sz="2800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suất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khiến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chảy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chập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377648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15" y="1635369"/>
            <a:ext cx="10392508" cy="3432802"/>
          </a:xfrm>
          <a:prstGeom prst="rect">
            <a:avLst/>
          </a:prstGeom>
        </p:spPr>
      </p:pic>
      <p:sp>
        <p:nvSpPr>
          <p:cNvPr id="7" name="文本框 80"/>
          <p:cNvSpPr txBox="1"/>
          <p:nvPr/>
        </p:nvSpPr>
        <p:spPr>
          <a:xfrm>
            <a:off x="1374529" y="2459506"/>
            <a:ext cx="91205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4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HOẠT ĐỘNG 3</a:t>
            </a:r>
          </a:p>
          <a:p>
            <a:pPr lvl="0" algn="ctr">
              <a:buClr>
                <a:srgbClr val="000000"/>
              </a:buClr>
              <a:defRPr/>
            </a:pPr>
            <a:r>
              <a:rPr lang="en-US" sz="4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BIẾT PHÒNG TRÁNH CHÁY NỔ </a:t>
            </a:r>
          </a:p>
          <a:p>
            <a:pPr lvl="0" algn="ctr">
              <a:buClr>
                <a:srgbClr val="000000"/>
              </a:buClr>
              <a:defRPr/>
            </a:pPr>
            <a:r>
              <a:rPr lang="en-US" sz="4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VÀ CÁCH THOÁT KHỎI ĐÁM CHÁY</a:t>
            </a:r>
          </a:p>
        </p:txBody>
      </p:sp>
    </p:spTree>
    <p:extLst>
      <p:ext uri="{BB962C8B-B14F-4D97-AF65-F5344CB8AC3E}">
        <p14:creationId xmlns:p14="http://schemas.microsoft.com/office/powerpoint/2010/main" val="411016958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838" y="155236"/>
            <a:ext cx="11895161" cy="67027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nl-NL" sz="2400" b="1" dirty="0">
                <a:latin typeface="Times New Roman" pitchFamily="18" charset="0"/>
                <a:cs typeface="Times New Roman" pitchFamily="18" charset="0"/>
              </a:rPr>
              <a:t>I. YÊU CẦU CẦN ĐẠT: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nl-NL" sz="2400" dirty="0">
                <a:latin typeface="Times New Roman" pitchFamily="18" charset="0"/>
                <a:cs typeface="Times New Roman" pitchFamily="18" charset="0"/>
              </a:rPr>
              <a:t>- Nêu được một số nguyên nhân dẫn đến cháy nhà và nêu được những thiệt hại có thể xảy ra (về người, về tài sản,...) do hỏa hoạn.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nl-NL" sz="2400" dirty="0">
                <a:latin typeface="Times New Roman" pitchFamily="18" charset="0"/>
                <a:cs typeface="Times New Roman" pitchFamily="18" charset="0"/>
              </a:rPr>
              <a:t>- Phát hiện được một số vật dễ cháy và giải thích được vì sao không được đặt chúng ở gần lửa.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nl-NL" sz="2400" dirty="0">
                <a:latin typeface="Times New Roman" pitchFamily="18" charset="0"/>
                <a:cs typeface="Times New Roman" pitchFamily="18" charset="0"/>
              </a:rPr>
              <a:t>- Thực hành ứng xử trong tình huống giả định khi có cháy xảy ra.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20000"/>
              </a:lnSpc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túc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nl-NL" sz="2400" dirty="0">
                <a:latin typeface="Times New Roman" pitchFamily="18" charset="0"/>
                <a:cs typeface="Times New Roman" pitchFamily="18" charset="0"/>
              </a:rPr>
              <a:t>Có ý thức phòng tránh hỏa hoạn và tôn trọng những quy định về phòng cháy.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II. ĐỒ DÙNG DẠY HỌC: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Máy tính, máy chiếu, SGK,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nổ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...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HS: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SGK.</a:t>
            </a:r>
            <a:endParaRPr lang="en-US" sz="2400" dirty="0"/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Callout 6"/>
          <p:cNvSpPr/>
          <p:nvPr/>
        </p:nvSpPr>
        <p:spPr>
          <a:xfrm>
            <a:off x="5152294" y="1082602"/>
            <a:ext cx="6752492" cy="2187145"/>
          </a:xfrm>
          <a:prstGeom prst="cloudCallout">
            <a:avLst>
              <a:gd name="adj1" fmla="val -71696"/>
              <a:gd name="adj2" fmla="val 126707"/>
            </a:avLst>
          </a:prstGeom>
          <a:ln w="9525">
            <a:solidFill>
              <a:srgbClr val="00B0F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567083" y="1507637"/>
            <a:ext cx="6239436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nl-NL" sz="30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nl-NL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sẽ làm gì để phòng tránh được cháy tại gia đình nhà mình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2" name="Picture 4" descr="Hand,okay,thumb - Transparent Background Teacher Cartoon Png , Free  Transparent Clipart - ClipartKey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3029" y="1655805"/>
            <a:ext cx="4588899" cy="528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67083" y="1605244"/>
            <a:ext cx="5728447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xử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đám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cháy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8603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  <p:bldP spid="6" grpId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814750-4C37-44A3-BE71-F740C0C0EC61}"/>
              </a:ext>
            </a:extLst>
          </p:cNvPr>
          <p:cNvSpPr/>
          <p:nvPr/>
        </p:nvSpPr>
        <p:spPr>
          <a:xfrm>
            <a:off x="3765886" y="427758"/>
            <a:ext cx="4247148" cy="356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" t="3459" r="1665" b="5300"/>
          <a:stretch/>
        </p:blipFill>
        <p:spPr>
          <a:xfrm>
            <a:off x="554639" y="1146560"/>
            <a:ext cx="6295868" cy="5374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214207" y="470149"/>
            <a:ext cx="9743604" cy="6340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Quan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sát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bức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tranh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thảo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luận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nhóm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đôi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trả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lời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hỏi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:</a:t>
            </a:r>
          </a:p>
        </p:txBody>
      </p:sp>
      <p:sp>
        <p:nvSpPr>
          <p:cNvPr id="6" name="Rectangle 5"/>
          <p:cNvSpPr/>
          <p:nvPr/>
        </p:nvSpPr>
        <p:spPr>
          <a:xfrm>
            <a:off x="6850505" y="2814019"/>
            <a:ext cx="4961744" cy="2691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8100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+ Hình chốt vẽ gì ?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Lời nói trong hình thể hiện điều gì 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Nếu là em, em sẽ làm gì 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8100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endParaRPr lang="en-US" sz="32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4" descr="n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10529186" y="1456717"/>
            <a:ext cx="8064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5" descr="ALRMCLO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782" y="118921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60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59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58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57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56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55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54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53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52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51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50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49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48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47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46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45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44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43</a:t>
            </a:r>
          </a:p>
        </p:txBody>
      </p:sp>
      <p:sp>
        <p:nvSpPr>
          <p:cNvPr id="27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42</a:t>
            </a:r>
          </a:p>
        </p:txBody>
      </p:sp>
      <p:sp>
        <p:nvSpPr>
          <p:cNvPr id="28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41</a:t>
            </a:r>
          </a:p>
        </p:txBody>
      </p:sp>
      <p:sp>
        <p:nvSpPr>
          <p:cNvPr id="29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40</a:t>
            </a:r>
          </a:p>
        </p:txBody>
      </p:sp>
      <p:sp>
        <p:nvSpPr>
          <p:cNvPr id="30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39</a:t>
            </a:r>
          </a:p>
        </p:txBody>
      </p:sp>
      <p:sp>
        <p:nvSpPr>
          <p:cNvPr id="31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38</a:t>
            </a:r>
          </a:p>
        </p:txBody>
      </p:sp>
      <p:sp>
        <p:nvSpPr>
          <p:cNvPr id="32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37</a:t>
            </a:r>
          </a:p>
        </p:txBody>
      </p:sp>
      <p:sp>
        <p:nvSpPr>
          <p:cNvPr id="33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36</a:t>
            </a:r>
          </a:p>
        </p:txBody>
      </p:sp>
      <p:sp>
        <p:nvSpPr>
          <p:cNvPr id="34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35</a:t>
            </a:r>
          </a:p>
        </p:txBody>
      </p:sp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34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33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32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31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30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29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28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27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26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25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24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23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22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21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20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19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18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17</a:t>
            </a:r>
          </a:p>
        </p:txBody>
      </p:sp>
      <p:sp>
        <p:nvSpPr>
          <p:cNvPr id="53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16</a:t>
            </a:r>
          </a:p>
        </p:txBody>
      </p:sp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10682379" y="15702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sp>
        <p:nvSpPr>
          <p:cNvPr id="70" name="Rectangle 69"/>
          <p:cNvSpPr/>
          <p:nvPr/>
        </p:nvSpPr>
        <p:spPr>
          <a:xfrm>
            <a:off x="10163061" y="2532184"/>
            <a:ext cx="1538703" cy="381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323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10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6" descr="D:\HINH GIA DINH\hinh- nh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" y="132080"/>
            <a:ext cx="11998960" cy="672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55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2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81" y="2476671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3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2" y="1455885"/>
            <a:ext cx="1331923" cy="10207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8" y="493382"/>
            <a:ext cx="823892" cy="1338169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4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6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8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41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327" y="605974"/>
            <a:ext cx="4988319" cy="4973932"/>
          </a:xfrm>
          <a:prstGeom prst="rect">
            <a:avLst/>
          </a:prstGeom>
        </p:spPr>
      </p:pic>
      <p:sp>
        <p:nvSpPr>
          <p:cNvPr id="22" name="Explosion 1 21"/>
          <p:cNvSpPr/>
          <p:nvPr/>
        </p:nvSpPr>
        <p:spPr bwMode="auto">
          <a:xfrm>
            <a:off x="2438403" y="762001"/>
            <a:ext cx="7924799" cy="5445681"/>
          </a:xfrm>
          <a:prstGeom prst="irregularSeal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có cháy hãy gọi điện thoại đến 114</a:t>
            </a:r>
          </a:p>
        </p:txBody>
      </p:sp>
    </p:spTree>
    <p:extLst>
      <p:ext uri="{BB962C8B-B14F-4D97-AF65-F5344CB8AC3E}">
        <p14:creationId xmlns:p14="http://schemas.microsoft.com/office/powerpoint/2010/main" val="451443283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2" y="2590800"/>
            <a:ext cx="9372600" cy="44933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5481306"/>
            <a:ext cx="2043352" cy="1566570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0" y="593835"/>
            <a:ext cx="11971283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</a:rPr>
              <a:t>    </a:t>
            </a:r>
            <a:r>
              <a:rPr lang="en-US" altLang="en-US" sz="3600" dirty="0" err="1">
                <a:latin typeface="Times New Roman" panose="02020603050405020304" pitchFamily="18" charset="0"/>
              </a:rPr>
              <a:t>Khi</a:t>
            </a:r>
            <a:r>
              <a:rPr lang="en-US" altLang="en-US" sz="3600" dirty="0">
                <a:latin typeface="Times New Roman" panose="02020603050405020304" pitchFamily="18" charset="0"/>
              </a:rPr>
              <a:t> xảy ra cháy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các em phải chạy thật nhanh ra khỏi nhà, vừa chạy vừa la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“Cháy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…”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để người lớn đến giúp.</a:t>
            </a:r>
            <a:endParaRPr lang="en-US" alt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85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39"/>
          <p:cNvSpPr/>
          <p:nvPr/>
        </p:nvSpPr>
        <p:spPr>
          <a:xfrm>
            <a:off x="10840800" y="6321542"/>
            <a:ext cx="284173" cy="253700"/>
          </a:xfrm>
          <a:custGeom>
            <a:avLst/>
            <a:gdLst/>
            <a:ahLst/>
            <a:cxnLst/>
            <a:rect l="l" t="t" r="r" b="b"/>
            <a:pathLst>
              <a:path w="1930" h="1723" extrusionOk="0">
                <a:moveTo>
                  <a:pt x="1675" y="0"/>
                </a:moveTo>
                <a:cubicBezTo>
                  <a:pt x="1649" y="0"/>
                  <a:pt x="1621" y="5"/>
                  <a:pt x="1594" y="15"/>
                </a:cubicBezTo>
                <a:cubicBezTo>
                  <a:pt x="1406" y="36"/>
                  <a:pt x="1281" y="245"/>
                  <a:pt x="1155" y="371"/>
                </a:cubicBezTo>
                <a:cubicBezTo>
                  <a:pt x="1071" y="455"/>
                  <a:pt x="1009" y="517"/>
                  <a:pt x="925" y="601"/>
                </a:cubicBezTo>
                <a:cubicBezTo>
                  <a:pt x="862" y="517"/>
                  <a:pt x="799" y="434"/>
                  <a:pt x="757" y="350"/>
                </a:cubicBezTo>
                <a:cubicBezTo>
                  <a:pt x="721" y="296"/>
                  <a:pt x="639" y="149"/>
                  <a:pt x="590" y="149"/>
                </a:cubicBezTo>
                <a:cubicBezTo>
                  <a:pt x="582" y="149"/>
                  <a:pt x="575" y="153"/>
                  <a:pt x="569" y="162"/>
                </a:cubicBezTo>
                <a:cubicBezTo>
                  <a:pt x="600" y="100"/>
                  <a:pt x="551" y="26"/>
                  <a:pt x="489" y="26"/>
                </a:cubicBezTo>
                <a:cubicBezTo>
                  <a:pt x="468" y="26"/>
                  <a:pt x="444" y="35"/>
                  <a:pt x="423" y="57"/>
                </a:cubicBezTo>
                <a:cubicBezTo>
                  <a:pt x="213" y="266"/>
                  <a:pt x="339" y="517"/>
                  <a:pt x="465" y="748"/>
                </a:cubicBezTo>
                <a:cubicBezTo>
                  <a:pt x="485" y="789"/>
                  <a:pt x="527" y="852"/>
                  <a:pt x="569" y="936"/>
                </a:cubicBezTo>
                <a:cubicBezTo>
                  <a:pt x="465" y="1020"/>
                  <a:pt x="360" y="1124"/>
                  <a:pt x="255" y="1208"/>
                </a:cubicBezTo>
                <a:cubicBezTo>
                  <a:pt x="213" y="1292"/>
                  <a:pt x="151" y="1354"/>
                  <a:pt x="109" y="1438"/>
                </a:cubicBezTo>
                <a:cubicBezTo>
                  <a:pt x="0" y="1565"/>
                  <a:pt x="111" y="1722"/>
                  <a:pt x="237" y="1722"/>
                </a:cubicBezTo>
                <a:cubicBezTo>
                  <a:pt x="257" y="1722"/>
                  <a:pt x="277" y="1719"/>
                  <a:pt x="297" y="1710"/>
                </a:cubicBezTo>
                <a:lnTo>
                  <a:pt x="339" y="1689"/>
                </a:lnTo>
                <a:lnTo>
                  <a:pt x="339" y="1689"/>
                </a:lnTo>
                <a:cubicBezTo>
                  <a:pt x="336" y="1692"/>
                  <a:pt x="337" y="1693"/>
                  <a:pt x="340" y="1693"/>
                </a:cubicBezTo>
                <a:cubicBezTo>
                  <a:pt x="362" y="1693"/>
                  <a:pt x="491" y="1644"/>
                  <a:pt x="527" y="1626"/>
                </a:cubicBezTo>
                <a:cubicBezTo>
                  <a:pt x="653" y="1564"/>
                  <a:pt x="778" y="1459"/>
                  <a:pt x="904" y="1375"/>
                </a:cubicBezTo>
                <a:cubicBezTo>
                  <a:pt x="1009" y="1501"/>
                  <a:pt x="1155" y="1605"/>
                  <a:pt x="1343" y="1668"/>
                </a:cubicBezTo>
                <a:cubicBezTo>
                  <a:pt x="1362" y="1672"/>
                  <a:pt x="1379" y="1674"/>
                  <a:pt x="1397" y="1674"/>
                </a:cubicBezTo>
                <a:cubicBezTo>
                  <a:pt x="1580" y="1674"/>
                  <a:pt x="1711" y="1483"/>
                  <a:pt x="1615" y="1292"/>
                </a:cubicBezTo>
                <a:cubicBezTo>
                  <a:pt x="1553" y="1187"/>
                  <a:pt x="1448" y="1082"/>
                  <a:pt x="1364" y="999"/>
                </a:cubicBezTo>
                <a:cubicBezTo>
                  <a:pt x="1427" y="936"/>
                  <a:pt x="1511" y="873"/>
                  <a:pt x="1594" y="810"/>
                </a:cubicBezTo>
                <a:cubicBezTo>
                  <a:pt x="1720" y="685"/>
                  <a:pt x="1929" y="497"/>
                  <a:pt x="1929" y="266"/>
                </a:cubicBezTo>
                <a:cubicBezTo>
                  <a:pt x="1929" y="126"/>
                  <a:pt x="1812" y="0"/>
                  <a:pt x="167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74" name="Google Shape;1274;p39"/>
          <p:cNvSpPr/>
          <p:nvPr/>
        </p:nvSpPr>
        <p:spPr>
          <a:xfrm>
            <a:off x="4704782" y="877879"/>
            <a:ext cx="5116553" cy="628415"/>
          </a:xfrm>
          <a:prstGeom prst="roundRect">
            <a:avLst>
              <a:gd name="adj" fmla="val 2439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86" name="Google Shape;1286;p39"/>
          <p:cNvSpPr/>
          <p:nvPr/>
        </p:nvSpPr>
        <p:spPr>
          <a:xfrm>
            <a:off x="8227809" y="4695303"/>
            <a:ext cx="198107" cy="223091"/>
          </a:xfrm>
          <a:custGeom>
            <a:avLst/>
            <a:gdLst/>
            <a:ahLst/>
            <a:cxnLst/>
            <a:rect l="l" t="t" r="r" b="b"/>
            <a:pathLst>
              <a:path w="17088" h="19243" extrusionOk="0">
                <a:moveTo>
                  <a:pt x="15955" y="1281"/>
                </a:moveTo>
                <a:lnTo>
                  <a:pt x="15955" y="3452"/>
                </a:lnTo>
                <a:lnTo>
                  <a:pt x="5586" y="5877"/>
                </a:lnTo>
                <a:lnTo>
                  <a:pt x="5586" y="3703"/>
                </a:lnTo>
                <a:lnTo>
                  <a:pt x="15955" y="1281"/>
                </a:lnTo>
                <a:close/>
                <a:moveTo>
                  <a:pt x="14425" y="12363"/>
                </a:moveTo>
                <a:cubicBezTo>
                  <a:pt x="14622" y="12363"/>
                  <a:pt x="14821" y="12401"/>
                  <a:pt x="15010" y="12480"/>
                </a:cubicBezTo>
                <a:cubicBezTo>
                  <a:pt x="15584" y="12716"/>
                  <a:pt x="15955" y="13274"/>
                  <a:pt x="15955" y="13893"/>
                </a:cubicBezTo>
                <a:cubicBezTo>
                  <a:pt x="15955" y="14739"/>
                  <a:pt x="15270" y="15421"/>
                  <a:pt x="14424" y="15421"/>
                </a:cubicBezTo>
                <a:cubicBezTo>
                  <a:pt x="13805" y="15421"/>
                  <a:pt x="13250" y="15050"/>
                  <a:pt x="13011" y="14479"/>
                </a:cubicBezTo>
                <a:cubicBezTo>
                  <a:pt x="12776" y="13905"/>
                  <a:pt x="12905" y="13247"/>
                  <a:pt x="13343" y="12809"/>
                </a:cubicBezTo>
                <a:cubicBezTo>
                  <a:pt x="13636" y="12519"/>
                  <a:pt x="14027" y="12363"/>
                  <a:pt x="14425" y="12363"/>
                </a:cubicBezTo>
                <a:close/>
                <a:moveTo>
                  <a:pt x="2925" y="15050"/>
                </a:moveTo>
                <a:cubicBezTo>
                  <a:pt x="3122" y="15050"/>
                  <a:pt x="3322" y="15088"/>
                  <a:pt x="3512" y="15168"/>
                </a:cubicBezTo>
                <a:cubicBezTo>
                  <a:pt x="4083" y="15403"/>
                  <a:pt x="4454" y="15962"/>
                  <a:pt x="4454" y="16581"/>
                </a:cubicBezTo>
                <a:cubicBezTo>
                  <a:pt x="4454" y="17423"/>
                  <a:pt x="3769" y="18108"/>
                  <a:pt x="2926" y="18108"/>
                </a:cubicBezTo>
                <a:cubicBezTo>
                  <a:pt x="2307" y="18108"/>
                  <a:pt x="1749" y="17737"/>
                  <a:pt x="1513" y="17166"/>
                </a:cubicBezTo>
                <a:cubicBezTo>
                  <a:pt x="1275" y="16593"/>
                  <a:pt x="1407" y="15934"/>
                  <a:pt x="1845" y="15497"/>
                </a:cubicBezTo>
                <a:cubicBezTo>
                  <a:pt x="2136" y="15206"/>
                  <a:pt x="2527" y="15050"/>
                  <a:pt x="2925" y="15050"/>
                </a:cubicBezTo>
                <a:close/>
                <a:moveTo>
                  <a:pt x="16525" y="0"/>
                </a:moveTo>
                <a:cubicBezTo>
                  <a:pt x="16481" y="0"/>
                  <a:pt x="16437" y="5"/>
                  <a:pt x="16393" y="16"/>
                </a:cubicBezTo>
                <a:lnTo>
                  <a:pt x="4892" y="2703"/>
                </a:lnTo>
                <a:cubicBezTo>
                  <a:pt x="4635" y="2761"/>
                  <a:pt x="4454" y="2990"/>
                  <a:pt x="4454" y="3253"/>
                </a:cubicBezTo>
                <a:lnTo>
                  <a:pt x="4454" y="14404"/>
                </a:lnTo>
                <a:cubicBezTo>
                  <a:pt x="3994" y="14081"/>
                  <a:pt x="3459" y="13921"/>
                  <a:pt x="2926" y="13921"/>
                </a:cubicBezTo>
                <a:cubicBezTo>
                  <a:pt x="2299" y="13921"/>
                  <a:pt x="1673" y="14143"/>
                  <a:pt x="1175" y="14579"/>
                </a:cubicBezTo>
                <a:cubicBezTo>
                  <a:pt x="251" y="15388"/>
                  <a:pt x="0" y="16720"/>
                  <a:pt x="568" y="17810"/>
                </a:cubicBezTo>
                <a:cubicBezTo>
                  <a:pt x="1032" y="18704"/>
                  <a:pt x="1950" y="19242"/>
                  <a:pt x="2925" y="19242"/>
                </a:cubicBezTo>
                <a:cubicBezTo>
                  <a:pt x="3136" y="19242"/>
                  <a:pt x="3349" y="19217"/>
                  <a:pt x="3560" y="19165"/>
                </a:cubicBezTo>
                <a:cubicBezTo>
                  <a:pt x="4750" y="18872"/>
                  <a:pt x="5589" y="17807"/>
                  <a:pt x="5586" y="16581"/>
                </a:cubicBezTo>
                <a:lnTo>
                  <a:pt x="5586" y="7039"/>
                </a:lnTo>
                <a:lnTo>
                  <a:pt x="15955" y="4618"/>
                </a:lnTo>
                <a:lnTo>
                  <a:pt x="15955" y="11716"/>
                </a:lnTo>
                <a:cubicBezTo>
                  <a:pt x="15508" y="11399"/>
                  <a:pt x="14974" y="11230"/>
                  <a:pt x="14424" y="11230"/>
                </a:cubicBezTo>
                <a:cubicBezTo>
                  <a:pt x="13349" y="11230"/>
                  <a:pt x="12377" y="11879"/>
                  <a:pt x="11966" y="12873"/>
                </a:cubicBezTo>
                <a:cubicBezTo>
                  <a:pt x="11553" y="13869"/>
                  <a:pt x="11782" y="15014"/>
                  <a:pt x="12543" y="15774"/>
                </a:cubicBezTo>
                <a:cubicBezTo>
                  <a:pt x="13052" y="16283"/>
                  <a:pt x="13733" y="16555"/>
                  <a:pt x="14426" y="16555"/>
                </a:cubicBezTo>
                <a:cubicBezTo>
                  <a:pt x="14769" y="16555"/>
                  <a:pt x="15115" y="16488"/>
                  <a:pt x="15445" y="16351"/>
                </a:cubicBezTo>
                <a:cubicBezTo>
                  <a:pt x="16438" y="15941"/>
                  <a:pt x="17087" y="14968"/>
                  <a:pt x="17087" y="13893"/>
                </a:cubicBezTo>
                <a:lnTo>
                  <a:pt x="17087" y="565"/>
                </a:lnTo>
                <a:cubicBezTo>
                  <a:pt x="17087" y="246"/>
                  <a:pt x="16826" y="0"/>
                  <a:pt x="1652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5D74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342604" y="320067"/>
            <a:ext cx="7816364" cy="3691726"/>
            <a:chOff x="1782353" y="981334"/>
            <a:chExt cx="5862273" cy="2768795"/>
          </a:xfrm>
        </p:grpSpPr>
        <p:sp>
          <p:nvSpPr>
            <p:cNvPr id="1288" name="Google Shape;1288;p39"/>
            <p:cNvSpPr/>
            <p:nvPr/>
          </p:nvSpPr>
          <p:spPr>
            <a:xfrm>
              <a:off x="1782353" y="1060061"/>
              <a:ext cx="5862273" cy="269006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 dirty="0">
                <a:solidFill>
                  <a:srgbClr val="0070C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56" name="文本框 18">
              <a:extLst>
                <a:ext uri="{FF2B5EF4-FFF2-40B4-BE49-F238E27FC236}">
                  <a16:creationId xmlns:a16="http://schemas.microsoft.com/office/drawing/2014/main" id="{94AAAAED-4D83-41E3-BB60-D604328DBD4C}"/>
                </a:ext>
              </a:extLst>
            </p:cNvPr>
            <p:cNvSpPr txBox="1"/>
            <p:nvPr/>
          </p:nvSpPr>
          <p:spPr>
            <a:xfrm>
              <a:off x="1803399" y="981334"/>
              <a:ext cx="5708719" cy="191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nl-NL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nl-NL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nl-NL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Ôn lại nội dung : Bài 2.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nl-NL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Đọc và chuẩn bị trước </a:t>
              </a:r>
              <a:r>
                <a:rPr lang="nl-NL" sz="32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3 – Vệ sinh xung quanh nhà ( Tiết 1)</a:t>
              </a:r>
              <a:endParaRPr lang="zh-CN" alt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140" y="5237220"/>
            <a:ext cx="4260195" cy="16207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144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3" y="5011468"/>
            <a:ext cx="1185863" cy="1003423"/>
          </a:xfrm>
          <a:prstGeom prst="rect">
            <a:avLst/>
          </a:prstGeom>
        </p:spPr>
      </p:pic>
      <p:sp>
        <p:nvSpPr>
          <p:cNvPr id="15" name="任意多边形: 形状 14"/>
          <p:cNvSpPr/>
          <p:nvPr/>
        </p:nvSpPr>
        <p:spPr>
          <a:xfrm>
            <a:off x="965138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41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232013" y="3221348"/>
            <a:ext cx="4755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ĐỘNG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591019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Callout 6"/>
          <p:cNvSpPr/>
          <p:nvPr/>
        </p:nvSpPr>
        <p:spPr>
          <a:xfrm>
            <a:off x="5128055" y="119743"/>
            <a:ext cx="6017741" cy="5105399"/>
          </a:xfrm>
          <a:prstGeom prst="cloudCallout">
            <a:avLst>
              <a:gd name="adj1" fmla="val -71696"/>
              <a:gd name="adj2" fmla="val 126707"/>
            </a:avLst>
          </a:prstGeom>
          <a:ln w="9525">
            <a:solidFill>
              <a:srgbClr val="00B0F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617029" y="2690336"/>
            <a:ext cx="4343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0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nl-NL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bài hát nói về nội dung gì?</a:t>
            </a:r>
            <a:endParaRPr lang="en-US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en-US" sz="30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4" descr="Hand,okay,thumb - Transparent Background Teacher Cartoon Png , Free  Transparent Clipart - ClipartKey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3029" y="1655805"/>
            <a:ext cx="4588899" cy="528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36303" y="123590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32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Công việc của lính cứu hỏa </a:t>
            </a:r>
          </a:p>
          <a:p>
            <a:r>
              <a:rPr lang="nl-NL" sz="32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ích lợi gì?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5967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  <p:bldP spid="6" grpId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2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81" y="2476671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3" y="553864"/>
            <a:ext cx="1242640" cy="90201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60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3" y="5011468"/>
            <a:ext cx="1185863" cy="1003423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4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6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8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41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232013" y="3221348"/>
            <a:ext cx="4755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300" normalizeH="0" baseline="0" noProof="0" dirty="0" err="1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Thực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hành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187125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C6F494-CCDB-4E0D-A43E-0C557646A4F2}"/>
              </a:ext>
            </a:extLst>
          </p:cNvPr>
          <p:cNvSpPr/>
          <p:nvPr/>
        </p:nvSpPr>
        <p:spPr>
          <a:xfrm>
            <a:off x="748753" y="663977"/>
            <a:ext cx="11032943" cy="6884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bỗng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bếp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cháy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sẽ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?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39861" t="46444" r="8611" b="14000"/>
          <a:stretch/>
        </p:blipFill>
        <p:spPr>
          <a:xfrm>
            <a:off x="748754" y="1494692"/>
            <a:ext cx="10358961" cy="4976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073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7024" y="1824979"/>
            <a:ext cx="11046941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bỗng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bếp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ngay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114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hô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60360" y="623519"/>
            <a:ext cx="5663513" cy="83715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44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cách</a:t>
            </a:r>
            <a:r>
              <a:rPr lang="en-US" sz="44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giải</a:t>
            </a:r>
            <a:r>
              <a:rPr lang="en-US" sz="44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quyết</a:t>
            </a:r>
            <a:endParaRPr lang="en-US" sz="4400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7024" y="3163796"/>
            <a:ext cx="11046941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300"/>
              </a:spcBef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cư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thoát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thang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547024" y="3938387"/>
            <a:ext cx="11046941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300"/>
              </a:spcBef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trùm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che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mũi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miệng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211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6418385" y="597881"/>
            <a:ext cx="5292971" cy="3112477"/>
          </a:xfrm>
          <a:prstGeom prst="cloudCallout">
            <a:avLst>
              <a:gd name="adj1" fmla="val -106183"/>
              <a:gd name="adj2" fmla="val 34752"/>
            </a:avLst>
          </a:prstGeom>
          <a:solidFill>
            <a:srgbClr val="FFFF0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45" t="5447" r="31954" b="6220"/>
          <a:stretch/>
        </p:blipFill>
        <p:spPr>
          <a:xfrm>
            <a:off x="379351" y="404449"/>
            <a:ext cx="3084820" cy="629403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626472" y="1369287"/>
            <a:ext cx="51816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682155" y="1369287"/>
            <a:ext cx="47654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4546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8" grpId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513"/>
            <a:ext cx="12171235" cy="7197743"/>
          </a:xfrm>
          <a:prstGeom prst="rect">
            <a:avLst/>
          </a:prstGeom>
        </p:spPr>
      </p:pic>
      <p:sp>
        <p:nvSpPr>
          <p:cNvPr id="129030" name="Text Box 6"/>
          <p:cNvSpPr txBox="1">
            <a:spLocks noChangeArrowheads="1"/>
          </p:cNvSpPr>
          <p:nvPr/>
        </p:nvSpPr>
        <p:spPr bwMode="auto">
          <a:xfrm>
            <a:off x="3490268" y="967454"/>
            <a:ext cx="6248400" cy="64633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035" name="Rectangle 11"/>
          <p:cNvSpPr>
            <a:spLocks noChangeArrowheads="1"/>
          </p:cNvSpPr>
          <p:nvPr/>
        </p:nvSpPr>
        <p:spPr bwMode="auto">
          <a:xfrm>
            <a:off x="2000343" y="-5513"/>
            <a:ext cx="982960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alt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alt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490268" y="1879951"/>
            <a:ext cx="6362701" cy="6461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490268" y="2697424"/>
            <a:ext cx="7696200" cy="646112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490270" y="3646594"/>
            <a:ext cx="8017668" cy="64633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490269" y="4646210"/>
            <a:ext cx="7272339" cy="1200329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96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9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30" grpId="0" animBg="1"/>
      <p:bldP spid="7" grpId="0" animBg="1"/>
      <p:bldP spid="8" grpId="0" animBg="1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"/>
</p:tagLst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83E1FF"/>
        </a:solidFill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Arial" panose="020B0604020202020204"/>
            <a:ea typeface="黑体" panose="02010609060101010101" pitchFamily="49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1020</TotalTime>
  <Words>1181</Words>
  <Application>Microsoft Office PowerPoint</Application>
  <PresentationFormat>Widescreen</PresentationFormat>
  <Paragraphs>167</Paragraphs>
  <Slides>25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51" baseType="lpstr">
      <vt:lpstr>Microsoft YaHei</vt:lpstr>
      <vt:lpstr>SimSun</vt:lpstr>
      <vt:lpstr>SimSun</vt:lpstr>
      <vt:lpstr>.VnBlack</vt:lpstr>
      <vt:lpstr>Arial</vt:lpstr>
      <vt:lpstr>Calibri</vt:lpstr>
      <vt:lpstr>Calibri Light</vt:lpstr>
      <vt:lpstr>Comfortaa</vt:lpstr>
      <vt:lpstr>等线</vt:lpstr>
      <vt:lpstr>等线 Light</vt:lpstr>
      <vt:lpstr>Franklin Gothic Book</vt:lpstr>
      <vt:lpstr>Franklin Gothic Medium</vt:lpstr>
      <vt:lpstr>HP001 4 hang 1 ô ly</vt:lpstr>
      <vt:lpstr>隶书</vt:lpstr>
      <vt:lpstr>黑体</vt:lpstr>
      <vt:lpstr>Times New Roman</vt:lpstr>
      <vt:lpstr>Tunga</vt:lpstr>
      <vt:lpstr>Wingdings</vt:lpstr>
      <vt:lpstr>方正兰亭粗黑_GBK</vt:lpstr>
      <vt:lpstr>方正卡通简体</vt:lpstr>
      <vt:lpstr>杨任东竹石体-Semibold</vt:lpstr>
      <vt:lpstr>2_Office Theme</vt:lpstr>
      <vt:lpstr>4_Office Theme</vt:lpstr>
      <vt:lpstr>1_Office 主题</vt:lpstr>
      <vt:lpstr>3_Office 主题​​</vt:lpstr>
      <vt:lpstr>Angles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MAIHUNG</cp:lastModifiedBy>
  <cp:revision>140</cp:revision>
  <dcterms:created xsi:type="dcterms:W3CDTF">2021-06-08T02:35:46Z</dcterms:created>
  <dcterms:modified xsi:type="dcterms:W3CDTF">2025-03-13T19:50:52Z</dcterms:modified>
</cp:coreProperties>
</file>