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sldIdLst>
    <p:sldId id="300" r:id="rId2"/>
    <p:sldId id="303" r:id="rId3"/>
    <p:sldId id="294" r:id="rId4"/>
    <p:sldId id="279" r:id="rId5"/>
    <p:sldId id="280" r:id="rId6"/>
    <p:sldId id="281" r:id="rId7"/>
    <p:sldId id="276" r:id="rId8"/>
    <p:sldId id="282" r:id="rId9"/>
    <p:sldId id="284" r:id="rId10"/>
    <p:sldId id="295" r:id="rId11"/>
    <p:sldId id="283" r:id="rId12"/>
    <p:sldId id="285" r:id="rId13"/>
    <p:sldId id="286" r:id="rId14"/>
    <p:sldId id="287" r:id="rId15"/>
    <p:sldId id="309" r:id="rId16"/>
    <p:sldId id="305" r:id="rId17"/>
    <p:sldId id="304" r:id="rId18"/>
    <p:sldId id="308" r:id="rId19"/>
    <p:sldId id="262" r:id="rId20"/>
    <p:sldId id="289" r:id="rId21"/>
    <p:sldId id="290" r:id="rId22"/>
    <p:sldId id="291" r:id="rId23"/>
    <p:sldId id="288" r:id="rId24"/>
    <p:sldId id="296" r:id="rId25"/>
    <p:sldId id="297" r:id="rId26"/>
    <p:sldId id="298" r:id="rId27"/>
    <p:sldId id="299" r:id="rId28"/>
    <p:sldId id="293" r:id="rId29"/>
    <p:sldId id="264" r:id="rId30"/>
    <p:sldId id="292" r:id="rId31"/>
    <p:sldId id="270"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BC"/>
    <a:srgbClr val="FFD6D8"/>
    <a:srgbClr val="FEEAEA"/>
    <a:srgbClr val="000000"/>
    <a:srgbClr val="B4EFFF"/>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7" autoAdjust="0"/>
    <p:restoredTop sz="94660"/>
  </p:normalViewPr>
  <p:slideViewPr>
    <p:cSldViewPr snapToGrid="0">
      <p:cViewPr varScale="1">
        <p:scale>
          <a:sx n="87" d="100"/>
          <a:sy n="87" d="100"/>
        </p:scale>
        <p:origin x="31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36800-6FEA-4DDC-A2A0-44537B99E857}"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E6F98-8217-4034-837A-81BA4B38DFE5}" type="slidenum">
              <a:rPr lang="en-US" smtClean="0"/>
              <a:t>‹#›</a:t>
            </a:fld>
            <a:endParaRPr lang="en-US"/>
          </a:p>
        </p:txBody>
      </p:sp>
    </p:spTree>
    <p:extLst>
      <p:ext uri="{BB962C8B-B14F-4D97-AF65-F5344CB8AC3E}">
        <p14:creationId xmlns:p14="http://schemas.microsoft.com/office/powerpoint/2010/main" val="421986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99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20" name="Google Shape;27;p3">
            <a:extLst>
              <a:ext uri="{FF2B5EF4-FFF2-40B4-BE49-F238E27FC236}">
                <a16:creationId xmlns:a16="http://schemas.microsoft.com/office/drawing/2014/main" id="{99620F6B-0CF2-8E44-8BB5-6C5254B3EFAC}"/>
              </a:ext>
            </a:extLst>
          </p:cNvPr>
          <p:cNvSpPr/>
          <p:nvPr userDrawn="1"/>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6;p3">
            <a:extLst>
              <a:ext uri="{FF2B5EF4-FFF2-40B4-BE49-F238E27FC236}">
                <a16:creationId xmlns:a16="http://schemas.microsoft.com/office/drawing/2014/main" id="{5B710D1E-25F3-864E-8EB5-BDC2579A3B3E}"/>
              </a:ext>
            </a:extLst>
          </p:cNvPr>
          <p:cNvSpPr/>
          <p:nvPr userDrawn="1"/>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 id="2147483710"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Google Shape;26;p3">
            <a:extLst>
              <a:ext uri="{FF2B5EF4-FFF2-40B4-BE49-F238E27FC236}">
                <a16:creationId xmlns:a16="http://schemas.microsoft.com/office/drawing/2014/main" id="{41AC11B5-97E0-3047-8B4B-5D1C2C4FEDFE}"/>
              </a:ext>
            </a:extLst>
          </p:cNvPr>
          <p:cNvSpPr/>
          <p:nvPr/>
        </p:nvSpPr>
        <p:spPr>
          <a:xfrm>
            <a:off x="3533358" y="-47912"/>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27;p3">
            <a:extLst>
              <a:ext uri="{FF2B5EF4-FFF2-40B4-BE49-F238E27FC236}">
                <a16:creationId xmlns:a16="http://schemas.microsoft.com/office/drawing/2014/main" id="{048A3138-4826-3248-803E-CFC04763DC8A}"/>
              </a:ext>
            </a:extLst>
          </p:cNvPr>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a:extLst>
              <a:ext uri="{FF2B5EF4-FFF2-40B4-BE49-F238E27FC236}">
                <a16:creationId xmlns:a16="http://schemas.microsoft.com/office/drawing/2014/main" id="{C2FB0E79-A0F2-1547-8CC3-AD25912E8A61}"/>
              </a:ext>
            </a:extLst>
          </p:cNvPr>
          <p:cNvPicPr>
            <a:picLocks noChangeAspect="1"/>
          </p:cNvPicPr>
          <p:nvPr/>
        </p:nvPicPr>
        <p:blipFill rotWithShape="1">
          <a:blip r:embed="rId2">
            <a:extLst>
              <a:ext uri="{28A0092B-C50C-407E-A947-70E740481C1C}">
                <a14:useLocalDpi xmlns:a14="http://schemas.microsoft.com/office/drawing/2010/main" val="0"/>
              </a:ext>
            </a:extLst>
          </a:blip>
          <a:srcRect l="9547" t="15958" r="8609" b="25668"/>
          <a:stretch/>
        </p:blipFill>
        <p:spPr>
          <a:xfrm>
            <a:off x="-160350" y="2984427"/>
            <a:ext cx="11297653" cy="3894240"/>
          </a:xfrm>
          <a:prstGeom prst="rect">
            <a:avLst/>
          </a:prstGeom>
        </p:spPr>
      </p:pic>
      <p:sp>
        <p:nvSpPr>
          <p:cNvPr id="4" name="Rectangle 3"/>
          <p:cNvSpPr/>
          <p:nvPr/>
        </p:nvSpPr>
        <p:spPr>
          <a:xfrm>
            <a:off x="316112" y="420886"/>
            <a:ext cx="10344728" cy="1323439"/>
          </a:xfrm>
          <a:prstGeom prst="rect">
            <a:avLst/>
          </a:prstGeom>
        </p:spPr>
        <p:txBody>
          <a:bodyPr wrap="square">
            <a:spAutoFit/>
          </a:bodyPr>
          <a:lstStyle/>
          <a:p>
            <a:pPr algn="ctr"/>
            <a:r>
              <a:rPr lang="en-US" sz="4000" b="1" dirty="0" err="1">
                <a:latin typeface="HP001 4 hàng" pitchFamily="34" charset="0"/>
                <a:cs typeface="汉仪跳跳体简"/>
              </a:rPr>
              <a:t>Đạo</a:t>
            </a:r>
            <a:r>
              <a:rPr lang="en-US" sz="4000" b="1" dirty="0">
                <a:latin typeface="HP001 4 hàng" pitchFamily="34" charset="0"/>
                <a:cs typeface="汉仪跳跳体简"/>
              </a:rPr>
              <a:t> </a:t>
            </a:r>
            <a:r>
              <a:rPr lang="en-US" sz="4000" b="1" dirty="0" err="1">
                <a:latin typeface="HP001 4 hàng" pitchFamily="34" charset="0"/>
                <a:cs typeface="汉仪跳跳体简"/>
              </a:rPr>
              <a:t>đức</a:t>
            </a:r>
            <a:endParaRPr lang="en-US" sz="4000" b="1" dirty="0">
              <a:latin typeface="HP001 4 hàng" pitchFamily="34" charset="0"/>
              <a:cs typeface="汉仪跳跳体简"/>
            </a:endParaRPr>
          </a:p>
          <a:p>
            <a:pPr algn="ctr"/>
            <a:r>
              <a:rPr lang="en-US" sz="4000" b="1" dirty="0" err="1">
                <a:solidFill>
                  <a:schemeClr val="bg2"/>
                </a:solidFill>
                <a:latin typeface="HP001 4 hàng" pitchFamily="34" charset="0"/>
                <a:cs typeface="Times New Roman" pitchFamily="18" charset="0"/>
              </a:rPr>
              <a:t>Bài</a:t>
            </a:r>
            <a:r>
              <a:rPr lang="en-US" sz="4000" b="1" dirty="0">
                <a:solidFill>
                  <a:schemeClr val="bg2"/>
                </a:solidFill>
                <a:latin typeface="HP001 4 hàng" pitchFamily="34" charset="0"/>
                <a:cs typeface="Times New Roman" pitchFamily="18" charset="0"/>
              </a:rPr>
              <a:t> 2. </a:t>
            </a:r>
            <a:r>
              <a:rPr lang="en-US" sz="4000" b="1" dirty="0" err="1">
                <a:solidFill>
                  <a:schemeClr val="bg2"/>
                </a:solidFill>
                <a:latin typeface="HP001 4 hàng" pitchFamily="34" charset="0"/>
                <a:cs typeface="Times New Roman" pitchFamily="18" charset="0"/>
              </a:rPr>
              <a:t>Tự</a:t>
            </a:r>
            <a:r>
              <a:rPr lang="en-US" sz="4000" b="1" dirty="0">
                <a:solidFill>
                  <a:schemeClr val="bg2"/>
                </a:solidFill>
                <a:latin typeface="HP001 4 hàng" pitchFamily="34" charset="0"/>
                <a:cs typeface="Times New Roman" pitchFamily="18" charset="0"/>
              </a:rPr>
              <a:t> </a:t>
            </a:r>
            <a:r>
              <a:rPr lang="en-US" sz="4000" b="1" dirty="0" err="1">
                <a:solidFill>
                  <a:schemeClr val="bg2"/>
                </a:solidFill>
                <a:latin typeface="HP001 4 hàng" pitchFamily="34" charset="0"/>
                <a:cs typeface="Times New Roman" pitchFamily="18" charset="0"/>
              </a:rPr>
              <a:t>hào</a:t>
            </a:r>
            <a:r>
              <a:rPr lang="en-US" sz="4000" b="1" dirty="0">
                <a:solidFill>
                  <a:schemeClr val="bg2"/>
                </a:solidFill>
                <a:latin typeface="HP001 4 hàng" pitchFamily="34" charset="0"/>
                <a:cs typeface="Times New Roman" pitchFamily="18" charset="0"/>
              </a:rPr>
              <a:t> </a:t>
            </a:r>
            <a:r>
              <a:rPr lang="en-US" sz="4000" b="1" dirty="0" err="1">
                <a:solidFill>
                  <a:schemeClr val="bg2"/>
                </a:solidFill>
                <a:latin typeface="HP001 4 hàng" pitchFamily="34" charset="0"/>
                <a:cs typeface="Times New Roman" pitchFamily="18" charset="0"/>
              </a:rPr>
              <a:t>Tổ</a:t>
            </a:r>
            <a:r>
              <a:rPr lang="en-US" sz="4000" b="1" dirty="0">
                <a:solidFill>
                  <a:schemeClr val="bg2"/>
                </a:solidFill>
                <a:latin typeface="HP001 4 hàng" pitchFamily="34" charset="0"/>
                <a:cs typeface="Times New Roman" pitchFamily="18" charset="0"/>
              </a:rPr>
              <a:t> </a:t>
            </a:r>
            <a:r>
              <a:rPr lang="en-US" sz="4000" b="1" dirty="0" err="1">
                <a:solidFill>
                  <a:schemeClr val="bg2"/>
                </a:solidFill>
                <a:latin typeface="HP001 4 hàng" pitchFamily="34" charset="0"/>
                <a:cs typeface="Times New Roman" pitchFamily="18" charset="0"/>
              </a:rPr>
              <a:t>quốc</a:t>
            </a:r>
            <a:r>
              <a:rPr lang="en-US" sz="4000" b="1" dirty="0">
                <a:solidFill>
                  <a:schemeClr val="bg2"/>
                </a:solidFill>
                <a:latin typeface="HP001 4 hàng" pitchFamily="34" charset="0"/>
                <a:cs typeface="Times New Roman" pitchFamily="18" charset="0"/>
              </a:rPr>
              <a:t> </a:t>
            </a:r>
            <a:r>
              <a:rPr lang="en-US" sz="4000" b="1" dirty="0" err="1">
                <a:solidFill>
                  <a:schemeClr val="bg2"/>
                </a:solidFill>
                <a:latin typeface="HP001 4 hàng" pitchFamily="34" charset="0"/>
                <a:cs typeface="Times New Roman" pitchFamily="18" charset="0"/>
              </a:rPr>
              <a:t>Việt</a:t>
            </a:r>
            <a:r>
              <a:rPr lang="en-US" sz="4000" b="1" dirty="0">
                <a:solidFill>
                  <a:schemeClr val="bg2"/>
                </a:solidFill>
                <a:latin typeface="HP001 4 hàng" pitchFamily="34" charset="0"/>
                <a:cs typeface="Times New Roman" pitchFamily="18" charset="0"/>
              </a:rPr>
              <a:t> Nam (</a:t>
            </a:r>
            <a:r>
              <a:rPr lang="en-US" sz="4000" b="1" dirty="0" err="1">
                <a:solidFill>
                  <a:schemeClr val="bg2"/>
                </a:solidFill>
                <a:latin typeface="HP001 4 hàng" pitchFamily="34" charset="0"/>
                <a:cs typeface="Times New Roman" pitchFamily="18" charset="0"/>
              </a:rPr>
              <a:t>Tiết</a:t>
            </a:r>
            <a:r>
              <a:rPr lang="en-US" sz="4000" b="1" dirty="0">
                <a:solidFill>
                  <a:schemeClr val="bg2"/>
                </a:solidFill>
                <a:latin typeface="HP001 4 hàng" pitchFamily="34" charset="0"/>
                <a:cs typeface="Times New Roman" pitchFamily="18" charset="0"/>
              </a:rPr>
              <a:t> 1)</a:t>
            </a:r>
            <a:endParaRPr lang="vi-VN" sz="4000" b="1" dirty="0">
              <a:solidFill>
                <a:schemeClr val="bg2"/>
              </a:solidFill>
              <a:latin typeface="HP001 4 hàng" pitchFamily="34" charset="0"/>
              <a:cs typeface="Times New Roman" pitchFamily="18" charset="0"/>
            </a:endParaRPr>
          </a:p>
        </p:txBody>
      </p:sp>
    </p:spTree>
    <p:extLst>
      <p:ext uri="{BB962C8B-B14F-4D97-AF65-F5344CB8AC3E}">
        <p14:creationId xmlns:p14="http://schemas.microsoft.com/office/powerpoint/2010/main" val="16543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096752" y="8161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67389" y="802941"/>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38017" y="1320099"/>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AA97DEE-DA63-6A41-9DF3-A4B1F30C217C}"/>
              </a:ext>
            </a:extLst>
          </p:cNvPr>
          <p:cNvPicPr>
            <a:picLocks noChangeAspect="1"/>
          </p:cNvPicPr>
          <p:nvPr/>
        </p:nvPicPr>
        <p:blipFill rotWithShape="1">
          <a:blip r:embed="rId4">
            <a:extLst>
              <a:ext uri="{28A0092B-C50C-407E-A947-70E740481C1C}">
                <a14:useLocalDpi xmlns:a14="http://schemas.microsoft.com/office/drawing/2010/main" val="0"/>
              </a:ext>
            </a:extLst>
          </a:blip>
          <a:srcRect l="11655" r="8160"/>
          <a:stretch/>
        </p:blipFill>
        <p:spPr>
          <a:xfrm>
            <a:off x="5943600" y="1932706"/>
            <a:ext cx="5733454" cy="4122353"/>
          </a:xfrm>
          <a:prstGeom prst="rect">
            <a:avLst/>
          </a:prstGeom>
        </p:spPr>
      </p:pic>
      <p:pic>
        <p:nvPicPr>
          <p:cNvPr id="12" name="Picture 11">
            <a:extLst>
              <a:ext uri="{FF2B5EF4-FFF2-40B4-BE49-F238E27FC236}">
                <a16:creationId xmlns:a16="http://schemas.microsoft.com/office/drawing/2014/main" id="{F6D7E036-5569-A649-A518-511C0A567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27" y="1970342"/>
            <a:ext cx="5439065" cy="4071529"/>
          </a:xfrm>
          <a:prstGeom prst="rect">
            <a:avLst/>
          </a:prstGeom>
        </p:spPr>
      </p:pic>
    </p:spTree>
    <p:extLst>
      <p:ext uri="{BB962C8B-B14F-4D97-AF65-F5344CB8AC3E}">
        <p14:creationId xmlns:p14="http://schemas.microsoft.com/office/powerpoint/2010/main" val="139694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322161" y="1502478"/>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b) Vẻ đẹp của con người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265C353-2840-9E42-866C-013850BAF3ED}"/>
              </a:ext>
            </a:extLst>
          </p:cNvPr>
          <p:cNvPicPr>
            <a:picLocks noChangeAspect="1"/>
          </p:cNvPicPr>
          <p:nvPr/>
        </p:nvPicPr>
        <p:blipFill rotWithShape="1">
          <a:blip r:embed="rId4">
            <a:extLst>
              <a:ext uri="{28A0092B-C50C-407E-A947-70E740481C1C}">
                <a14:useLocalDpi xmlns:a14="http://schemas.microsoft.com/office/drawing/2010/main" val="0"/>
              </a:ext>
            </a:extLst>
          </a:blip>
          <a:srcRect b="3221"/>
          <a:stretch/>
        </p:blipFill>
        <p:spPr>
          <a:xfrm>
            <a:off x="1032165" y="1805870"/>
            <a:ext cx="10127669" cy="4735549"/>
          </a:xfrm>
          <a:prstGeom prst="rect">
            <a:avLst/>
          </a:prstGeom>
        </p:spPr>
      </p:pic>
    </p:spTree>
    <p:extLst>
      <p:ext uri="{BB962C8B-B14F-4D97-AF65-F5344CB8AC3E}">
        <p14:creationId xmlns:p14="http://schemas.microsoft.com/office/powerpoint/2010/main" val="42650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b) Vẻ đẹp của con người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71C24701-96E6-8442-8199-CB079C273168}"/>
              </a:ext>
            </a:extLst>
          </p:cNvPr>
          <p:cNvPicPr/>
          <p:nvPr/>
        </p:nvPicPr>
        <p:blipFill rotWithShape="1">
          <a:blip r:embed="rId4"/>
          <a:srcRect t="6529" b="11261"/>
          <a:stretch/>
        </p:blipFill>
        <p:spPr>
          <a:xfrm>
            <a:off x="757554" y="1827971"/>
            <a:ext cx="10923906" cy="4713448"/>
          </a:xfrm>
          <a:prstGeom prst="rect">
            <a:avLst/>
          </a:prstGeom>
        </p:spPr>
      </p:pic>
    </p:spTree>
    <p:extLst>
      <p:ext uri="{BB962C8B-B14F-4D97-AF65-F5344CB8AC3E}">
        <p14:creationId xmlns:p14="http://schemas.microsoft.com/office/powerpoint/2010/main" val="28844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b) Vẻ đẹp của con người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1" name="Picture 2">
            <a:extLst>
              <a:ext uri="{FF2B5EF4-FFF2-40B4-BE49-F238E27FC236}">
                <a16:creationId xmlns:a16="http://schemas.microsoft.com/office/drawing/2014/main" id="{7ACBC3D0-647B-FA43-856A-F7057E3058E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827878" y="1755584"/>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2D81FCF-9DFF-3C40-A066-3B704D9F6350}"/>
              </a:ext>
            </a:extLst>
          </p:cNvPr>
          <p:cNvSpPr txBox="1"/>
          <p:nvPr/>
        </p:nvSpPr>
        <p:spPr>
          <a:xfrm flipH="1">
            <a:off x="1713845" y="1921035"/>
            <a:ext cx="9553540" cy="830997"/>
          </a:xfrm>
          <a:prstGeom prst="rect">
            <a:avLst/>
          </a:prstGeom>
          <a:noFill/>
        </p:spPr>
        <p:txBody>
          <a:bodyPr wrap="square" rtlCol="0">
            <a:spAutoFit/>
          </a:bodyPr>
          <a:lstStyle/>
          <a:p>
            <a:pPr algn="just"/>
            <a:r>
              <a:rPr lang="vi-VN" sz="2400" dirty="0">
                <a:solidFill>
                  <a:schemeClr val="bg2"/>
                </a:solidFill>
                <a:latin typeface="Times New Roman" panose="02020603050405020304" pitchFamily="18" charset="0"/>
                <a:cs typeface="Times New Roman" panose="02020603050405020304" pitchFamily="18" charset="0"/>
              </a:rPr>
              <a:t>- </a:t>
            </a:r>
            <a:r>
              <a:rPr lang="nl-NL" sz="2400" dirty="0" err="1">
                <a:solidFill>
                  <a:schemeClr val="bg2"/>
                </a:solidFill>
                <a:latin typeface="Times New Roman" pitchFamily="18" charset="0"/>
                <a:cs typeface="Times New Roman" pitchFamily="18" charset="0"/>
              </a:rPr>
              <a:t>Những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hình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ảnh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trên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thể</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hiện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những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vẻ</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đẹp</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gì</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của</a:t>
            </a:r>
            <a:r>
              <a:rPr lang="nl-NL" sz="2400" dirty="0">
                <a:solidFill>
                  <a:schemeClr val="bg2"/>
                </a:solidFill>
                <a:latin typeface="Times New Roman" pitchFamily="18" charset="0"/>
                <a:cs typeface="Times New Roman" pitchFamily="18" charset="0"/>
              </a:rPr>
              <a:t> con </a:t>
            </a:r>
            <a:r>
              <a:rPr lang="nl-NL" sz="2400" dirty="0" err="1">
                <a:solidFill>
                  <a:schemeClr val="bg2"/>
                </a:solidFill>
                <a:latin typeface="Times New Roman" pitchFamily="18" charset="0"/>
                <a:cs typeface="Times New Roman" pitchFamily="18" charset="0"/>
              </a:rPr>
              <a:t>người</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Việt</a:t>
            </a:r>
            <a:r>
              <a:rPr lang="nl-NL" sz="2400" dirty="0">
                <a:solidFill>
                  <a:schemeClr val="bg2"/>
                </a:solidFill>
                <a:latin typeface="Times New Roman" pitchFamily="18" charset="0"/>
                <a:cs typeface="Times New Roman" pitchFamily="18" charset="0"/>
              </a:rPr>
              <a:t> Nam?</a:t>
            </a:r>
            <a:endParaRPr lang="vi-VN" sz="2400" dirty="0">
              <a:solidFill>
                <a:schemeClr val="bg2"/>
              </a:solidFill>
              <a:latin typeface="Times New Roman" pitchFamily="18" charset="0"/>
              <a:cs typeface="Times New Roman" pitchFamily="18" charset="0"/>
            </a:endParaRPr>
          </a:p>
          <a:p>
            <a:pPr algn="just"/>
            <a:r>
              <a:rPr lang="nl-NL" sz="2400" dirty="0">
                <a:solidFill>
                  <a:schemeClr val="bg2"/>
                </a:solidFill>
                <a:latin typeface="Times New Roman" pitchFamily="18" charset="0"/>
                <a:cs typeface="Times New Roman" pitchFamily="18" charset="0"/>
              </a:rPr>
              <a:t>- Em có </a:t>
            </a:r>
            <a:r>
              <a:rPr lang="nl-NL" sz="2400" dirty="0" err="1">
                <a:solidFill>
                  <a:schemeClr val="bg2"/>
                </a:solidFill>
                <a:latin typeface="Times New Roman" pitchFamily="18" charset="0"/>
                <a:cs typeface="Times New Roman" pitchFamily="18" charset="0"/>
              </a:rPr>
              <a:t>cảm</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nhận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gì</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về</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những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vẻ</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đẹp</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đó</a:t>
            </a:r>
            <a:r>
              <a:rPr lang="nl-NL" sz="2400" dirty="0">
                <a:solidFill>
                  <a:schemeClr val="bg2"/>
                </a:solidFill>
                <a:latin typeface="Times New Roman" pitchFamily="18" charset="0"/>
                <a:cs typeface="Times New Roman" pitchFamily="18" charset="0"/>
              </a:rPr>
              <a:t>?</a:t>
            </a:r>
            <a:r>
              <a:rPr lang="vi-VN" sz="2400" dirty="0">
                <a:solidFill>
                  <a:schemeClr val="bg2"/>
                </a:solidFill>
                <a:latin typeface="Times New Roman" pitchFamily="18" charset="0"/>
                <a:cs typeface="Times New Roman" pitchFamily="18" charset="0"/>
              </a:rPr>
              <a:t> </a:t>
            </a:r>
          </a:p>
        </p:txBody>
      </p:sp>
      <p:pic>
        <p:nvPicPr>
          <p:cNvPr id="13" name="Picture 12">
            <a:extLst>
              <a:ext uri="{FF2B5EF4-FFF2-40B4-BE49-F238E27FC236}">
                <a16:creationId xmlns:a16="http://schemas.microsoft.com/office/drawing/2014/main" id="{FFF4CACF-8C9E-984E-9FD7-BECF29DAEC8C}"/>
              </a:ext>
            </a:extLst>
          </p:cNvPr>
          <p:cNvPicPr/>
          <p:nvPr/>
        </p:nvPicPr>
        <p:blipFill rotWithShape="1">
          <a:blip r:embed="rId6"/>
          <a:srcRect t="6529" r="3050" b="11261"/>
          <a:stretch/>
        </p:blipFill>
        <p:spPr>
          <a:xfrm>
            <a:off x="6096000" y="3266974"/>
            <a:ext cx="5638800" cy="2712193"/>
          </a:xfrm>
          <a:prstGeom prst="rect">
            <a:avLst/>
          </a:prstGeom>
        </p:spPr>
      </p:pic>
      <p:pic>
        <p:nvPicPr>
          <p:cNvPr id="14" name="Picture 13">
            <a:extLst>
              <a:ext uri="{FF2B5EF4-FFF2-40B4-BE49-F238E27FC236}">
                <a16:creationId xmlns:a16="http://schemas.microsoft.com/office/drawing/2014/main" id="{52C4E9CA-1892-FA48-81D6-58F49F7672C7}"/>
              </a:ext>
            </a:extLst>
          </p:cNvPr>
          <p:cNvPicPr>
            <a:picLocks noChangeAspect="1"/>
          </p:cNvPicPr>
          <p:nvPr/>
        </p:nvPicPr>
        <p:blipFill rotWithShape="1">
          <a:blip r:embed="rId7">
            <a:extLst>
              <a:ext uri="{28A0092B-C50C-407E-A947-70E740481C1C}">
                <a14:useLocalDpi xmlns:a14="http://schemas.microsoft.com/office/drawing/2010/main" val="0"/>
              </a:ext>
            </a:extLst>
          </a:blip>
          <a:srcRect r="2407" b="3221"/>
          <a:stretch/>
        </p:blipFill>
        <p:spPr>
          <a:xfrm>
            <a:off x="371662" y="3236529"/>
            <a:ext cx="5724338" cy="2742638"/>
          </a:xfrm>
          <a:prstGeom prst="rect">
            <a:avLst/>
          </a:prstGeom>
        </p:spPr>
      </p:pic>
    </p:spTree>
    <p:extLst>
      <p:ext uri="{BB962C8B-B14F-4D97-AF65-F5344CB8AC3E}">
        <p14:creationId xmlns:p14="http://schemas.microsoft.com/office/powerpoint/2010/main" val="35068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300469"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b) Vẻ đẹp của con người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FFF4CACF-8C9E-984E-9FD7-BECF29DAEC8C}"/>
              </a:ext>
            </a:extLst>
          </p:cNvPr>
          <p:cNvPicPr/>
          <p:nvPr/>
        </p:nvPicPr>
        <p:blipFill rotWithShape="1">
          <a:blip r:embed="rId4"/>
          <a:srcRect t="6529" b="11261"/>
          <a:stretch/>
        </p:blipFill>
        <p:spPr>
          <a:xfrm>
            <a:off x="5807786" y="1827971"/>
            <a:ext cx="5531191" cy="2792155"/>
          </a:xfrm>
          <a:prstGeom prst="rect">
            <a:avLst/>
          </a:prstGeom>
        </p:spPr>
      </p:pic>
      <p:pic>
        <p:nvPicPr>
          <p:cNvPr id="14" name="Picture 13">
            <a:extLst>
              <a:ext uri="{FF2B5EF4-FFF2-40B4-BE49-F238E27FC236}">
                <a16:creationId xmlns:a16="http://schemas.microsoft.com/office/drawing/2014/main" id="{52C4E9CA-1892-FA48-81D6-58F49F7672C7}"/>
              </a:ext>
            </a:extLst>
          </p:cNvPr>
          <p:cNvPicPr>
            <a:picLocks noChangeAspect="1"/>
          </p:cNvPicPr>
          <p:nvPr/>
        </p:nvPicPr>
        <p:blipFill rotWithShape="1">
          <a:blip r:embed="rId5">
            <a:extLst>
              <a:ext uri="{28A0092B-C50C-407E-A947-70E740481C1C}">
                <a14:useLocalDpi xmlns:a14="http://schemas.microsoft.com/office/drawing/2010/main" val="0"/>
              </a:ext>
            </a:extLst>
          </a:blip>
          <a:srcRect b="3221"/>
          <a:stretch/>
        </p:blipFill>
        <p:spPr>
          <a:xfrm>
            <a:off x="593659" y="1827971"/>
            <a:ext cx="5214127" cy="2792155"/>
          </a:xfrm>
          <a:prstGeom prst="rect">
            <a:avLst/>
          </a:prstGeom>
        </p:spPr>
      </p:pic>
      <p:sp>
        <p:nvSpPr>
          <p:cNvPr id="2" name="TextBox 1">
            <a:extLst>
              <a:ext uri="{FF2B5EF4-FFF2-40B4-BE49-F238E27FC236}">
                <a16:creationId xmlns:a16="http://schemas.microsoft.com/office/drawing/2014/main" id="{0AB17C5F-A903-5344-B7F8-0F9C1549052D}"/>
              </a:ext>
            </a:extLst>
          </p:cNvPr>
          <p:cNvSpPr txBox="1"/>
          <p:nvPr/>
        </p:nvSpPr>
        <p:spPr>
          <a:xfrm>
            <a:off x="742948" y="4716151"/>
            <a:ext cx="2319512" cy="1200329"/>
          </a:xfrm>
          <a:prstGeom prst="rect">
            <a:avLst/>
          </a:prstGeom>
          <a:noFill/>
        </p:spPr>
        <p:txBody>
          <a:bodyPr wrap="square" rtlCol="0">
            <a:spAutoFit/>
          </a:bodyPr>
          <a:lstStyle/>
          <a:p>
            <a:pPr algn="ctr"/>
            <a:r>
              <a:rPr lang="nl-NL" sz="2400" dirty="0" err="1">
                <a:solidFill>
                  <a:schemeClr val="bg2"/>
                </a:solidFill>
                <a:latin typeface="Times New Roman" pitchFamily="18" charset="0"/>
                <a:cs typeface="Times New Roman" pitchFamily="18" charset="0"/>
              </a:rPr>
              <a:t>Tinh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thần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yêu</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nước</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chống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giặc</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ngoại</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xâm</a:t>
            </a:r>
            <a:r>
              <a:rPr lang="vi-VN" sz="2400" dirty="0">
                <a:solidFill>
                  <a:schemeClr val="bg2"/>
                </a:solidFill>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DB9AB955-9408-974A-9D62-482FDEBF92D9}"/>
              </a:ext>
            </a:extLst>
          </p:cNvPr>
          <p:cNvSpPr txBox="1"/>
          <p:nvPr/>
        </p:nvSpPr>
        <p:spPr>
          <a:xfrm>
            <a:off x="3567389" y="4741743"/>
            <a:ext cx="1920240" cy="1200329"/>
          </a:xfrm>
          <a:prstGeom prst="rect">
            <a:avLst/>
          </a:prstGeom>
          <a:noFill/>
        </p:spPr>
        <p:txBody>
          <a:bodyPr wrap="square" rtlCol="0">
            <a:spAutoFit/>
          </a:bodyPr>
          <a:lstStyle/>
          <a:p>
            <a:pPr algn="ctr"/>
            <a:r>
              <a:rPr lang="nl-NL" sz="2400" dirty="0" err="1">
                <a:solidFill>
                  <a:schemeClr val="bg2"/>
                </a:solidFill>
                <a:latin typeface="Times New Roman" pitchFamily="18" charset="0"/>
                <a:cs typeface="Times New Roman" pitchFamily="18" charset="0"/>
              </a:rPr>
              <a:t>Truyền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thống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lao</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động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cần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cù</a:t>
            </a:r>
            <a:r>
              <a:rPr lang="nl-NL" sz="2400" dirty="0">
                <a:solidFill>
                  <a:schemeClr val="bg2"/>
                </a:solidFill>
                <a:latin typeface="Times New Roman" pitchFamily="18" charset="0"/>
                <a:cs typeface="Times New Roman" pitchFamily="18" charset="0"/>
              </a:rPr>
              <a:t>, sáng </a:t>
            </a:r>
            <a:r>
              <a:rPr lang="nl-NL" sz="2400" dirty="0" err="1">
                <a:solidFill>
                  <a:schemeClr val="bg2"/>
                </a:solidFill>
                <a:latin typeface="Times New Roman" pitchFamily="18" charset="0"/>
                <a:cs typeface="Times New Roman" pitchFamily="18" charset="0"/>
              </a:rPr>
              <a:t>tạo</a:t>
            </a:r>
            <a:r>
              <a:rPr lang="nl-NL" sz="2400" dirty="0">
                <a:solidFill>
                  <a:schemeClr val="bg2"/>
                </a:solidFill>
                <a:latin typeface="Times New Roman" pitchFamily="18" charset="0"/>
                <a:cs typeface="Times New Roman" pitchFamily="18" charset="0"/>
              </a:rPr>
              <a:t> </a:t>
            </a:r>
            <a:endParaRPr lang="vi-VN" sz="2400" dirty="0">
              <a:solidFill>
                <a:schemeClr val="bg2"/>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7EDC0752-5026-9049-84B5-E1CC57FE9E62}"/>
              </a:ext>
            </a:extLst>
          </p:cNvPr>
          <p:cNvSpPr txBox="1"/>
          <p:nvPr/>
        </p:nvSpPr>
        <p:spPr>
          <a:xfrm>
            <a:off x="6340510" y="4698987"/>
            <a:ext cx="1883849" cy="461665"/>
          </a:xfrm>
          <a:prstGeom prst="rect">
            <a:avLst/>
          </a:prstGeom>
          <a:noFill/>
        </p:spPr>
        <p:txBody>
          <a:bodyPr wrap="none" rtlCol="0">
            <a:spAutoFit/>
          </a:bodyPr>
          <a:lstStyle/>
          <a:p>
            <a:r>
              <a:rPr lang="nl-NL" sz="2400" dirty="0" err="1">
                <a:solidFill>
                  <a:schemeClr val="bg2"/>
                </a:solidFill>
                <a:latin typeface="Times New Roman" pitchFamily="18" charset="0"/>
                <a:cs typeface="Times New Roman" pitchFamily="18" charset="0"/>
              </a:rPr>
              <a:t>Lòng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nhân</a:t>
            </a:r>
            <a:r>
              <a:rPr lang="nl-NL" sz="2400" dirty="0">
                <a:solidFill>
                  <a:schemeClr val="bg2"/>
                </a:solidFill>
                <a:latin typeface="Times New Roman" pitchFamily="18" charset="0"/>
                <a:cs typeface="Times New Roman" pitchFamily="18" charset="0"/>
              </a:rPr>
              <a:t> ái </a:t>
            </a:r>
            <a:endParaRPr lang="vi-VN" sz="2400" dirty="0">
              <a:solidFill>
                <a:schemeClr val="bg2"/>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60FA0BB3-420A-C14B-925B-3B745F195FA8}"/>
              </a:ext>
            </a:extLst>
          </p:cNvPr>
          <p:cNvSpPr txBox="1"/>
          <p:nvPr/>
        </p:nvSpPr>
        <p:spPr>
          <a:xfrm>
            <a:off x="8747295" y="4620126"/>
            <a:ext cx="2487930" cy="1200329"/>
          </a:xfrm>
          <a:prstGeom prst="rect">
            <a:avLst/>
          </a:prstGeom>
          <a:noFill/>
        </p:spPr>
        <p:txBody>
          <a:bodyPr wrap="square" rtlCol="0">
            <a:spAutoFit/>
          </a:bodyPr>
          <a:lstStyle/>
          <a:p>
            <a:pPr algn="ctr"/>
            <a:r>
              <a:rPr lang="nl-NL" sz="2400" dirty="0" err="1">
                <a:solidFill>
                  <a:schemeClr val="bg2"/>
                </a:solidFill>
                <a:latin typeface="Times New Roman" pitchFamily="18" charset="0"/>
                <a:cs typeface="Times New Roman" pitchFamily="18" charset="0"/>
              </a:rPr>
              <a:t>Truyền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thống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hiếu</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học</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tôn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sư</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trọng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đạo</a:t>
            </a:r>
            <a:r>
              <a:rPr lang="vi-VN" sz="2400" dirty="0">
                <a:solidFill>
                  <a:schemeClr val="bg2"/>
                </a:solidFill>
                <a:latin typeface="Times New Roman" pitchFamily="18" charset="0"/>
                <a:cs typeface="Times New Roman" pitchFamily="18" charset="0"/>
              </a:rPr>
              <a:t> </a:t>
            </a:r>
          </a:p>
        </p:txBody>
      </p:sp>
    </p:spTree>
    <p:extLst>
      <p:ext uri="{BB962C8B-B14F-4D97-AF65-F5344CB8AC3E}">
        <p14:creationId xmlns:p14="http://schemas.microsoft.com/office/powerpoint/2010/main" val="21497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641" y="712649"/>
            <a:ext cx="8229599" cy="830997"/>
          </a:xfrm>
          <a:prstGeom prst="rect">
            <a:avLst/>
          </a:prstGeom>
          <a:noFill/>
        </p:spPr>
        <p:txBody>
          <a:bodyPr wrap="square" rtlCol="0">
            <a:spAutoFit/>
          </a:bodyPr>
          <a:lstStyle/>
          <a:p>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Hoàng Sa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solidFill>
                <a:schemeClr val="bg2"/>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D4F3651-6314-2400-FA86-E5854EE7DB32}"/>
              </a:ext>
            </a:extLst>
          </p:cNvPr>
          <p:cNvSpPr txBox="1"/>
          <p:nvPr/>
        </p:nvSpPr>
        <p:spPr>
          <a:xfrm>
            <a:off x="629339" y="1543646"/>
            <a:ext cx="10742822" cy="4893647"/>
          </a:xfrm>
          <a:prstGeom prst="rect">
            <a:avLst/>
          </a:prstGeom>
          <a:noFill/>
        </p:spPr>
        <p:txBody>
          <a:bodyPr wrap="square">
            <a:spAutoFit/>
          </a:bodyPr>
          <a:lstStyle/>
          <a:p>
            <a:r>
              <a:rPr lang="en-US" sz="1800" dirty="0">
                <a:latin typeface="Times New Roman" pitchFamily="18" charset="0"/>
                <a:cs typeface="Times New Roman" pitchFamily="18" charset="0"/>
              </a:rPr>
              <a:t> </a:t>
            </a:r>
            <a:r>
              <a:rPr lang="en-US" sz="2400" dirty="0">
                <a:solidFill>
                  <a:schemeClr val="bg2"/>
                </a:solidFill>
                <a:latin typeface="Times New Roman" panose="02020603050405020304" pitchFamily="18" charset="0"/>
                <a:cs typeface="Times New Roman" pitchFamily="18" charset="0"/>
              </a:rPr>
              <a:t>Q</a:t>
            </a:r>
            <a:r>
              <a:rPr lang="vi-VN" sz="2400" b="1" i="0" dirty="0">
                <a:solidFill>
                  <a:srgbClr val="5D5D5D"/>
                </a:solidFill>
                <a:effectLst/>
                <a:latin typeface="Times New Roman" panose="02020603050405020304" pitchFamily="18" charset="0"/>
                <a:cs typeface="Times New Roman" panose="02020603050405020304" pitchFamily="18" charset="0"/>
              </a:rPr>
              <a:t>uần đảo Trường Sa</a:t>
            </a:r>
            <a:r>
              <a:rPr lang="vi-VN" sz="2400" b="0" i="0" dirty="0">
                <a:solidFill>
                  <a:srgbClr val="5D5D5D"/>
                </a:solidFill>
                <a:effectLst/>
                <a:latin typeface="Times New Roman" panose="02020603050405020304" pitchFamily="18" charset="0"/>
                <a:cs typeface="Times New Roman" panose="02020603050405020304" pitchFamily="18" charset="0"/>
              </a:rPr>
              <a:t> là một vi lục địa bị nhận chìm vào đầu đại Kainozoi do tách giãn lục địa Đông Nam Á, xoay chuyển và trượt dần về phía tây nam. Thềm lục địa Trường Sa là một dải địa hình tương đối hẹp, kéo dài tự nhiên của các đảo từ độ sâu 0–200 m quanh đảo, sâu từ 60 đến 80 m. Thành phần cấu tạo dải này thường là các mảnh vụn san hô, chủ yếu là hạt thô. Trong khi đó, sườn lục địa Trường Sa là một dải bao quanh thềm lục địa, kéo dài từ mép thềm lục địa đến độ sâu 2.500 m, có nơi lên tới hơn 3.000 m. Thành phần cấu tạo chủ yếu là từ đá gốc. Các bãi ngầm có bề mặt sườn là các bề mặt đổ dốc từ độ sâu 170 đến 1.500 m. Sườn của các rạn đá ngầm như đá Tây, Vành Khăn, Phan Vinh có sườn dốc gần như thẳng đứng. </a:t>
            </a:r>
            <a:endParaRPr lang="en-US" sz="2400" b="0" i="0" dirty="0">
              <a:solidFill>
                <a:srgbClr val="5D5D5D"/>
              </a:solidFill>
              <a:effectLst/>
              <a:latin typeface="Times New Roman" panose="02020603050405020304" pitchFamily="18" charset="0"/>
              <a:cs typeface="Times New Roman" panose="02020603050405020304" pitchFamily="18" charset="0"/>
            </a:endParaRPr>
          </a:p>
          <a:p>
            <a:r>
              <a:rPr lang="vi-VN" sz="2400" b="1" i="0" dirty="0">
                <a:solidFill>
                  <a:srgbClr val="5D5D5D"/>
                </a:solidFill>
                <a:effectLst/>
                <a:latin typeface="Times New Roman" panose="02020603050405020304" pitchFamily="18" charset="0"/>
                <a:cs typeface="Times New Roman" panose="02020603050405020304" pitchFamily="18" charset="0"/>
              </a:rPr>
              <a:t>Quần đảo Hoàng Sa</a:t>
            </a:r>
            <a:r>
              <a:rPr lang="vi-VN" sz="2400" b="0" i="0" dirty="0">
                <a:solidFill>
                  <a:srgbClr val="5D5D5D"/>
                </a:solidFill>
                <a:effectLst/>
                <a:latin typeface="Times New Roman" panose="02020603050405020304" pitchFamily="18" charset="0"/>
                <a:cs typeface="Times New Roman" panose="02020603050405020304" pitchFamily="18" charset="0"/>
              </a:rPr>
              <a:t> là một tập hợp trên 30 đảo san hô, cồn cát, ám tiêu (rạn) san hô nói chung (trong đó có nhiều ám tiêu san hô vòng hay còn gọi là rạn vòng) và bãi ngầm thuộc biển Đông, ở vào khoảng một phần ba quãng đường từ miền Trung Việt Nam đến phía bắc Philippines. </a:t>
            </a:r>
            <a:r>
              <a:rPr lang="en-US" sz="2400" dirty="0">
                <a:solidFill>
                  <a:schemeClr val="bg2"/>
                </a:solidFill>
                <a:latin typeface="Times New Roman" panose="02020603050405020304" pitchFamily="18" charset="0"/>
                <a:cs typeface="Times New Roman"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95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6BABD2-6AE1-31C5-E03A-6E4A6AF1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274"/>
            <a:ext cx="8334375" cy="6562725"/>
          </a:xfrm>
          <a:prstGeom prst="rect">
            <a:avLst/>
          </a:prstGeom>
        </p:spPr>
      </p:pic>
      <p:pic>
        <p:nvPicPr>
          <p:cNvPr id="7" name="Picture 6">
            <a:extLst>
              <a:ext uri="{FF2B5EF4-FFF2-40B4-BE49-F238E27FC236}">
                <a16:creationId xmlns:a16="http://schemas.microsoft.com/office/drawing/2014/main" id="{78FF3C03-6D67-59F4-7E46-047AA5B5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5" y="295274"/>
            <a:ext cx="3600450" cy="6562726"/>
          </a:xfrm>
          <a:prstGeom prst="rect">
            <a:avLst/>
          </a:prstGeom>
        </p:spPr>
      </p:pic>
    </p:spTree>
    <p:extLst>
      <p:ext uri="{BB962C8B-B14F-4D97-AF65-F5344CB8AC3E}">
        <p14:creationId xmlns:p14="http://schemas.microsoft.com/office/powerpoint/2010/main" val="388410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0891" y="1087406"/>
            <a:ext cx="8229599" cy="461665"/>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Chia </a:t>
            </a:r>
            <a:r>
              <a:rPr lang="en-US" sz="2400" dirty="0" err="1">
                <a:solidFill>
                  <a:schemeClr val="bg2"/>
                </a:solidFill>
                <a:latin typeface="Times New Roman" pitchFamily="18" charset="0"/>
                <a:cs typeface="Times New Roman" pitchFamily="18" charset="0"/>
              </a:rPr>
              <a:t>sẻ</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thông</a:t>
            </a:r>
            <a:r>
              <a:rPr lang="en-US" sz="2400" dirty="0">
                <a:solidFill>
                  <a:schemeClr val="bg2"/>
                </a:solidFill>
                <a:latin typeface="Times New Roman" pitchFamily="18" charset="0"/>
                <a:cs typeface="Times New Roman" pitchFamily="18" charset="0"/>
              </a:rPr>
              <a:t> tin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một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vật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tiêu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biểu</a:t>
            </a:r>
            <a:r>
              <a:rPr lang="en-US" sz="2400" dirty="0">
                <a:solidFill>
                  <a:schemeClr val="bg2"/>
                </a:solidFill>
                <a:latin typeface="Times New Roman" pitchFamily="18" charset="0"/>
                <a:cs typeface="Times New Roman" pitchFamily="18" charset="0"/>
              </a:rPr>
              <a:t> ở </a:t>
            </a:r>
            <a:r>
              <a:rPr lang="en-US" sz="2400" dirty="0" err="1">
                <a:solidFill>
                  <a:schemeClr val="bg2"/>
                </a:solidFill>
                <a:latin typeface="Times New Roman" pitchFamily="18" charset="0"/>
                <a:cs typeface="Times New Roman" pitchFamily="18" charset="0"/>
              </a:rPr>
              <a:t>Phú</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Thọ</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em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học</a:t>
            </a:r>
            <a:r>
              <a:rPr lang="en-US" sz="2400" dirty="0">
                <a:solidFill>
                  <a:schemeClr val="bg2"/>
                </a:solidFill>
                <a:latin typeface="Times New Roman" pitchFamily="18" charset="0"/>
                <a:cs typeface="Times New Roman" pitchFamily="18" charset="0"/>
              </a:rPr>
              <a:t>.</a:t>
            </a:r>
          </a:p>
        </p:txBody>
      </p:sp>
      <p:sp>
        <p:nvSpPr>
          <p:cNvPr id="5" name="TextBox 4"/>
          <p:cNvSpPr txBox="1"/>
          <p:nvPr/>
        </p:nvSpPr>
        <p:spPr>
          <a:xfrm>
            <a:off x="910891" y="280189"/>
            <a:ext cx="8325852" cy="1200329"/>
          </a:xfrm>
          <a:prstGeom prst="rect">
            <a:avLst/>
          </a:prstGeom>
          <a:noFill/>
        </p:spPr>
        <p:txBody>
          <a:bodyPr wrap="square" rtlCol="0">
            <a:spAutoFit/>
          </a:bodyPr>
          <a:lstStyle/>
          <a:p>
            <a:r>
              <a:rPr lang="nl-NL" sz="2400" b="1" i="1" dirty="0">
                <a:solidFill>
                  <a:schemeClr val="bg2"/>
                </a:solidFill>
                <a:latin typeface="Times New Roman" pitchFamily="18" charset="0"/>
                <a:cs typeface="Times New Roman" pitchFamily="18" charset="0"/>
              </a:rPr>
              <a:t>*Tích hợp GDĐP (Chủ đề 3): Danh nhân văn hóa hoặc nhân vật tiêu biểu (tỉnh Phú Thọ) bài: Bà Hồ Thiên Hương.</a:t>
            </a:r>
            <a:endParaRPr lang="en-US" sz="2400" b="1" i="1" dirty="0">
              <a:solidFill>
                <a:schemeClr val="bg2"/>
              </a:solidFill>
              <a:latin typeface="Times New Roman" pitchFamily="18" charset="0"/>
              <a:cs typeface="Times New Roman" pitchFamily="18" charset="0"/>
            </a:endParaRPr>
          </a:p>
          <a:p>
            <a:endParaRPr lang="en-US" sz="2400" dirty="0"/>
          </a:p>
        </p:txBody>
      </p:sp>
      <p:sp>
        <p:nvSpPr>
          <p:cNvPr id="9" name="TextBox 8">
            <a:extLst>
              <a:ext uri="{FF2B5EF4-FFF2-40B4-BE49-F238E27FC236}">
                <a16:creationId xmlns:a16="http://schemas.microsoft.com/office/drawing/2014/main" id="{0D4F3651-6314-2400-FA86-E5854EE7DB32}"/>
              </a:ext>
            </a:extLst>
          </p:cNvPr>
          <p:cNvSpPr txBox="1"/>
          <p:nvPr/>
        </p:nvSpPr>
        <p:spPr>
          <a:xfrm>
            <a:off x="724589" y="2082700"/>
            <a:ext cx="10742822" cy="4062651"/>
          </a:xfrm>
          <a:prstGeom prst="rect">
            <a:avLst/>
          </a:prstGeom>
          <a:noFill/>
        </p:spPr>
        <p:txBody>
          <a:bodyPr wrap="square">
            <a:spAutoFit/>
          </a:bodyPr>
          <a:lstStyle/>
          <a:p>
            <a:r>
              <a:rPr lang="en-US" sz="1800" dirty="0">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quê</a:t>
            </a:r>
            <a:r>
              <a:rPr lang="en-US" sz="2400" dirty="0">
                <a:solidFill>
                  <a:schemeClr val="bg2"/>
                </a:solidFill>
                <a:latin typeface="Times New Roman" pitchFamily="18" charset="0"/>
                <a:cs typeface="Times New Roman" pitchFamily="18" charset="0"/>
              </a:rPr>
              <a:t> ở </a:t>
            </a:r>
            <a:r>
              <a:rPr lang="en-US" sz="2400" dirty="0" err="1">
                <a:solidFill>
                  <a:schemeClr val="bg2"/>
                </a:solidFill>
                <a:latin typeface="Times New Roman" pitchFamily="18" charset="0"/>
                <a:cs typeface="Times New Roman" pitchFamily="18" charset="0"/>
              </a:rPr>
              <a:t>làng</a:t>
            </a:r>
            <a:r>
              <a:rPr lang="en-US" sz="2400" dirty="0">
                <a:solidFill>
                  <a:schemeClr val="bg2"/>
                </a:solidFill>
                <a:latin typeface="Times New Roman" pitchFamily="18" charset="0"/>
                <a:cs typeface="Times New Roman" pitchFamily="18" charset="0"/>
              </a:rPr>
              <a:t> Trúc </a:t>
            </a:r>
            <a:r>
              <a:rPr lang="en-US" sz="2400" dirty="0" err="1">
                <a:solidFill>
                  <a:schemeClr val="bg2"/>
                </a:solidFill>
                <a:latin typeface="Times New Roman" pitchFamily="18" charset="0"/>
                <a:cs typeface="Times New Roman" pitchFamily="18" charset="0"/>
              </a:rPr>
              <a:t>Phê</a:t>
            </a:r>
            <a:r>
              <a:rPr lang="en-US" sz="2400" dirty="0">
                <a:solidFill>
                  <a:schemeClr val="bg2"/>
                </a:solidFill>
                <a:latin typeface="Times New Roman" pitchFamily="18" charset="0"/>
                <a:cs typeface="Times New Roman" pitchFamily="18" charset="0"/>
              </a:rPr>
              <a:t> (nay </a:t>
            </a:r>
            <a:r>
              <a:rPr lang="en-US" sz="2400" dirty="0" err="1">
                <a:solidFill>
                  <a:schemeClr val="bg2"/>
                </a:solidFill>
                <a:latin typeface="Times New Roman" pitchFamily="18" charset="0"/>
                <a:cs typeface="Times New Roman" pitchFamily="18" charset="0"/>
              </a:rPr>
              <a:t>còn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gọi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khu</a:t>
            </a:r>
            <a:r>
              <a:rPr lang="en-US" sz="2400" dirty="0">
                <a:solidFill>
                  <a:schemeClr val="bg2"/>
                </a:solidFill>
                <a:latin typeface="Times New Roman" pitchFamily="18" charset="0"/>
                <a:cs typeface="Times New Roman" pitchFamily="18" charset="0"/>
              </a:rPr>
              <a:t> Trúc </a:t>
            </a:r>
            <a:r>
              <a:rPr lang="en-US" sz="2400" dirty="0" err="1">
                <a:solidFill>
                  <a:schemeClr val="bg2"/>
                </a:solidFill>
                <a:latin typeface="Times New Roman" pitchFamily="18" charset="0"/>
                <a:cs typeface="Times New Roman" pitchFamily="18" charset="0"/>
              </a:rPr>
              <a:t>Phê</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huyện</a:t>
            </a:r>
            <a:r>
              <a:rPr lang="en-US" sz="2400" dirty="0">
                <a:solidFill>
                  <a:schemeClr val="bg2"/>
                </a:solidFill>
                <a:latin typeface="Times New Roman" pitchFamily="18" charset="0"/>
                <a:cs typeface="Times New Roman" pitchFamily="18" charset="0"/>
              </a:rPr>
              <a:t> Tam </a:t>
            </a:r>
            <a:r>
              <a:rPr lang="en-US" sz="2400" dirty="0" err="1">
                <a:solidFill>
                  <a:schemeClr val="bg2"/>
                </a:solidFill>
                <a:latin typeface="Times New Roman" pitchFamily="18" charset="0"/>
                <a:cs typeface="Times New Roman" pitchFamily="18" charset="0"/>
              </a:rPr>
              <a:t>Nông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Nhờ</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có</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mưu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trí</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gan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dạ</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giỏi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đánh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giặc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trở</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thành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một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vị</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tướng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tài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thời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vua</a:t>
            </a:r>
            <a:r>
              <a:rPr lang="en-US" sz="2400" dirty="0">
                <a:solidFill>
                  <a:schemeClr val="bg2"/>
                </a:solidFill>
                <a:latin typeface="Times New Roman" pitchFamily="18" charset="0"/>
                <a:cs typeface="Times New Roman" pitchFamily="18" charset="0"/>
              </a:rPr>
              <a:t> An </a:t>
            </a:r>
            <a:r>
              <a:rPr lang="en-US" sz="2400" dirty="0" err="1">
                <a:solidFill>
                  <a:schemeClr val="bg2"/>
                </a:solidFill>
                <a:latin typeface="Times New Roman" pitchFamily="18" charset="0"/>
                <a:cs typeface="Times New Roman" pitchFamily="18" charset="0"/>
              </a:rPr>
              <a:t>Dương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Vương</a:t>
            </a:r>
            <a:r>
              <a:rPr lang="en-US" sz="2400" dirty="0">
                <a:solidFill>
                  <a:schemeClr val="bg2"/>
                </a:solidFill>
                <a:latin typeface="Times New Roman" pitchFamily="18" charset="0"/>
                <a:cs typeface="Times New Roman" pitchFamily="18" charset="0"/>
              </a:rPr>
              <a:t>.</a:t>
            </a:r>
          </a:p>
          <a:p>
            <a:r>
              <a:rPr lang="en-US" sz="2400" dirty="0">
                <a:solidFill>
                  <a:schemeClr val="bg2"/>
                </a:solidFill>
                <a:latin typeface="Times New Roman" pitchFamily="18" charset="0"/>
                <a:cs typeface="Times New Roman" pitchFamily="18" charset="0"/>
              </a:rPr>
              <a:t>       Khi </a:t>
            </a:r>
            <a:r>
              <a:rPr lang="en-US" sz="2400" dirty="0" err="1">
                <a:solidFill>
                  <a:schemeClr val="bg2"/>
                </a:solidFill>
                <a:latin typeface="Times New Roman" pitchFamily="18" charset="0"/>
                <a:cs typeface="Times New Roman" pitchFamily="18" charset="0"/>
              </a:rPr>
              <a:t>nghĩa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Đinh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Công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Tuấn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một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vị</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tướng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khác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An </a:t>
            </a:r>
            <a:r>
              <a:rPr lang="en-US" sz="2400" dirty="0" err="1">
                <a:solidFill>
                  <a:schemeClr val="bg2"/>
                </a:solidFill>
                <a:latin typeface="Times New Roman" pitchFamily="18" charset="0"/>
                <a:cs typeface="Times New Roman" pitchFamily="18" charset="0"/>
              </a:rPr>
              <a:t>Dương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đóng</a:t>
            </a:r>
            <a:r>
              <a:rPr lang="en-US" sz="2400" dirty="0">
                <a:solidFill>
                  <a:schemeClr val="bg2"/>
                </a:solidFill>
                <a:latin typeface="Times New Roman" pitchFamily="18" charset="0"/>
                <a:cs typeface="Times New Roman" pitchFamily="18" charset="0"/>
              </a:rPr>
              <a:t> ở Á </a:t>
            </a:r>
            <a:r>
              <a:rPr lang="en-US" sz="2400" dirty="0" err="1">
                <a:solidFill>
                  <a:schemeClr val="bg2"/>
                </a:solidFill>
                <a:latin typeface="Times New Roman" pitchFamily="18" charset="0"/>
                <a:cs typeface="Times New Roman" pitchFamily="18" charset="0"/>
              </a:rPr>
              <a:t>Nguyên</a:t>
            </a:r>
            <a:r>
              <a:rPr lang="en-US" sz="2400" dirty="0">
                <a:solidFill>
                  <a:schemeClr val="bg2"/>
                </a:solidFill>
                <a:latin typeface="Times New Roman" pitchFamily="18" charset="0"/>
                <a:cs typeface="Times New Roman" pitchFamily="18" charset="0"/>
              </a:rPr>
              <a:t> (nay </a:t>
            </a:r>
            <a:r>
              <a:rPr lang="en-US" sz="2400" dirty="0" err="1">
                <a:solidFill>
                  <a:schemeClr val="bg2"/>
                </a:solidFill>
                <a:latin typeface="Times New Roman" pitchFamily="18" charset="0"/>
                <a:cs typeface="Times New Roman" pitchFamily="18" charset="0"/>
              </a:rPr>
              <a:t>là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xã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Bản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Nguyên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huyện</a:t>
            </a:r>
            <a:r>
              <a:rPr lang="en-US" sz="2400" dirty="0">
                <a:solidFill>
                  <a:schemeClr val="bg2"/>
                </a:solidFill>
                <a:latin typeface="Times New Roman" pitchFamily="18" charset="0"/>
                <a:cs typeface="Times New Roman" pitchFamily="18" charset="0"/>
              </a:rPr>
              <a:t> Lâm Thao) </a:t>
            </a:r>
            <a:r>
              <a:rPr lang="en-US" sz="2400" dirty="0" err="1">
                <a:solidFill>
                  <a:schemeClr val="bg2"/>
                </a:solidFill>
                <a:latin typeface="Times New Roman" pitchFamily="18" charset="0"/>
                <a:cs typeface="Times New Roman" pitchFamily="18" charset="0"/>
              </a:rPr>
              <a:t>bị</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kẻ</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thù</a:t>
            </a:r>
            <a:r>
              <a:rPr lang="en-US" sz="2400" dirty="0">
                <a:solidFill>
                  <a:schemeClr val="bg2"/>
                </a:solidFill>
                <a:latin typeface="Times New Roman" pitchFamily="18" charset="0"/>
                <a:cs typeface="Times New Roman" pitchFamily="18" charset="0"/>
              </a:rPr>
              <a:t> bao </a:t>
            </a:r>
            <a:r>
              <a:rPr lang="en-US" sz="2400" dirty="0" err="1">
                <a:solidFill>
                  <a:schemeClr val="bg2"/>
                </a:solidFill>
                <a:latin typeface="Times New Roman" pitchFamily="18" charset="0"/>
                <a:cs typeface="Times New Roman" pitchFamily="18" charset="0"/>
              </a:rPr>
              <a:t>vây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nhận</a:t>
            </a:r>
            <a:r>
              <a:rPr lang="en-US" sz="2400" dirty="0">
                <a:solidFill>
                  <a:schemeClr val="bg2"/>
                </a:solidFill>
                <a:latin typeface="Times New Roman" pitchFamily="18" charset="0"/>
                <a:cs typeface="Times New Roman" pitchFamily="18" charset="0"/>
              </a:rPr>
              <a:t> bánh </a:t>
            </a:r>
            <a:r>
              <a:rPr lang="en-US" sz="2400" dirty="0" err="1">
                <a:solidFill>
                  <a:schemeClr val="bg2"/>
                </a:solidFill>
                <a:latin typeface="Times New Roman" pitchFamily="18" charset="0"/>
                <a:cs typeface="Times New Roman" pitchFamily="18" charset="0"/>
              </a:rPr>
              <a:t>giầy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cơm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nắm</a:t>
            </a:r>
            <a:r>
              <a:rPr lang="en-US" sz="2400" dirty="0">
                <a:solidFill>
                  <a:schemeClr val="bg2"/>
                </a:solidFill>
                <a:latin typeface="Times New Roman" pitchFamily="18" charset="0"/>
                <a:cs typeface="Times New Roman" pitchFamily="18" charset="0"/>
              </a:rPr>
              <a:t>,… do </a:t>
            </a:r>
            <a:r>
              <a:rPr lang="en-US" sz="2400" dirty="0" err="1">
                <a:solidFill>
                  <a:schemeClr val="bg2"/>
                </a:solidFill>
                <a:latin typeface="Times New Roman" pitchFamily="18" charset="0"/>
                <a:cs typeface="Times New Roman" pitchFamily="18" charset="0"/>
              </a:rPr>
              <a:t>dân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làng</a:t>
            </a:r>
            <a:r>
              <a:rPr lang="en-US" sz="2400" dirty="0">
                <a:solidFill>
                  <a:schemeClr val="bg2"/>
                </a:solidFill>
                <a:latin typeface="Times New Roman" pitchFamily="18" charset="0"/>
                <a:cs typeface="Times New Roman" pitchFamily="18" charset="0"/>
              </a:rPr>
              <a:t> Trúc </a:t>
            </a:r>
            <a:r>
              <a:rPr lang="en-US" sz="2400" dirty="0" err="1">
                <a:solidFill>
                  <a:schemeClr val="bg2"/>
                </a:solidFill>
                <a:latin typeface="Times New Roman" pitchFamily="18" charset="0"/>
                <a:cs typeface="Times New Roman" pitchFamily="18" charset="0"/>
              </a:rPr>
              <a:t>Phê</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ủng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hộ</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đem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tiếp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tế</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nghĩa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Nhờ</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đó</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nghĩa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thoát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khỏi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vòng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vây</a:t>
            </a:r>
            <a:r>
              <a:rPr lang="en-US" sz="2400" dirty="0">
                <a:solidFill>
                  <a:schemeClr val="bg2"/>
                </a:solidFill>
                <a:latin typeface="Times New Roman" pitchFamily="18" charset="0"/>
                <a:cs typeface="Times New Roman" pitchFamily="18" charset="0"/>
              </a:rPr>
              <a:t>.</a:t>
            </a:r>
          </a:p>
          <a:p>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làng</a:t>
            </a:r>
            <a:r>
              <a:rPr lang="en-US" sz="2400" dirty="0">
                <a:solidFill>
                  <a:schemeClr val="bg2"/>
                </a:solidFill>
                <a:latin typeface="Times New Roman" pitchFamily="18" charset="0"/>
                <a:cs typeface="Times New Roman" pitchFamily="18" charset="0"/>
              </a:rPr>
              <a:t> Trúc </a:t>
            </a:r>
            <a:r>
              <a:rPr lang="en-US" sz="2400" dirty="0" err="1">
                <a:solidFill>
                  <a:schemeClr val="bg2"/>
                </a:solidFill>
                <a:latin typeface="Times New Roman" pitchFamily="18" charset="0"/>
                <a:cs typeface="Times New Roman" pitchFamily="18" charset="0"/>
              </a:rPr>
              <a:t>Phê</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lập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đền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thờ</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nữ</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tướng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tại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quê</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tổ</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chức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lễ</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hội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ngày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mùng</a:t>
            </a:r>
            <a:r>
              <a:rPr lang="en-US" sz="2400" dirty="0">
                <a:solidFill>
                  <a:schemeClr val="bg2"/>
                </a:solidFill>
                <a:latin typeface="Times New Roman" pitchFamily="18" charset="0"/>
                <a:cs typeface="Times New Roman" pitchFamily="18" charset="0"/>
              </a:rPr>
              <a:t> 8 </a:t>
            </a:r>
            <a:r>
              <a:rPr lang="en-US" sz="2400" dirty="0" err="1">
                <a:solidFill>
                  <a:schemeClr val="bg2"/>
                </a:solidFill>
                <a:latin typeface="Times New Roman" pitchFamily="18" charset="0"/>
                <a:cs typeface="Times New Roman" pitchFamily="18" charset="0"/>
              </a:rPr>
              <a:t>tháng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Giêng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hằng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để</a:t>
            </a:r>
            <a:r>
              <a:rPr lang="en-US" sz="2400" dirty="0">
                <a:solidFill>
                  <a:schemeClr val="bg2"/>
                </a:solidFill>
                <a:latin typeface="Times New Roman" pitchFamily="18" charset="0"/>
                <a:cs typeface="Times New Roman" pitchFamily="18" charset="0"/>
              </a:rPr>
              <a:t> tri </a:t>
            </a:r>
            <a:r>
              <a:rPr lang="en-US" sz="2400" dirty="0" err="1">
                <a:solidFill>
                  <a:schemeClr val="bg2"/>
                </a:solidFill>
                <a:latin typeface="Times New Roman" pitchFamily="18" charset="0"/>
                <a:cs typeface="Times New Roman" pitchFamily="18" charset="0"/>
              </a:rPr>
              <a:t>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tưởng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nhớ</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công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a:t>
            </a:r>
          </a:p>
          <a:p>
            <a:r>
              <a:rPr lang="en-US" sz="1800" dirty="0">
                <a:solidFill>
                  <a:schemeClr val="bg2"/>
                </a:solidFill>
                <a:latin typeface="Times New Roman" pitchFamily="18" charset="0"/>
                <a:cs typeface="Times New Roman" pitchFamily="18" charset="0"/>
              </a:rPr>
              <a:t>	</a:t>
            </a:r>
            <a:endParaRPr lang="en-US" dirty="0"/>
          </a:p>
        </p:txBody>
      </p:sp>
      <p:sp>
        <p:nvSpPr>
          <p:cNvPr id="10" name="TextBox 9">
            <a:extLst>
              <a:ext uri="{FF2B5EF4-FFF2-40B4-BE49-F238E27FC236}">
                <a16:creationId xmlns:a16="http://schemas.microsoft.com/office/drawing/2014/main" id="{B4FC0D6B-3A45-44A2-E9E7-7CF0607CC39A}"/>
              </a:ext>
            </a:extLst>
          </p:cNvPr>
          <p:cNvSpPr txBox="1"/>
          <p:nvPr/>
        </p:nvSpPr>
        <p:spPr>
          <a:xfrm>
            <a:off x="910891" y="1585053"/>
            <a:ext cx="6845968" cy="461665"/>
          </a:xfrm>
          <a:prstGeom prst="rect">
            <a:avLst/>
          </a:prstGeom>
          <a:noFill/>
        </p:spPr>
        <p:txBody>
          <a:bodyPr wrap="square" rtlCol="0">
            <a:spAutoFit/>
          </a:bodyPr>
          <a:lstStyle/>
          <a:p>
            <a:r>
              <a:rPr lang="en-US" sz="2400" b="1" dirty="0" err="1">
                <a:solidFill>
                  <a:schemeClr val="bg2"/>
                </a:solidFill>
                <a:latin typeface="Times New Roman" pitchFamily="18" charset="0"/>
                <a:cs typeface="Times New Roman" pitchFamily="18" charset="0"/>
              </a:rPr>
              <a:t>Đọc</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thông</a:t>
            </a:r>
            <a:r>
              <a:rPr lang="en-US" sz="2400" b="1" dirty="0">
                <a:solidFill>
                  <a:schemeClr val="bg2"/>
                </a:solidFill>
                <a:latin typeface="Times New Roman" pitchFamily="18" charset="0"/>
                <a:cs typeface="Times New Roman" pitchFamily="18" charset="0"/>
              </a:rPr>
              <a:t> tin </a:t>
            </a:r>
            <a:r>
              <a:rPr lang="en-US" sz="2400" b="1" dirty="0" err="1">
                <a:solidFill>
                  <a:schemeClr val="bg2"/>
                </a:solidFill>
                <a:latin typeface="Times New Roman" pitchFamily="18" charset="0"/>
                <a:cs typeface="Times New Roman" pitchFamily="18" charset="0"/>
              </a:rPr>
              <a:t>và</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thực</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hiện</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yêu</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cầu</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dưới</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đây</a:t>
            </a:r>
            <a:r>
              <a:rPr lang="en-US" sz="2400" b="1" dirty="0">
                <a:solidFill>
                  <a:schemeClr val="bg2"/>
                </a:solidFill>
                <a:latin typeface="Times New Roman" pitchFamily="18" charset="0"/>
                <a:cs typeface="Times New Roman" pitchFamily="18" charset="0"/>
              </a:rPr>
              <a:t>:</a:t>
            </a:r>
          </a:p>
        </p:txBody>
      </p:sp>
    </p:spTree>
    <p:extLst>
      <p:ext uri="{BB962C8B-B14F-4D97-AF65-F5344CB8AC3E}">
        <p14:creationId xmlns:p14="http://schemas.microsoft.com/office/powerpoint/2010/main" val="188261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243" y="1018200"/>
            <a:ext cx="6340642" cy="400110"/>
          </a:xfrm>
          <a:prstGeom prst="rect">
            <a:avLst/>
          </a:prstGeom>
          <a:noFill/>
        </p:spPr>
        <p:txBody>
          <a:bodyPr wrap="square" rtlCol="0">
            <a:spAutoFit/>
          </a:bodyPr>
          <a:lstStyle/>
          <a:p>
            <a:r>
              <a:rPr lang="en-US" sz="2000" b="1" dirty="0" err="1">
                <a:solidFill>
                  <a:schemeClr val="bg2"/>
                </a:solidFill>
                <a:latin typeface="Times New Roman" pitchFamily="18" charset="0"/>
                <a:cs typeface="Times New Roman" pitchFamily="18" charset="0"/>
              </a:rPr>
              <a:t>Chọn</a:t>
            </a:r>
            <a:r>
              <a:rPr lang="en-US" sz="2000" b="1" dirty="0">
                <a:solidFill>
                  <a:schemeClr val="bg2"/>
                </a:solidFill>
                <a:latin typeface="Times New Roman" pitchFamily="18" charset="0"/>
                <a:cs typeface="Times New Roman" pitchFamily="18" charset="0"/>
              </a:rPr>
              <a:t> </a:t>
            </a:r>
            <a:r>
              <a:rPr lang="en-US" sz="2000" b="1" dirty="0" err="1">
                <a:solidFill>
                  <a:schemeClr val="bg2"/>
                </a:solidFill>
                <a:latin typeface="Times New Roman" pitchFamily="18" charset="0"/>
                <a:cs typeface="Times New Roman" pitchFamily="18" charset="0"/>
              </a:rPr>
              <a:t>đáp</a:t>
            </a:r>
            <a:r>
              <a:rPr lang="en-US" sz="2000" b="1" dirty="0">
                <a:solidFill>
                  <a:schemeClr val="bg2"/>
                </a:solidFill>
                <a:latin typeface="Times New Roman" pitchFamily="18" charset="0"/>
                <a:cs typeface="Times New Roman" pitchFamily="18" charset="0"/>
              </a:rPr>
              <a:t> </a:t>
            </a:r>
            <a:r>
              <a:rPr lang="en-US" sz="2000" b="1" dirty="0" err="1">
                <a:solidFill>
                  <a:schemeClr val="bg2"/>
                </a:solidFill>
                <a:latin typeface="Times New Roman" pitchFamily="18" charset="0"/>
                <a:cs typeface="Times New Roman" pitchFamily="18" charset="0"/>
              </a:rPr>
              <a:t>án</a:t>
            </a:r>
            <a:r>
              <a:rPr lang="en-US" sz="2000" b="1" dirty="0">
                <a:solidFill>
                  <a:schemeClr val="bg2"/>
                </a:solidFill>
                <a:latin typeface="Times New Roman" pitchFamily="18" charset="0"/>
                <a:cs typeface="Times New Roman" pitchFamily="18" charset="0"/>
              </a:rPr>
              <a:t> </a:t>
            </a:r>
            <a:r>
              <a:rPr lang="en-US" sz="2000" b="1" dirty="0" err="1">
                <a:solidFill>
                  <a:schemeClr val="bg2"/>
                </a:solidFill>
                <a:latin typeface="Times New Roman" pitchFamily="18" charset="0"/>
                <a:cs typeface="Times New Roman" pitchFamily="18" charset="0"/>
              </a:rPr>
              <a:t>đúng</a:t>
            </a:r>
            <a:r>
              <a:rPr lang="en-US" sz="2000" b="1" dirty="0">
                <a:solidFill>
                  <a:schemeClr val="bg2"/>
                </a:solidFill>
                <a:latin typeface="Times New Roman" pitchFamily="18" charset="0"/>
                <a:cs typeface="Times New Roman" pitchFamily="18" charset="0"/>
              </a:rPr>
              <a:t>:</a:t>
            </a:r>
          </a:p>
        </p:txBody>
      </p:sp>
      <p:sp>
        <p:nvSpPr>
          <p:cNvPr id="3" name="TextBox 2"/>
          <p:cNvSpPr txBox="1"/>
          <p:nvPr/>
        </p:nvSpPr>
        <p:spPr>
          <a:xfrm>
            <a:off x="2194243" y="1564104"/>
            <a:ext cx="4247147" cy="369332"/>
          </a:xfrm>
          <a:prstGeom prst="rect">
            <a:avLst/>
          </a:prstGeom>
          <a:noFill/>
        </p:spPr>
        <p:txBody>
          <a:bodyPr wrap="square" rtlCol="0">
            <a:spAutoFit/>
          </a:bodyPr>
          <a:lstStyle/>
          <a:p>
            <a:r>
              <a:rPr lang="en-US" b="1" i="1" dirty="0">
                <a:solidFill>
                  <a:schemeClr val="bg2"/>
                </a:solidFill>
                <a:latin typeface="Times New Roman" pitchFamily="18" charset="0"/>
                <a:cs typeface="Times New Roman" pitchFamily="18" charset="0"/>
              </a:rPr>
              <a:t>1. </a:t>
            </a:r>
            <a:r>
              <a:rPr lang="en-US" b="1" i="1" dirty="0" err="1">
                <a:solidFill>
                  <a:schemeClr val="bg2"/>
                </a:solidFill>
                <a:latin typeface="Times New Roman" pitchFamily="18" charset="0"/>
                <a:cs typeface="Times New Roman" pitchFamily="18" charset="0"/>
              </a:rPr>
              <a:t>Bà</a:t>
            </a:r>
            <a:r>
              <a:rPr lang="en-US" b="1" i="1" dirty="0">
                <a:solidFill>
                  <a:schemeClr val="bg2"/>
                </a:solidFill>
                <a:latin typeface="Times New Roman" pitchFamily="18" charset="0"/>
                <a:cs typeface="Times New Roman" pitchFamily="18" charset="0"/>
              </a:rPr>
              <a:t> </a:t>
            </a:r>
            <a:r>
              <a:rPr lang="en-US" b="1" i="1" dirty="0" err="1">
                <a:solidFill>
                  <a:schemeClr val="bg2"/>
                </a:solidFill>
                <a:latin typeface="Times New Roman" pitchFamily="18" charset="0"/>
                <a:cs typeface="Times New Roman" pitchFamily="18" charset="0"/>
              </a:rPr>
              <a:t>Hồ</a:t>
            </a:r>
            <a:r>
              <a:rPr lang="en-US" b="1" i="1" dirty="0">
                <a:solidFill>
                  <a:schemeClr val="bg2"/>
                </a:solidFill>
                <a:latin typeface="Times New Roman" pitchFamily="18" charset="0"/>
                <a:cs typeface="Times New Roman" pitchFamily="18" charset="0"/>
              </a:rPr>
              <a:t> </a:t>
            </a:r>
            <a:r>
              <a:rPr lang="en-US" b="1" i="1" dirty="0" err="1">
                <a:solidFill>
                  <a:schemeClr val="bg2"/>
                </a:solidFill>
                <a:latin typeface="Times New Roman" pitchFamily="18" charset="0"/>
                <a:cs typeface="Times New Roman" pitchFamily="18" charset="0"/>
              </a:rPr>
              <a:t>Thiên</a:t>
            </a:r>
            <a:r>
              <a:rPr lang="en-US" b="1" i="1" dirty="0">
                <a:solidFill>
                  <a:schemeClr val="bg2"/>
                </a:solidFill>
                <a:latin typeface="Times New Roman" pitchFamily="18" charset="0"/>
                <a:cs typeface="Times New Roman" pitchFamily="18" charset="0"/>
              </a:rPr>
              <a:t> </a:t>
            </a:r>
            <a:r>
              <a:rPr lang="en-US" b="1" i="1" dirty="0" err="1">
                <a:solidFill>
                  <a:schemeClr val="bg2"/>
                </a:solidFill>
                <a:latin typeface="Times New Roman" pitchFamily="18" charset="0"/>
                <a:cs typeface="Times New Roman" pitchFamily="18" charset="0"/>
              </a:rPr>
              <a:t>Hương</a:t>
            </a:r>
            <a:r>
              <a:rPr lang="en-US" b="1" i="1" dirty="0">
                <a:solidFill>
                  <a:schemeClr val="bg2"/>
                </a:solidFill>
                <a:latin typeface="Times New Roman" pitchFamily="18" charset="0"/>
                <a:cs typeface="Times New Roman" pitchFamily="18" charset="0"/>
              </a:rPr>
              <a:t> </a:t>
            </a:r>
            <a:r>
              <a:rPr lang="en-US" b="1" i="1" dirty="0" err="1">
                <a:solidFill>
                  <a:schemeClr val="bg2"/>
                </a:solidFill>
                <a:latin typeface="Times New Roman" pitchFamily="18" charset="0"/>
                <a:cs typeface="Times New Roman" pitchFamily="18" charset="0"/>
              </a:rPr>
              <a:t>quê</a:t>
            </a:r>
            <a:r>
              <a:rPr lang="en-US" b="1" i="1" dirty="0">
                <a:solidFill>
                  <a:schemeClr val="bg2"/>
                </a:solidFill>
                <a:latin typeface="Times New Roman" pitchFamily="18" charset="0"/>
                <a:cs typeface="Times New Roman" pitchFamily="18" charset="0"/>
              </a:rPr>
              <a:t> ở </a:t>
            </a:r>
            <a:r>
              <a:rPr lang="en-US" b="1" i="1" dirty="0" err="1">
                <a:solidFill>
                  <a:schemeClr val="bg2"/>
                </a:solidFill>
                <a:latin typeface="Times New Roman" pitchFamily="18" charset="0"/>
                <a:cs typeface="Times New Roman" pitchFamily="18" charset="0"/>
              </a:rPr>
              <a:t>đâu</a:t>
            </a:r>
            <a:r>
              <a:rPr lang="en-US" b="1" i="1" dirty="0">
                <a:solidFill>
                  <a:schemeClr val="bg2"/>
                </a:solidFill>
                <a:latin typeface="Times New Roman" pitchFamily="18" charset="0"/>
                <a:cs typeface="Times New Roman" pitchFamily="18" charset="0"/>
              </a:rPr>
              <a:t>?</a:t>
            </a:r>
          </a:p>
        </p:txBody>
      </p:sp>
      <p:sp>
        <p:nvSpPr>
          <p:cNvPr id="4" name="TextBox 3"/>
          <p:cNvSpPr txBox="1"/>
          <p:nvPr/>
        </p:nvSpPr>
        <p:spPr>
          <a:xfrm>
            <a:off x="2147636" y="1973179"/>
            <a:ext cx="2947738" cy="400110"/>
          </a:xfrm>
          <a:prstGeom prst="rect">
            <a:avLst/>
          </a:prstGeom>
          <a:noFill/>
        </p:spPr>
        <p:txBody>
          <a:bodyPr wrap="square" rtlCol="0">
            <a:spAutoFit/>
          </a:bodyPr>
          <a:lstStyle/>
          <a:p>
            <a:r>
              <a:rPr lang="en-US" sz="2000" dirty="0">
                <a:solidFill>
                  <a:schemeClr val="bg2"/>
                </a:solidFill>
                <a:latin typeface="Times New Roman" pitchFamily="18" charset="0"/>
                <a:cs typeface="Times New Roman" pitchFamily="18" charset="0"/>
              </a:rPr>
              <a:t>a) </a:t>
            </a:r>
            <a:r>
              <a:rPr lang="en-US" sz="2000" dirty="0" err="1">
                <a:solidFill>
                  <a:schemeClr val="bg2"/>
                </a:solidFill>
                <a:latin typeface="Times New Roman" pitchFamily="18" charset="0"/>
                <a:cs typeface="Times New Roman" pitchFamily="18" charset="0"/>
              </a:rPr>
              <a:t>Huyện</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Lâm</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Thao</a:t>
            </a:r>
            <a:endParaRPr lang="en-US" sz="2000" dirty="0">
              <a:solidFill>
                <a:schemeClr val="bg2"/>
              </a:solidFill>
              <a:latin typeface="Times New Roman" pitchFamily="18" charset="0"/>
              <a:cs typeface="Times New Roman" pitchFamily="18" charset="0"/>
            </a:endParaRPr>
          </a:p>
        </p:txBody>
      </p:sp>
      <p:sp>
        <p:nvSpPr>
          <p:cNvPr id="5" name="TextBox 4"/>
          <p:cNvSpPr txBox="1"/>
          <p:nvPr/>
        </p:nvSpPr>
        <p:spPr>
          <a:xfrm>
            <a:off x="5232376" y="1973179"/>
            <a:ext cx="2937066" cy="400110"/>
          </a:xfrm>
          <a:prstGeom prst="rect">
            <a:avLst/>
          </a:prstGeom>
          <a:noFill/>
        </p:spPr>
        <p:txBody>
          <a:bodyPr wrap="square" rtlCol="0">
            <a:spAutoFit/>
          </a:bodyPr>
          <a:lstStyle/>
          <a:p>
            <a:r>
              <a:rPr lang="en-US" sz="2000" dirty="0">
                <a:solidFill>
                  <a:schemeClr val="bg2"/>
                </a:solidFill>
                <a:latin typeface="Times New Roman" pitchFamily="18" charset="0"/>
                <a:cs typeface="Times New Roman" pitchFamily="18" charset="0"/>
              </a:rPr>
              <a:t>b) </a:t>
            </a:r>
            <a:r>
              <a:rPr lang="en-US" sz="2000" dirty="0" err="1">
                <a:solidFill>
                  <a:schemeClr val="bg2"/>
                </a:solidFill>
                <a:latin typeface="Times New Roman" pitchFamily="18" charset="0"/>
                <a:cs typeface="Times New Roman" pitchFamily="18" charset="0"/>
              </a:rPr>
              <a:t>Huyện</a:t>
            </a:r>
            <a:r>
              <a:rPr lang="en-US" sz="2000" dirty="0">
                <a:solidFill>
                  <a:schemeClr val="bg2"/>
                </a:solidFill>
                <a:latin typeface="Times New Roman" pitchFamily="18" charset="0"/>
                <a:cs typeface="Times New Roman" pitchFamily="18" charset="0"/>
              </a:rPr>
              <a:t> Tam </a:t>
            </a:r>
            <a:r>
              <a:rPr lang="en-US" sz="2000" dirty="0" err="1">
                <a:solidFill>
                  <a:schemeClr val="bg2"/>
                </a:solidFill>
                <a:latin typeface="Times New Roman" pitchFamily="18" charset="0"/>
                <a:cs typeface="Times New Roman" pitchFamily="18" charset="0"/>
              </a:rPr>
              <a:t>Nông</a:t>
            </a:r>
            <a:endParaRPr lang="en-US" sz="2000" dirty="0">
              <a:solidFill>
                <a:schemeClr val="bg2"/>
              </a:solidFill>
              <a:latin typeface="Times New Roman" pitchFamily="18" charset="0"/>
              <a:cs typeface="Times New Roman" pitchFamily="18" charset="0"/>
            </a:endParaRPr>
          </a:p>
        </p:txBody>
      </p:sp>
      <p:sp>
        <p:nvSpPr>
          <p:cNvPr id="6" name="TextBox 5"/>
          <p:cNvSpPr txBox="1"/>
          <p:nvPr/>
        </p:nvSpPr>
        <p:spPr>
          <a:xfrm>
            <a:off x="2147636" y="2478868"/>
            <a:ext cx="4018546" cy="400110"/>
          </a:xfrm>
          <a:prstGeom prst="rect">
            <a:avLst/>
          </a:prstGeom>
          <a:noFill/>
        </p:spPr>
        <p:txBody>
          <a:bodyPr wrap="square" rtlCol="0">
            <a:spAutoFit/>
          </a:bodyPr>
          <a:lstStyle/>
          <a:p>
            <a:r>
              <a:rPr lang="en-US" sz="2000" b="1" i="1" dirty="0">
                <a:solidFill>
                  <a:schemeClr val="bg2"/>
                </a:solidFill>
                <a:latin typeface="Times New Roman" pitchFamily="18" charset="0"/>
                <a:cs typeface="Times New Roman" pitchFamily="18" charset="0"/>
              </a:rPr>
              <a:t>2. </a:t>
            </a:r>
            <a:r>
              <a:rPr lang="en-US" sz="2000" b="1" i="1" dirty="0" err="1">
                <a:solidFill>
                  <a:schemeClr val="bg2"/>
                </a:solidFill>
                <a:latin typeface="Times New Roman" pitchFamily="18" charset="0"/>
                <a:cs typeface="Times New Roman" pitchFamily="18" charset="0"/>
              </a:rPr>
              <a:t>Bà</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là</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vị</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tướng</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tài</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thời</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nào</a:t>
            </a:r>
            <a:r>
              <a:rPr lang="en-US" sz="2000" b="1" i="1" dirty="0">
                <a:solidFill>
                  <a:schemeClr val="bg2"/>
                </a:solidFill>
                <a:latin typeface="Times New Roman" pitchFamily="18" charset="0"/>
                <a:cs typeface="Times New Roman" pitchFamily="18" charset="0"/>
              </a:rPr>
              <a:t>?</a:t>
            </a:r>
          </a:p>
        </p:txBody>
      </p:sp>
      <p:sp>
        <p:nvSpPr>
          <p:cNvPr id="7" name="TextBox 6"/>
          <p:cNvSpPr txBox="1"/>
          <p:nvPr/>
        </p:nvSpPr>
        <p:spPr>
          <a:xfrm>
            <a:off x="2147636" y="2967790"/>
            <a:ext cx="4018546" cy="400110"/>
          </a:xfrm>
          <a:prstGeom prst="rect">
            <a:avLst/>
          </a:prstGeom>
          <a:noFill/>
        </p:spPr>
        <p:txBody>
          <a:bodyPr wrap="square" rtlCol="0">
            <a:spAutoFit/>
          </a:bodyPr>
          <a:lstStyle/>
          <a:p>
            <a:r>
              <a:rPr lang="en-US" sz="2000" dirty="0">
                <a:solidFill>
                  <a:schemeClr val="bg2"/>
                </a:solidFill>
                <a:latin typeface="Times New Roman" pitchFamily="18" charset="0"/>
                <a:cs typeface="Times New Roman" pitchFamily="18" charset="0"/>
              </a:rPr>
              <a:t>a) </a:t>
            </a:r>
            <a:r>
              <a:rPr lang="en-US" sz="2000" dirty="0" err="1">
                <a:solidFill>
                  <a:schemeClr val="bg2"/>
                </a:solidFill>
                <a:latin typeface="Times New Roman" pitchFamily="18" charset="0"/>
                <a:cs typeface="Times New Roman" pitchFamily="18" charset="0"/>
              </a:rPr>
              <a:t>Thời</a:t>
            </a:r>
            <a:r>
              <a:rPr lang="en-US" sz="2000" dirty="0">
                <a:solidFill>
                  <a:schemeClr val="bg2"/>
                </a:solidFill>
                <a:latin typeface="Times New Roman" pitchFamily="18" charset="0"/>
                <a:cs typeface="Times New Roman" pitchFamily="18" charset="0"/>
              </a:rPr>
              <a:t> An </a:t>
            </a:r>
            <a:r>
              <a:rPr lang="en-US" sz="2000" dirty="0" err="1">
                <a:solidFill>
                  <a:schemeClr val="bg2"/>
                </a:solidFill>
                <a:latin typeface="Times New Roman" pitchFamily="18" charset="0"/>
                <a:cs typeface="Times New Roman" pitchFamily="18" charset="0"/>
              </a:rPr>
              <a:t>Dương</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Vương</a:t>
            </a:r>
            <a:endParaRPr lang="en-US" sz="2000" dirty="0">
              <a:solidFill>
                <a:schemeClr val="bg2"/>
              </a:solidFill>
              <a:latin typeface="Times New Roman" pitchFamily="18" charset="0"/>
              <a:cs typeface="Times New Roman" pitchFamily="18" charset="0"/>
            </a:endParaRPr>
          </a:p>
        </p:txBody>
      </p:sp>
      <p:sp>
        <p:nvSpPr>
          <p:cNvPr id="8" name="TextBox 7"/>
          <p:cNvSpPr txBox="1"/>
          <p:nvPr/>
        </p:nvSpPr>
        <p:spPr>
          <a:xfrm>
            <a:off x="5362074" y="2933331"/>
            <a:ext cx="4018546" cy="400110"/>
          </a:xfrm>
          <a:prstGeom prst="rect">
            <a:avLst/>
          </a:prstGeom>
          <a:noFill/>
        </p:spPr>
        <p:txBody>
          <a:bodyPr wrap="square" rtlCol="0">
            <a:spAutoFit/>
          </a:bodyPr>
          <a:lstStyle/>
          <a:p>
            <a:r>
              <a:rPr lang="en-US" sz="2000" dirty="0">
                <a:solidFill>
                  <a:schemeClr val="bg2"/>
                </a:solidFill>
                <a:latin typeface="Times New Roman" pitchFamily="18" charset="0"/>
                <a:cs typeface="Times New Roman" pitchFamily="18" charset="0"/>
              </a:rPr>
              <a:t>b) </a:t>
            </a:r>
            <a:r>
              <a:rPr lang="en-US" sz="2000" dirty="0" err="1">
                <a:solidFill>
                  <a:schemeClr val="bg2"/>
                </a:solidFill>
                <a:latin typeface="Times New Roman" pitchFamily="18" charset="0"/>
                <a:cs typeface="Times New Roman" pitchFamily="18" charset="0"/>
              </a:rPr>
              <a:t>Thời</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Hai</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Bà</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Trưng</a:t>
            </a:r>
            <a:endParaRPr lang="en-US" sz="2000" dirty="0">
              <a:solidFill>
                <a:schemeClr val="bg2"/>
              </a:solidFill>
              <a:latin typeface="Times New Roman" pitchFamily="18" charset="0"/>
              <a:cs typeface="Times New Roman" pitchFamily="18" charset="0"/>
            </a:endParaRPr>
          </a:p>
        </p:txBody>
      </p:sp>
      <p:sp>
        <p:nvSpPr>
          <p:cNvPr id="9" name="Rectangle 8"/>
          <p:cNvSpPr/>
          <p:nvPr/>
        </p:nvSpPr>
        <p:spPr>
          <a:xfrm>
            <a:off x="2147636" y="3460902"/>
            <a:ext cx="8999836" cy="400110"/>
          </a:xfrm>
          <a:prstGeom prst="rect">
            <a:avLst/>
          </a:prstGeom>
        </p:spPr>
        <p:txBody>
          <a:bodyPr wrap="none">
            <a:spAutoFit/>
          </a:bodyPr>
          <a:lstStyle/>
          <a:p>
            <a:r>
              <a:rPr lang="en-US" sz="2000" b="1" i="1" dirty="0">
                <a:solidFill>
                  <a:schemeClr val="bg2"/>
                </a:solidFill>
                <a:latin typeface="Times New Roman" pitchFamily="18" charset="0"/>
                <a:cs typeface="Times New Roman" pitchFamily="18" charset="0"/>
              </a:rPr>
              <a:t>3. </a:t>
            </a:r>
            <a:r>
              <a:rPr lang="en-US" sz="2000" b="1" i="1" dirty="0" err="1">
                <a:solidFill>
                  <a:schemeClr val="bg2"/>
                </a:solidFill>
                <a:latin typeface="Times New Roman" pitchFamily="18" charset="0"/>
                <a:cs typeface="Times New Roman" pitchFamily="18" charset="0"/>
              </a:rPr>
              <a:t>Khi</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nghĩa</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quân</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của</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Đinh</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Công</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Tuấn</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bị</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kẻ</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thù</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bao</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vây</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bà</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đã</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làm</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gì</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để</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giúp</a:t>
            </a:r>
            <a:r>
              <a:rPr lang="en-US" sz="2000" b="1" i="1" dirty="0">
                <a:solidFill>
                  <a:schemeClr val="bg2"/>
                </a:solidFill>
                <a:latin typeface="Times New Roman" pitchFamily="18" charset="0"/>
                <a:cs typeface="Times New Roman" pitchFamily="18" charset="0"/>
              </a:rPr>
              <a:t> </a:t>
            </a:r>
            <a:r>
              <a:rPr lang="en-US" sz="2000" b="1" i="1" dirty="0" err="1">
                <a:solidFill>
                  <a:schemeClr val="bg2"/>
                </a:solidFill>
                <a:latin typeface="Times New Roman" pitchFamily="18" charset="0"/>
                <a:cs typeface="Times New Roman" pitchFamily="18" charset="0"/>
              </a:rPr>
              <a:t>đỡ</a:t>
            </a:r>
            <a:r>
              <a:rPr lang="en-US" sz="2000" b="1" i="1" dirty="0">
                <a:solidFill>
                  <a:schemeClr val="bg2"/>
                </a:solidFill>
                <a:latin typeface="Times New Roman" pitchFamily="18" charset="0"/>
                <a:cs typeface="Times New Roman" pitchFamily="18" charset="0"/>
              </a:rPr>
              <a:t>?</a:t>
            </a:r>
          </a:p>
        </p:txBody>
      </p:sp>
      <p:sp>
        <p:nvSpPr>
          <p:cNvPr id="10" name="Rectangle 9"/>
          <p:cNvSpPr/>
          <p:nvPr/>
        </p:nvSpPr>
        <p:spPr>
          <a:xfrm>
            <a:off x="2194243" y="3990292"/>
            <a:ext cx="4865627" cy="400110"/>
          </a:xfrm>
          <a:prstGeom prst="rect">
            <a:avLst/>
          </a:prstGeom>
        </p:spPr>
        <p:txBody>
          <a:bodyPr wrap="none">
            <a:spAutoFit/>
          </a:bodyPr>
          <a:lstStyle/>
          <a:p>
            <a:r>
              <a:rPr lang="en-US" sz="2000" dirty="0">
                <a:solidFill>
                  <a:schemeClr val="bg2"/>
                </a:solidFill>
                <a:latin typeface="Times New Roman" pitchFamily="18" charset="0"/>
                <a:cs typeface="Times New Roman" pitchFamily="18" charset="0"/>
              </a:rPr>
              <a:t>a) </a:t>
            </a:r>
            <a:r>
              <a:rPr lang="en-US" sz="2000" dirty="0" err="1">
                <a:solidFill>
                  <a:schemeClr val="bg2"/>
                </a:solidFill>
                <a:latin typeface="Times New Roman" pitchFamily="18" charset="0"/>
                <a:cs typeface="Times New Roman" pitchFamily="18" charset="0"/>
              </a:rPr>
              <a:t>Tập</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hợp</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lực</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lượng</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giải</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vây</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cho</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nghĩa</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quân</a:t>
            </a:r>
            <a:endParaRPr lang="en-US" sz="2000" dirty="0">
              <a:solidFill>
                <a:schemeClr val="bg2"/>
              </a:solidFill>
              <a:latin typeface="Times New Roman" pitchFamily="18" charset="0"/>
              <a:cs typeface="Times New Roman" pitchFamily="18" charset="0"/>
            </a:endParaRPr>
          </a:p>
        </p:txBody>
      </p:sp>
      <p:sp>
        <p:nvSpPr>
          <p:cNvPr id="11" name="Rectangle 10"/>
          <p:cNvSpPr/>
          <p:nvPr/>
        </p:nvSpPr>
        <p:spPr>
          <a:xfrm>
            <a:off x="2194243" y="4448038"/>
            <a:ext cx="7355860" cy="400110"/>
          </a:xfrm>
          <a:prstGeom prst="rect">
            <a:avLst/>
          </a:prstGeom>
        </p:spPr>
        <p:txBody>
          <a:bodyPr wrap="none">
            <a:spAutoFit/>
          </a:bodyPr>
          <a:lstStyle/>
          <a:p>
            <a:r>
              <a:rPr lang="en-US" sz="2000" dirty="0">
                <a:solidFill>
                  <a:schemeClr val="bg2"/>
                </a:solidFill>
                <a:latin typeface="Times New Roman" pitchFamily="18" charset="0"/>
                <a:cs typeface="Times New Roman" pitchFamily="18" charset="0"/>
              </a:rPr>
              <a:t>b) </a:t>
            </a:r>
            <a:r>
              <a:rPr lang="en-US" sz="2000" dirty="0" err="1">
                <a:solidFill>
                  <a:schemeClr val="bg2"/>
                </a:solidFill>
                <a:latin typeface="Times New Roman" pitchFamily="18" charset="0"/>
                <a:cs typeface="Times New Roman" pitchFamily="18" charset="0"/>
              </a:rPr>
              <a:t>Bà</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đã</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thu</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nhận</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bánh</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giầy</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cơm</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nắm</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đem</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tiếp</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tế</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cho</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nghĩa</a:t>
            </a:r>
            <a:r>
              <a:rPr lang="en-US" sz="2000" dirty="0">
                <a:solidFill>
                  <a:schemeClr val="bg2"/>
                </a:solidFill>
                <a:latin typeface="Times New Roman" pitchFamily="18" charset="0"/>
                <a:cs typeface="Times New Roman" pitchFamily="18" charset="0"/>
              </a:rPr>
              <a:t> </a:t>
            </a:r>
            <a:r>
              <a:rPr lang="en-US" sz="2000" dirty="0" err="1">
                <a:solidFill>
                  <a:schemeClr val="bg2"/>
                </a:solidFill>
                <a:latin typeface="Times New Roman" pitchFamily="18" charset="0"/>
                <a:cs typeface="Times New Roman" pitchFamily="18" charset="0"/>
              </a:rPr>
              <a:t>quân</a:t>
            </a:r>
            <a:r>
              <a:rPr lang="en-US" sz="2000" dirty="0">
                <a:solidFill>
                  <a:schemeClr val="bg2"/>
                </a:solidFill>
                <a:latin typeface="Times New Roman" pitchFamily="18" charset="0"/>
                <a:cs typeface="Times New Roman" pitchFamily="18" charset="0"/>
              </a:rPr>
              <a:t>.</a:t>
            </a:r>
          </a:p>
        </p:txBody>
      </p:sp>
      <p:sp>
        <p:nvSpPr>
          <p:cNvPr id="15" name="Oval 14"/>
          <p:cNvSpPr/>
          <p:nvPr/>
        </p:nvSpPr>
        <p:spPr>
          <a:xfrm>
            <a:off x="5053267" y="1973179"/>
            <a:ext cx="505326"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30823" y="4438891"/>
            <a:ext cx="505326"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62641" y="2951639"/>
            <a:ext cx="505326"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3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heel(1)">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257695" y="1586718"/>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386775" y="67474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888185" y="674745"/>
            <a:ext cx="7746351"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p>
        </p:txBody>
      </p:sp>
      <p:pic>
        <p:nvPicPr>
          <p:cNvPr id="14" name="Picture 13">
            <a:extLst>
              <a:ext uri="{FF2B5EF4-FFF2-40B4-BE49-F238E27FC236}">
                <a16:creationId xmlns:a16="http://schemas.microsoft.com/office/drawing/2014/main" id="{FD7742AD-7F5E-654D-BB00-8C692BFD64E2}"/>
              </a:ext>
            </a:extLst>
          </p:cNvPr>
          <p:cNvPicPr/>
          <p:nvPr/>
        </p:nvPicPr>
        <p:blipFill rotWithShape="1">
          <a:blip r:embed="rId4"/>
          <a:srcRect l="1902" r="4709"/>
          <a:stretch/>
        </p:blipFill>
        <p:spPr>
          <a:xfrm>
            <a:off x="4369233" y="1628852"/>
            <a:ext cx="7369377" cy="4871030"/>
          </a:xfrm>
          <a:prstGeom prst="rect">
            <a:avLst/>
          </a:prstGeom>
        </p:spPr>
      </p:pic>
      <p:pic>
        <p:nvPicPr>
          <p:cNvPr id="15" name="Picture 2">
            <a:extLst>
              <a:ext uri="{FF2B5EF4-FFF2-40B4-BE49-F238E27FC236}">
                <a16:creationId xmlns:a16="http://schemas.microsoft.com/office/drawing/2014/main" id="{EC3E994D-11A2-4146-B8B4-4A1152FDB999}"/>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284912" y="2115212"/>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71E5B8-7E70-ED40-81D9-9AE5C7866EFB}"/>
              </a:ext>
            </a:extLst>
          </p:cNvPr>
          <p:cNvSpPr txBox="1"/>
          <p:nvPr/>
        </p:nvSpPr>
        <p:spPr>
          <a:xfrm flipH="1">
            <a:off x="1145311" y="2240942"/>
            <a:ext cx="3223922" cy="1569660"/>
          </a:xfrm>
          <a:prstGeom prst="rect">
            <a:avLst/>
          </a:prstGeom>
          <a:noFill/>
        </p:spPr>
        <p:txBody>
          <a:bodyPr wrap="square" rtlCol="0">
            <a:spAutoFit/>
          </a:bodyPr>
          <a:lstStyle/>
          <a:p>
            <a:r>
              <a:rPr lang="vi-VN"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Nêu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cảm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nhận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em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phát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triển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đất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nước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Việt</a:t>
            </a:r>
            <a:r>
              <a:rPr lang="en-US" sz="2400" dirty="0">
                <a:solidFill>
                  <a:schemeClr val="bg2"/>
                </a:solidFill>
                <a:latin typeface="Times New Roman" pitchFamily="18" charset="0"/>
                <a:cs typeface="Times New Roman" pitchFamily="18" charset="0"/>
              </a:rPr>
              <a:t> Nam qua </a:t>
            </a:r>
            <a:r>
              <a:rPr lang="en-US" sz="2400" dirty="0" err="1">
                <a:solidFill>
                  <a:schemeClr val="bg2"/>
                </a:solidFill>
                <a:latin typeface="Times New Roman" pitchFamily="18" charset="0"/>
                <a:cs typeface="Times New Roman" pitchFamily="18" charset="0"/>
              </a:rPr>
              <a:t>những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bức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tranh</a:t>
            </a:r>
            <a:r>
              <a:rPr lang="en-US"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467" y="289679"/>
            <a:ext cx="10226843" cy="6278642"/>
          </a:xfrm>
          <a:prstGeom prst="rect">
            <a:avLst/>
          </a:prstGeom>
          <a:noFill/>
        </p:spPr>
        <p:txBody>
          <a:bodyPr wrap="square" rtlCol="0">
            <a:spAutoFit/>
          </a:bodyPr>
          <a:lstStyle/>
          <a:p>
            <a:r>
              <a:rPr lang="en-US" sz="2400" b="1" dirty="0">
                <a:solidFill>
                  <a:schemeClr val="bg2"/>
                </a:solidFill>
                <a:latin typeface="Times New Roman" pitchFamily="18" charset="0"/>
                <a:cs typeface="Times New Roman" pitchFamily="18" charset="0"/>
              </a:rPr>
              <a:t>I. YÊU CẦU CẦN ĐẠT:</a:t>
            </a:r>
          </a:p>
          <a:p>
            <a:r>
              <a:rPr lang="nl-NL" sz="2400" dirty="0">
                <a:solidFill>
                  <a:schemeClr val="bg2"/>
                </a:solidFill>
                <a:latin typeface="Times New Roman" pitchFamily="18" charset="0"/>
                <a:cs typeface="Times New Roman" pitchFamily="18" charset="0"/>
              </a:rPr>
              <a:t>- Nêu được một số nét cơ bản về vẻ đẹp của đất nước, con người Việt Nam.</a:t>
            </a:r>
            <a:endParaRPr lang="en-US" sz="2400" dirty="0">
              <a:solidFill>
                <a:schemeClr val="bg2"/>
              </a:solidFill>
              <a:latin typeface="Times New Roman" pitchFamily="18" charset="0"/>
              <a:cs typeface="Times New Roman" pitchFamily="18" charset="0"/>
            </a:endParaRPr>
          </a:p>
          <a:p>
            <a:r>
              <a:rPr lang="nl-NL" sz="2400" dirty="0">
                <a:solidFill>
                  <a:schemeClr val="bg2"/>
                </a:solidFill>
                <a:latin typeface="Times New Roman" pitchFamily="18" charset="0"/>
                <a:cs typeface="Times New Roman" pitchFamily="18" charset="0"/>
              </a:rPr>
              <a:t>- Nhận ra Tổ quốc Việt Nam đang phát triển mạnh mẽ.</a:t>
            </a:r>
            <a:endParaRPr lang="en-US" sz="2400" dirty="0">
              <a:solidFill>
                <a:schemeClr val="bg2"/>
              </a:solidFill>
              <a:latin typeface="Times New Roman" pitchFamily="18" charset="0"/>
              <a:cs typeface="Times New Roman" pitchFamily="18" charset="0"/>
            </a:endParaRPr>
          </a:p>
          <a:p>
            <a:r>
              <a:rPr lang="nl-NL" sz="2400" dirty="0">
                <a:solidFill>
                  <a:schemeClr val="bg2"/>
                </a:solidFill>
                <a:latin typeface="Times New Roman" pitchFamily="18" charset="0"/>
                <a:cs typeface="Times New Roman" pitchFamily="18" charset="0"/>
              </a:rPr>
              <a:t>- Thực hiện được hành vi, việc làm để thể hiện tình yêu Tổ quốc Việt Nam; yêu quý, bảo vệ thiên nhiên; trân trọng và tự hào về truyền thống lịch sử, văn hóa của đất nước. Tự hào được là người Việt Nam. </a:t>
            </a:r>
            <a:endParaRPr lang="en-US" sz="2400" dirty="0">
              <a:solidFill>
                <a:schemeClr val="bg2"/>
              </a:solidFill>
              <a:latin typeface="Times New Roman" pitchFamily="18" charset="0"/>
              <a:cs typeface="Times New Roman" pitchFamily="18" charset="0"/>
            </a:endParaRPr>
          </a:p>
          <a:p>
            <a:r>
              <a:rPr lang="en-US" sz="2400" dirty="0">
                <a:solidFill>
                  <a:schemeClr val="bg2"/>
                </a:solidFill>
                <a:latin typeface="Times New Roman" pitchFamily="18" charset="0"/>
                <a:cs typeface="Times New Roman" pitchFamily="18" charset="0"/>
              </a:rPr>
              <a:t>- </a:t>
            </a:r>
            <a:r>
              <a:rPr lang="nl-NL" sz="2400" dirty="0">
                <a:solidFill>
                  <a:schemeClr val="bg2"/>
                </a:solidFill>
                <a:latin typeface="Times New Roman" pitchFamily="18" charset="0"/>
                <a:cs typeface="Times New Roman" pitchFamily="18" charset="0"/>
              </a:rPr>
              <a:t>Phát triển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chủ</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học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giải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quyết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vấn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tạo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tiếp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hợp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tác</a:t>
            </a:r>
            <a:endParaRPr lang="en-US" sz="2400" dirty="0">
              <a:solidFill>
                <a:schemeClr val="bg2"/>
              </a:solidFill>
              <a:latin typeface="Times New Roman" pitchFamily="18" charset="0"/>
              <a:cs typeface="Times New Roman" pitchFamily="18" charset="0"/>
            </a:endParaRPr>
          </a:p>
          <a:p>
            <a:r>
              <a:rPr lang="nl-NL" sz="2400" dirty="0">
                <a:solidFill>
                  <a:schemeClr val="bg2"/>
                </a:solidFill>
                <a:latin typeface="Times New Roman" pitchFamily="18" charset="0"/>
                <a:cs typeface="Times New Roman" pitchFamily="18" charset="0"/>
              </a:rPr>
              <a:t>- Hình thành phẩm chất yêu nước, nhân ái, chăm chỉ, trách nhiệm.</a:t>
            </a:r>
          </a:p>
          <a:p>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TH QPAN: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Hoàng Sa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Sa.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nl-NL" sz="2400" dirty="0">
              <a:solidFill>
                <a:schemeClr val="bg2"/>
              </a:solidFill>
              <a:latin typeface="Times New Roman" pitchFamily="18" charset="0"/>
              <a:cs typeface="Times New Roman" pitchFamily="18" charset="0"/>
            </a:endParaRPr>
          </a:p>
          <a:p>
            <a:r>
              <a:rPr lang="nl-NL" sz="2400" b="1" i="1" dirty="0">
                <a:solidFill>
                  <a:schemeClr val="bg2"/>
                </a:solidFill>
                <a:latin typeface="Times New Roman" pitchFamily="18" charset="0"/>
                <a:cs typeface="Times New Roman" pitchFamily="18" charset="0"/>
              </a:rPr>
              <a:t>*</a:t>
            </a:r>
            <a:r>
              <a:rPr lang="nl-NL" sz="2400" b="1" dirty="0">
                <a:solidFill>
                  <a:schemeClr val="bg2"/>
                </a:solidFill>
                <a:latin typeface="Times New Roman" pitchFamily="18" charset="0"/>
                <a:cs typeface="Times New Roman" pitchFamily="18" charset="0"/>
              </a:rPr>
              <a:t>Tích hợp GDĐP (Chủ đề 3): Danh nhân  văn hóa hoặc nhân vât tiêu biểu (tỉnh Phú Thọ) bài: Bà Hồ Thiên Hương.</a:t>
            </a:r>
            <a:endParaRPr lang="en-US" sz="2400" b="1" dirty="0">
              <a:solidFill>
                <a:schemeClr val="bg2"/>
              </a:solidFill>
              <a:latin typeface="Times New Roman" pitchFamily="18" charset="0"/>
              <a:cs typeface="Times New Roman" pitchFamily="18" charset="0"/>
            </a:endParaRPr>
          </a:p>
          <a:p>
            <a:r>
              <a:rPr lang="en-US" sz="2400" b="1" dirty="0">
                <a:solidFill>
                  <a:schemeClr val="bg2"/>
                </a:solidFill>
                <a:latin typeface="Times New Roman" pitchFamily="18" charset="0"/>
                <a:cs typeface="Times New Roman" pitchFamily="18" charset="0"/>
              </a:rPr>
              <a:t>II. ĐỒ DÙNG DẠY HỌC:</a:t>
            </a: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GV: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tính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chiếu</a:t>
            </a:r>
            <a:r>
              <a:rPr lang="en-US" sz="2400" dirty="0">
                <a:solidFill>
                  <a:schemeClr val="bg2"/>
                </a:solidFill>
                <a:latin typeface="Times New Roman" pitchFamily="18" charset="0"/>
                <a:cs typeface="Times New Roman" pitchFamily="18" charset="0"/>
              </a:rPr>
              <a:t>, SGK.</a:t>
            </a: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HS:  </a:t>
            </a:r>
            <a:r>
              <a:rPr lang="en-US" sz="2400" dirty="0">
                <a:solidFill>
                  <a:schemeClr val="bg2"/>
                </a:solidFill>
                <a:latin typeface="Times New Roman" pitchFamily="18" charset="0"/>
                <a:cs typeface="Times New Roman" pitchFamily="18" charset="0"/>
              </a:rPr>
              <a:t>SGK, </a:t>
            </a:r>
            <a:r>
              <a:rPr lang="en-US" sz="2400" dirty="0" err="1">
                <a:solidFill>
                  <a:schemeClr val="bg2"/>
                </a:solidFill>
                <a:latin typeface="Times New Roman" pitchFamily="18" charset="0"/>
                <a:cs typeface="Times New Roman" pitchFamily="18" charset="0"/>
              </a:rPr>
              <a:t>vở</a:t>
            </a:r>
            <a:r>
              <a:rPr lang="en-US" sz="2400" dirty="0">
                <a:solidFill>
                  <a:schemeClr val="bg2"/>
                </a:solidFill>
                <a:latin typeface="Times New Roman" pitchFamily="18" charset="0"/>
                <a:cs typeface="Times New Roman" pitchFamily="18" charset="0"/>
              </a:rPr>
              <a:t> </a:t>
            </a:r>
          </a:p>
          <a:p>
            <a:endParaRPr lang="en-US" dirty="0">
              <a:solidFill>
                <a:schemeClr val="bg2"/>
              </a:solidFill>
            </a:endParaRPr>
          </a:p>
        </p:txBody>
      </p:sp>
    </p:spTree>
    <p:extLst>
      <p:ext uri="{BB962C8B-B14F-4D97-AF65-F5344CB8AC3E}">
        <p14:creationId xmlns:p14="http://schemas.microsoft.com/office/powerpoint/2010/main" val="35943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248816"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54862" y="687972"/>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675698" y="687972"/>
            <a:ext cx="7994933"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FD7742AD-7F5E-654D-BB00-8C692BFD64E2}"/>
              </a:ext>
            </a:extLst>
          </p:cNvPr>
          <p:cNvPicPr/>
          <p:nvPr/>
        </p:nvPicPr>
        <p:blipFill rotWithShape="1">
          <a:blip r:embed="rId4"/>
          <a:srcRect l="1902" r="4709" b="65390"/>
          <a:stretch/>
        </p:blipFill>
        <p:spPr>
          <a:xfrm>
            <a:off x="963930" y="1624931"/>
            <a:ext cx="10264140" cy="4040428"/>
          </a:xfrm>
          <a:prstGeom prst="rect">
            <a:avLst/>
          </a:prstGeom>
        </p:spPr>
      </p:pic>
      <p:sp>
        <p:nvSpPr>
          <p:cNvPr id="2" name="TextBox 1">
            <a:extLst>
              <a:ext uri="{FF2B5EF4-FFF2-40B4-BE49-F238E27FC236}">
                <a16:creationId xmlns:a16="http://schemas.microsoft.com/office/drawing/2014/main" id="{08AAD771-DD4D-8549-948A-22CA5A122CFD}"/>
              </a:ext>
            </a:extLst>
          </p:cNvPr>
          <p:cNvSpPr txBox="1"/>
          <p:nvPr/>
        </p:nvSpPr>
        <p:spPr>
          <a:xfrm>
            <a:off x="2613967" y="5518139"/>
            <a:ext cx="1390124" cy="523220"/>
          </a:xfrm>
          <a:prstGeom prst="rect">
            <a:avLst/>
          </a:prstGeom>
          <a:noFill/>
        </p:spPr>
        <p:txBody>
          <a:bodyPr wrap="none" rtlCol="0">
            <a:spAutoFit/>
          </a:bodyPr>
          <a:lstStyle/>
          <a:p>
            <a:r>
              <a:rPr lang="vi-VN" sz="2800" dirty="0">
                <a:solidFill>
                  <a:schemeClr val="bg2"/>
                </a:solidFill>
                <a:latin typeface="Times New Roman" pitchFamily="18" charset="0"/>
                <a:cs typeface="Times New Roman" pitchFamily="18" charset="0"/>
              </a:rPr>
              <a:t>Đèn dầu</a:t>
            </a:r>
          </a:p>
        </p:txBody>
      </p:sp>
      <p:sp>
        <p:nvSpPr>
          <p:cNvPr id="3" name="TextBox 2">
            <a:extLst>
              <a:ext uri="{FF2B5EF4-FFF2-40B4-BE49-F238E27FC236}">
                <a16:creationId xmlns:a16="http://schemas.microsoft.com/office/drawing/2014/main" id="{B075BFE8-797F-7A41-8D61-C3854494C9E8}"/>
              </a:ext>
            </a:extLst>
          </p:cNvPr>
          <p:cNvSpPr txBox="1"/>
          <p:nvPr/>
        </p:nvSpPr>
        <p:spPr>
          <a:xfrm>
            <a:off x="7861533" y="5518139"/>
            <a:ext cx="1489510" cy="523220"/>
          </a:xfrm>
          <a:prstGeom prst="rect">
            <a:avLst/>
          </a:prstGeom>
          <a:noFill/>
        </p:spPr>
        <p:txBody>
          <a:bodyPr wrap="none" rtlCol="0">
            <a:spAutoFit/>
          </a:bodyPr>
          <a:lstStyle/>
          <a:p>
            <a:r>
              <a:rPr lang="vi-VN" sz="2800" dirty="0">
                <a:solidFill>
                  <a:schemeClr val="bg2"/>
                </a:solidFill>
                <a:latin typeface="Times New Roman" pitchFamily="18" charset="0"/>
                <a:cs typeface="Times New Roman" pitchFamily="18" charset="0"/>
              </a:rPr>
              <a:t>Đèn điện</a:t>
            </a:r>
          </a:p>
        </p:txBody>
      </p:sp>
    </p:spTree>
    <p:extLst>
      <p:ext uri="{BB962C8B-B14F-4D97-AF65-F5344CB8AC3E}">
        <p14:creationId xmlns:p14="http://schemas.microsoft.com/office/powerpoint/2010/main" val="22652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346214" y="158006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54862" y="687972"/>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620674" y="674745"/>
            <a:ext cx="8060786"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87410487-A77C-D749-B20B-DF3A7C9A70A5}"/>
              </a:ext>
            </a:extLst>
          </p:cNvPr>
          <p:cNvPicPr/>
          <p:nvPr/>
        </p:nvPicPr>
        <p:blipFill rotWithShape="1">
          <a:blip r:embed="rId4"/>
          <a:srcRect l="1902" t="33671" r="4709" b="32304"/>
          <a:stretch/>
        </p:blipFill>
        <p:spPr>
          <a:xfrm>
            <a:off x="713362" y="1667262"/>
            <a:ext cx="10968098" cy="3884329"/>
          </a:xfrm>
          <a:prstGeom prst="rect">
            <a:avLst/>
          </a:prstGeom>
        </p:spPr>
      </p:pic>
      <p:sp>
        <p:nvSpPr>
          <p:cNvPr id="2" name="TextBox 1">
            <a:extLst>
              <a:ext uri="{FF2B5EF4-FFF2-40B4-BE49-F238E27FC236}">
                <a16:creationId xmlns:a16="http://schemas.microsoft.com/office/drawing/2014/main" id="{F163D2F2-1FAA-6940-83E2-7C6A003ADAE1}"/>
              </a:ext>
            </a:extLst>
          </p:cNvPr>
          <p:cNvSpPr txBox="1"/>
          <p:nvPr/>
        </p:nvSpPr>
        <p:spPr>
          <a:xfrm>
            <a:off x="1726421" y="5484050"/>
            <a:ext cx="2453300" cy="461665"/>
          </a:xfrm>
          <a:prstGeom prst="rect">
            <a:avLst/>
          </a:prstGeom>
          <a:noFill/>
        </p:spPr>
        <p:txBody>
          <a:bodyPr wrap="none" rtlCol="0">
            <a:spAutoFit/>
          </a:bodyPr>
          <a:lstStyle/>
          <a:p>
            <a:r>
              <a:rPr lang="vi-VN" sz="2400" dirty="0">
                <a:solidFill>
                  <a:schemeClr val="bg2"/>
                </a:solidFill>
                <a:latin typeface="Times New Roman" pitchFamily="18" charset="0"/>
                <a:cs typeface="Times New Roman" pitchFamily="18" charset="0"/>
              </a:rPr>
              <a:t>Trường học thô sơ</a:t>
            </a:r>
          </a:p>
        </p:txBody>
      </p:sp>
      <p:sp>
        <p:nvSpPr>
          <p:cNvPr id="3" name="TextBox 2">
            <a:extLst>
              <a:ext uri="{FF2B5EF4-FFF2-40B4-BE49-F238E27FC236}">
                <a16:creationId xmlns:a16="http://schemas.microsoft.com/office/drawing/2014/main" id="{BDB79C28-1D4A-714D-B613-11D39B1BDA5A}"/>
              </a:ext>
            </a:extLst>
          </p:cNvPr>
          <p:cNvSpPr txBox="1"/>
          <p:nvPr/>
        </p:nvSpPr>
        <p:spPr>
          <a:xfrm>
            <a:off x="7714700" y="5484049"/>
            <a:ext cx="3094445" cy="461665"/>
          </a:xfrm>
          <a:prstGeom prst="rect">
            <a:avLst/>
          </a:prstGeom>
          <a:noFill/>
        </p:spPr>
        <p:txBody>
          <a:bodyPr wrap="square" rtlCol="0">
            <a:spAutoFit/>
          </a:bodyPr>
          <a:lstStyle/>
          <a:p>
            <a:r>
              <a:rPr lang="vi-VN" sz="2400" dirty="0">
                <a:solidFill>
                  <a:schemeClr val="bg2"/>
                </a:solidFill>
                <a:latin typeface="Times New Roman" pitchFamily="18" charset="0"/>
                <a:cs typeface="Times New Roman" pitchFamily="18" charset="0"/>
              </a:rPr>
              <a:t>Trường học hiện đại </a:t>
            </a:r>
          </a:p>
        </p:txBody>
      </p:sp>
    </p:spTree>
    <p:extLst>
      <p:ext uri="{BB962C8B-B14F-4D97-AF65-F5344CB8AC3E}">
        <p14:creationId xmlns:p14="http://schemas.microsoft.com/office/powerpoint/2010/main" val="15271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310120"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01862" y="734139"/>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565688" y="674745"/>
            <a:ext cx="7948533"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DEFF7D2D-85B7-D84E-997B-04D6BCB1B69E}"/>
              </a:ext>
            </a:extLst>
          </p:cNvPr>
          <p:cNvPicPr/>
          <p:nvPr/>
        </p:nvPicPr>
        <p:blipFill rotWithShape="1">
          <a:blip r:embed="rId4"/>
          <a:srcRect l="1902" t="67226" r="4709"/>
          <a:stretch/>
        </p:blipFill>
        <p:spPr>
          <a:xfrm>
            <a:off x="553936" y="1755108"/>
            <a:ext cx="11184674" cy="3822732"/>
          </a:xfrm>
          <a:prstGeom prst="rect">
            <a:avLst/>
          </a:prstGeom>
        </p:spPr>
      </p:pic>
      <p:sp>
        <p:nvSpPr>
          <p:cNvPr id="2" name="TextBox 1">
            <a:extLst>
              <a:ext uri="{FF2B5EF4-FFF2-40B4-BE49-F238E27FC236}">
                <a16:creationId xmlns:a16="http://schemas.microsoft.com/office/drawing/2014/main" id="{8D9DD953-2394-5242-995C-C9F6DCCB02A1}"/>
              </a:ext>
            </a:extLst>
          </p:cNvPr>
          <p:cNvSpPr txBox="1"/>
          <p:nvPr/>
        </p:nvSpPr>
        <p:spPr>
          <a:xfrm>
            <a:off x="4678785" y="5577840"/>
            <a:ext cx="2531462" cy="492443"/>
          </a:xfrm>
          <a:prstGeom prst="rect">
            <a:avLst/>
          </a:prstGeom>
          <a:noFill/>
        </p:spPr>
        <p:txBody>
          <a:bodyPr wrap="none" rtlCol="0">
            <a:spAutoFit/>
          </a:bodyPr>
          <a:lstStyle/>
          <a:p>
            <a:r>
              <a:rPr lang="vi-VN" sz="2600" dirty="0">
                <a:solidFill>
                  <a:schemeClr val="bg2"/>
                </a:solidFill>
                <a:latin typeface="Times New Roman" pitchFamily="18" charset="0"/>
                <a:cs typeface="Times New Roman" pitchFamily="18" charset="0"/>
              </a:rPr>
              <a:t>Đường sá cải tiến</a:t>
            </a:r>
          </a:p>
        </p:txBody>
      </p:sp>
    </p:spTree>
    <p:extLst>
      <p:ext uri="{BB962C8B-B14F-4D97-AF65-F5344CB8AC3E}">
        <p14:creationId xmlns:p14="http://schemas.microsoft.com/office/powerpoint/2010/main" val="409036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310120"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01862" y="734139"/>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565688" y="704442"/>
            <a:ext cx="7912438"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58" name="Scroll: Horizontal 57">
            <a:extLst>
              <a:ext uri="{FF2B5EF4-FFF2-40B4-BE49-F238E27FC236}">
                <a16:creationId xmlns:a16="http://schemas.microsoft.com/office/drawing/2014/main" id="{4FE7C2A7-585B-47FF-91AF-CFF608F04A0A}"/>
              </a:ext>
            </a:extLst>
          </p:cNvPr>
          <p:cNvSpPr/>
          <p:nvPr/>
        </p:nvSpPr>
        <p:spPr>
          <a:xfrm>
            <a:off x="284912" y="4678770"/>
            <a:ext cx="11622175" cy="1898973"/>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2"/>
                </a:solidFill>
                <a:latin typeface="Times New Roman" pitchFamily="18" charset="0"/>
                <a:cs typeface="Times New Roman" pitchFamily="18" charset="0"/>
              </a:rPr>
              <a:t>Từ</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khi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đổi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mới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đất</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nước</a:t>
            </a:r>
            <a:r>
              <a:rPr lang="en-US" sz="2600" dirty="0">
                <a:solidFill>
                  <a:schemeClr val="bg2"/>
                </a:solidFill>
                <a:latin typeface="Times New Roman" pitchFamily="18" charset="0"/>
                <a:cs typeface="Times New Roman" pitchFamily="18" charset="0"/>
              </a:rPr>
              <a:t> ta </a:t>
            </a:r>
            <a:r>
              <a:rPr lang="en-US" sz="2600" dirty="0" err="1">
                <a:solidFill>
                  <a:schemeClr val="bg2"/>
                </a:solidFill>
                <a:latin typeface="Times New Roman" pitchFamily="18" charset="0"/>
                <a:cs typeface="Times New Roman" pitchFamily="18" charset="0"/>
              </a:rPr>
              <a:t>đã</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phát</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triển</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mạnh</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mẽ</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điện</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thắp</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sáng</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thay</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đèn</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dầu</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Đời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sống</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vật</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chất</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của</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người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dân</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ngày</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càng</a:t>
            </a:r>
            <a:r>
              <a:rPr lang="en-US" sz="2600" dirty="0">
                <a:solidFill>
                  <a:schemeClr val="bg2"/>
                </a:solidFill>
                <a:latin typeface="Times New Roman" pitchFamily="18" charset="0"/>
                <a:cs typeface="Times New Roman" pitchFamily="18" charset="0"/>
              </a:rPr>
              <a:t> no </a:t>
            </a:r>
            <a:r>
              <a:rPr lang="en-US" sz="2600" dirty="0" err="1">
                <a:solidFill>
                  <a:schemeClr val="bg2"/>
                </a:solidFill>
                <a:latin typeface="Times New Roman" pitchFamily="18" charset="0"/>
                <a:cs typeface="Times New Roman" pitchFamily="18" charset="0"/>
              </a:rPr>
              <a:t>đủ</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đời</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sống</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tinh</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thần</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ngày</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càng</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phong</a:t>
            </a:r>
            <a:r>
              <a:rPr lang="en-US" sz="2600" dirty="0">
                <a:solidFill>
                  <a:schemeClr val="bg2"/>
                </a:solidFill>
                <a:latin typeface="Times New Roman" pitchFamily="18" charset="0"/>
                <a:cs typeface="Times New Roman" pitchFamily="18" charset="0"/>
              </a:rPr>
              <a:t> </a:t>
            </a:r>
            <a:r>
              <a:rPr lang="en-US" sz="2600" dirty="0" err="1">
                <a:solidFill>
                  <a:schemeClr val="bg2"/>
                </a:solidFill>
                <a:latin typeface="Times New Roman" pitchFamily="18" charset="0"/>
                <a:cs typeface="Times New Roman" pitchFamily="18" charset="0"/>
              </a:rPr>
              <a:t>phú</a:t>
            </a:r>
            <a:r>
              <a:rPr lang="en-US" sz="2600" dirty="0">
                <a:solidFill>
                  <a:schemeClr val="bg2"/>
                </a:solidFill>
                <a:latin typeface="Times New Roman" pitchFamily="18" charset="0"/>
                <a:cs typeface="Times New Roman" pitchFamily="18" charset="0"/>
              </a:rPr>
              <a:t> …...</a:t>
            </a:r>
            <a:r>
              <a:rPr lang="vi-VN" sz="2600" dirty="0">
                <a:solidFill>
                  <a:schemeClr val="bg2"/>
                </a:solidFill>
                <a:latin typeface="Times New Roman" pitchFamily="18" charset="0"/>
                <a:cs typeface="Times New Roman" pitchFamily="18" charset="0"/>
              </a:rPr>
              <a:t> </a:t>
            </a:r>
          </a:p>
        </p:txBody>
      </p:sp>
      <p:pic>
        <p:nvPicPr>
          <p:cNvPr id="13" name="Picture 12">
            <a:extLst>
              <a:ext uri="{FF2B5EF4-FFF2-40B4-BE49-F238E27FC236}">
                <a16:creationId xmlns:a16="http://schemas.microsoft.com/office/drawing/2014/main" id="{DA220D4B-395A-F34F-B44C-1B4B3803ECB0}"/>
              </a:ext>
            </a:extLst>
          </p:cNvPr>
          <p:cNvPicPr/>
          <p:nvPr/>
        </p:nvPicPr>
        <p:blipFill rotWithShape="1">
          <a:blip r:embed="rId4"/>
          <a:srcRect l="1902" r="4709"/>
          <a:stretch/>
        </p:blipFill>
        <p:spPr>
          <a:xfrm>
            <a:off x="3386775" y="1537412"/>
            <a:ext cx="5894385" cy="3331768"/>
          </a:xfrm>
          <a:prstGeom prst="rect">
            <a:avLst/>
          </a:prstGeom>
        </p:spPr>
      </p:pic>
    </p:spTree>
    <p:extLst>
      <p:ext uri="{BB962C8B-B14F-4D97-AF65-F5344CB8AC3E}">
        <p14:creationId xmlns:p14="http://schemas.microsoft.com/office/powerpoint/2010/main" val="41904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284912" y="362039"/>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310121" y="1598749"/>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01862" y="734139"/>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573089" y="674745"/>
            <a:ext cx="7929099"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Khám phá sự phát triển của quê hương, đất nước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14D7FDEC-DF2E-9449-8E82-C862C0F9EEAE}"/>
              </a:ext>
            </a:extLst>
          </p:cNvPr>
          <p:cNvGrpSpPr/>
          <p:nvPr/>
        </p:nvGrpSpPr>
        <p:grpSpPr>
          <a:xfrm>
            <a:off x="1771458" y="1905450"/>
            <a:ext cx="4634661" cy="2667909"/>
            <a:chOff x="7074021" y="1743552"/>
            <a:chExt cx="4443256" cy="2610143"/>
          </a:xfrm>
        </p:grpSpPr>
        <p:sp>
          <p:nvSpPr>
            <p:cNvPr id="10" name="Speech Bubble: Oval 20">
              <a:extLst>
                <a:ext uri="{FF2B5EF4-FFF2-40B4-BE49-F238E27FC236}">
                  <a16:creationId xmlns:a16="http://schemas.microsoft.com/office/drawing/2014/main" id="{A0B3D16E-26F5-2346-8A22-1F67655413C4}"/>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1" name="Rectangle 10">
              <a:extLst>
                <a:ext uri="{FF2B5EF4-FFF2-40B4-BE49-F238E27FC236}">
                  <a16:creationId xmlns:a16="http://schemas.microsoft.com/office/drawing/2014/main" id="{4427619F-F209-934C-8535-52A572E822B5}"/>
                </a:ext>
              </a:extLst>
            </p:cNvPr>
            <p:cNvSpPr/>
            <p:nvPr/>
          </p:nvSpPr>
          <p:spPr>
            <a:xfrm>
              <a:off x="7427956" y="2223719"/>
              <a:ext cx="3833250" cy="1355007"/>
            </a:xfrm>
            <a:prstGeom prst="rect">
              <a:avLst/>
            </a:prstGeom>
          </p:spPr>
          <p:txBody>
            <a:bodyPr wrap="square">
              <a:spAutoFit/>
            </a:bodyPr>
            <a:lstStyle/>
            <a:p>
              <a:r>
                <a:rPr lang="en-US" sz="2800" dirty="0" err="1">
                  <a:solidFill>
                    <a:schemeClr val="bg2"/>
                  </a:solidFill>
                  <a:latin typeface="Times New Roman" pitchFamily="18" charset="0"/>
                  <a:cs typeface="Times New Roman" pitchFamily="18" charset="0"/>
                </a:rPr>
                <a:t>Em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hãy</a:t>
              </a:r>
              <a:r>
                <a:rPr lang="en-US" sz="2800" dirty="0">
                  <a:solidFill>
                    <a:schemeClr val="bg2"/>
                  </a:solidFill>
                  <a:latin typeface="Times New Roman" pitchFamily="18" charset="0"/>
                  <a:cs typeface="Times New Roman" pitchFamily="18" charset="0"/>
                </a:rPr>
                <a:t> chia </a:t>
              </a:r>
              <a:r>
                <a:rPr lang="en-US" sz="2800" dirty="0" err="1">
                  <a:solidFill>
                    <a:schemeClr val="bg2"/>
                  </a:solidFill>
                  <a:latin typeface="Times New Roman" pitchFamily="18" charset="0"/>
                  <a:cs typeface="Times New Roman" pitchFamily="18" charset="0"/>
                </a:rPr>
                <a:t>sẻ</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thêm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về</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sự</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phát</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triển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của</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quê</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hương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đất</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nước</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mà</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em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biết</a:t>
              </a:r>
              <a:r>
                <a:rPr lang="en-US" sz="2800" dirty="0">
                  <a:solidFill>
                    <a:schemeClr val="bg2"/>
                  </a:solidFill>
                  <a:latin typeface="Times New Roman" pitchFamily="18" charset="0"/>
                  <a:cs typeface="Times New Roman" pitchFamily="18" charset="0"/>
                </a:rPr>
                <a:t>?</a:t>
              </a:r>
              <a:endParaRPr lang="vi-VN" sz="2800" dirty="0">
                <a:solidFill>
                  <a:schemeClr val="bg2"/>
                </a:solidFill>
                <a:latin typeface="Times New Roman" pitchFamily="18" charset="0"/>
                <a:cs typeface="Times New Roman" pitchFamily="18" charset="0"/>
              </a:endParaRPr>
            </a:p>
          </p:txBody>
        </p:sp>
      </p:grpSp>
      <p:pic>
        <p:nvPicPr>
          <p:cNvPr id="12" name="Picture 2">
            <a:extLst>
              <a:ext uri="{FF2B5EF4-FFF2-40B4-BE49-F238E27FC236}">
                <a16:creationId xmlns:a16="http://schemas.microsoft.com/office/drawing/2014/main" id="{82BEF84C-C602-CA4B-9B3E-8922BF2BD97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582" y="4442492"/>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A5ED3-89A4-C543-9742-0A9C5B7F85CE}"/>
              </a:ext>
            </a:extLst>
          </p:cNvPr>
          <p:cNvPicPr>
            <a:picLocks noChangeAspect="1"/>
          </p:cNvPicPr>
          <p:nvPr/>
        </p:nvPicPr>
        <p:blipFill rotWithShape="1">
          <a:blip r:embed="rId2">
            <a:extLst>
              <a:ext uri="{28A0092B-C50C-407E-A947-70E740481C1C}">
                <a14:useLocalDpi xmlns:a14="http://schemas.microsoft.com/office/drawing/2010/main" val="0"/>
              </a:ext>
            </a:extLst>
          </a:blip>
          <a:srcRect l="7334" r="6444"/>
          <a:stretch/>
        </p:blipFill>
        <p:spPr>
          <a:xfrm>
            <a:off x="487680" y="1325880"/>
            <a:ext cx="4974530" cy="3230880"/>
          </a:xfrm>
          <a:prstGeom prst="rect">
            <a:avLst/>
          </a:prstGeom>
        </p:spPr>
      </p:pic>
      <p:pic>
        <p:nvPicPr>
          <p:cNvPr id="5" name="Picture 4">
            <a:extLst>
              <a:ext uri="{FF2B5EF4-FFF2-40B4-BE49-F238E27FC236}">
                <a16:creationId xmlns:a16="http://schemas.microsoft.com/office/drawing/2014/main" id="{98B92503-C615-6746-A52D-5BE54CCEFD84}"/>
              </a:ext>
            </a:extLst>
          </p:cNvPr>
          <p:cNvPicPr>
            <a:picLocks noChangeAspect="1"/>
          </p:cNvPicPr>
          <p:nvPr/>
        </p:nvPicPr>
        <p:blipFill rotWithShape="1">
          <a:blip r:embed="rId3">
            <a:extLst>
              <a:ext uri="{28A0092B-C50C-407E-A947-70E740481C1C}">
                <a14:useLocalDpi xmlns:a14="http://schemas.microsoft.com/office/drawing/2010/main" val="0"/>
              </a:ext>
            </a:extLst>
          </a:blip>
          <a:srcRect l="13879" r="13879"/>
          <a:stretch/>
        </p:blipFill>
        <p:spPr>
          <a:xfrm>
            <a:off x="6888480" y="845820"/>
            <a:ext cx="4541520" cy="4191000"/>
          </a:xfrm>
          <a:prstGeom prst="rect">
            <a:avLst/>
          </a:prstGeom>
        </p:spPr>
      </p:pic>
      <p:sp>
        <p:nvSpPr>
          <p:cNvPr id="6" name="Right Arrow 5">
            <a:extLst>
              <a:ext uri="{FF2B5EF4-FFF2-40B4-BE49-F238E27FC236}">
                <a16:creationId xmlns:a16="http://schemas.microsoft.com/office/drawing/2014/main" id="{E252A1B9-9035-AF4A-9A28-DAB9C1E6E490}"/>
              </a:ext>
            </a:extLst>
          </p:cNvPr>
          <p:cNvSpPr/>
          <p:nvPr/>
        </p:nvSpPr>
        <p:spPr>
          <a:xfrm>
            <a:off x="5520025" y="2667000"/>
            <a:ext cx="1151950" cy="1066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588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3B445-334C-9A42-9B65-3291D61A6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20" y="1264186"/>
            <a:ext cx="5074920" cy="3952582"/>
          </a:xfrm>
          <a:prstGeom prst="rect">
            <a:avLst/>
          </a:prstGeom>
        </p:spPr>
      </p:pic>
      <p:pic>
        <p:nvPicPr>
          <p:cNvPr id="5" name="Picture 4">
            <a:extLst>
              <a:ext uri="{FF2B5EF4-FFF2-40B4-BE49-F238E27FC236}">
                <a16:creationId xmlns:a16="http://schemas.microsoft.com/office/drawing/2014/main" id="{21A6086D-1C6F-EB4E-8376-FB880A30A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 y="1920205"/>
            <a:ext cx="4673754" cy="3017589"/>
          </a:xfrm>
          <a:prstGeom prst="rect">
            <a:avLst/>
          </a:prstGeom>
        </p:spPr>
      </p:pic>
      <p:sp>
        <p:nvSpPr>
          <p:cNvPr id="6" name="Right Arrow 5">
            <a:extLst>
              <a:ext uri="{FF2B5EF4-FFF2-40B4-BE49-F238E27FC236}">
                <a16:creationId xmlns:a16="http://schemas.microsoft.com/office/drawing/2014/main" id="{7FD4AABE-52ED-BB4D-AD72-71450875D025}"/>
              </a:ext>
            </a:extLst>
          </p:cNvPr>
          <p:cNvSpPr/>
          <p:nvPr/>
        </p:nvSpPr>
        <p:spPr>
          <a:xfrm>
            <a:off x="5370770" y="2707077"/>
            <a:ext cx="1151950" cy="1066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55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4862F-466E-3C4D-9889-07F78F2F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476" y="320041"/>
            <a:ext cx="4771081" cy="3177540"/>
          </a:xfrm>
          <a:prstGeom prst="rect">
            <a:avLst/>
          </a:prstGeom>
        </p:spPr>
      </p:pic>
      <p:pic>
        <p:nvPicPr>
          <p:cNvPr id="5" name="Picture 4">
            <a:extLst>
              <a:ext uri="{FF2B5EF4-FFF2-40B4-BE49-F238E27FC236}">
                <a16:creationId xmlns:a16="http://schemas.microsoft.com/office/drawing/2014/main" id="{21EEA390-ED2F-9745-BB65-DAFAEC4C6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76" y="3629378"/>
            <a:ext cx="3872944" cy="2908581"/>
          </a:xfrm>
          <a:prstGeom prst="rect">
            <a:avLst/>
          </a:prstGeom>
        </p:spPr>
      </p:pic>
      <p:pic>
        <p:nvPicPr>
          <p:cNvPr id="7" name="Picture 6">
            <a:extLst>
              <a:ext uri="{FF2B5EF4-FFF2-40B4-BE49-F238E27FC236}">
                <a16:creationId xmlns:a16="http://schemas.microsoft.com/office/drawing/2014/main" id="{960DCEF6-F58F-964F-9F51-43774CA8F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81" y="320041"/>
            <a:ext cx="4960063" cy="3177540"/>
          </a:xfrm>
          <a:prstGeom prst="rect">
            <a:avLst/>
          </a:prstGeom>
        </p:spPr>
      </p:pic>
      <p:sp>
        <p:nvSpPr>
          <p:cNvPr id="8" name="Right Arrow 7">
            <a:extLst>
              <a:ext uri="{FF2B5EF4-FFF2-40B4-BE49-F238E27FC236}">
                <a16:creationId xmlns:a16="http://schemas.microsoft.com/office/drawing/2014/main" id="{B3E263BF-B6FE-DA48-B77B-74E0C49631F8}"/>
              </a:ext>
            </a:extLst>
          </p:cNvPr>
          <p:cNvSpPr/>
          <p:nvPr/>
        </p:nvSpPr>
        <p:spPr>
          <a:xfrm>
            <a:off x="5652544" y="3429000"/>
            <a:ext cx="1151950" cy="1066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F477559E-23B9-5440-97BE-2F6961E41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9317" y="3781777"/>
            <a:ext cx="4659398" cy="2603781"/>
          </a:xfrm>
          <a:prstGeom prst="rect">
            <a:avLst/>
          </a:prstGeom>
        </p:spPr>
      </p:pic>
    </p:spTree>
    <p:extLst>
      <p:ext uri="{BB962C8B-B14F-4D97-AF65-F5344CB8AC3E}">
        <p14:creationId xmlns:p14="http://schemas.microsoft.com/office/powerpoint/2010/main" val="31768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3" y="538765"/>
            <a:ext cx="7336949"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những việc cần làm để thể hiện tình yêu Tổ quốc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25" name="Picture 24">
            <a:extLst>
              <a:ext uri="{FF2B5EF4-FFF2-40B4-BE49-F238E27FC236}">
                <a16:creationId xmlns:a16="http://schemas.microsoft.com/office/drawing/2014/main" id="{7F0E3675-B801-A242-B55F-2D8DCD405549}"/>
              </a:ext>
            </a:extLst>
          </p:cNvPr>
          <p:cNvPicPr/>
          <p:nvPr/>
        </p:nvPicPr>
        <p:blipFill rotWithShape="1">
          <a:blip r:embed="rId2"/>
          <a:srcRect r="4321" b="67905"/>
          <a:stretch/>
        </p:blipFill>
        <p:spPr>
          <a:xfrm>
            <a:off x="1425527" y="2074007"/>
            <a:ext cx="4582436" cy="2546341"/>
          </a:xfrm>
          <a:prstGeom prst="rect">
            <a:avLst/>
          </a:prstGeom>
        </p:spPr>
      </p:pic>
      <p:pic>
        <p:nvPicPr>
          <p:cNvPr id="26" name="Picture 25">
            <a:extLst>
              <a:ext uri="{FF2B5EF4-FFF2-40B4-BE49-F238E27FC236}">
                <a16:creationId xmlns:a16="http://schemas.microsoft.com/office/drawing/2014/main" id="{57A802E2-E10C-3C44-BD79-F10F9F53B807}"/>
              </a:ext>
            </a:extLst>
          </p:cNvPr>
          <p:cNvPicPr/>
          <p:nvPr/>
        </p:nvPicPr>
        <p:blipFill rotWithShape="1">
          <a:blip r:embed="rId2"/>
          <a:srcRect l="920" t="33021" r="51196" b="37781"/>
          <a:stretch/>
        </p:blipFill>
        <p:spPr>
          <a:xfrm>
            <a:off x="6096000" y="2170635"/>
            <a:ext cx="2532124" cy="2322844"/>
          </a:xfrm>
          <a:prstGeom prst="rect">
            <a:avLst/>
          </a:prstGeom>
        </p:spPr>
      </p:pic>
      <p:grpSp>
        <p:nvGrpSpPr>
          <p:cNvPr id="27" name="Group 26">
            <a:extLst>
              <a:ext uri="{FF2B5EF4-FFF2-40B4-BE49-F238E27FC236}">
                <a16:creationId xmlns:a16="http://schemas.microsoft.com/office/drawing/2014/main" id="{0745FA56-384F-2547-9EE6-5155A7E4E8E9}"/>
              </a:ext>
            </a:extLst>
          </p:cNvPr>
          <p:cNvGrpSpPr/>
          <p:nvPr/>
        </p:nvGrpSpPr>
        <p:grpSpPr>
          <a:xfrm>
            <a:off x="284912" y="362039"/>
            <a:ext cx="2816950" cy="1489289"/>
            <a:chOff x="569798" y="1124402"/>
            <a:chExt cx="2816950" cy="1489289"/>
          </a:xfrm>
        </p:grpSpPr>
        <p:pic>
          <p:nvPicPr>
            <p:cNvPr id="28" name="Picture 27">
              <a:extLst>
                <a:ext uri="{FF2B5EF4-FFF2-40B4-BE49-F238E27FC236}">
                  <a16:creationId xmlns:a16="http://schemas.microsoft.com/office/drawing/2014/main" id="{2937609D-79DB-A44C-9D00-95DE463BB05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29" name="TextBox 28">
              <a:extLst>
                <a:ext uri="{FF2B5EF4-FFF2-40B4-BE49-F238E27FC236}">
                  <a16:creationId xmlns:a16="http://schemas.microsoft.com/office/drawing/2014/main" id="{CA8F9749-BE79-8649-A682-0B67B825CD21}"/>
                </a:ext>
              </a:extLst>
            </p:cNvPr>
            <p:cNvSpPr txBox="1"/>
            <p:nvPr/>
          </p:nvSpPr>
          <p:spPr>
            <a:xfrm>
              <a:off x="1261995" y="1598749"/>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pic>
        <p:nvPicPr>
          <p:cNvPr id="10" name="Picture 2">
            <a:extLst>
              <a:ext uri="{FF2B5EF4-FFF2-40B4-BE49-F238E27FC236}">
                <a16:creationId xmlns:a16="http://schemas.microsoft.com/office/drawing/2014/main" id="{3D3199E6-7232-A343-A55E-62259B8676B9}"/>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2551" y="1493094"/>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7B1B1A-DFB6-044C-B242-B4058663A100}"/>
              </a:ext>
            </a:extLst>
          </p:cNvPr>
          <p:cNvSpPr txBox="1"/>
          <p:nvPr/>
        </p:nvSpPr>
        <p:spPr>
          <a:xfrm flipH="1">
            <a:off x="1312950" y="1627146"/>
            <a:ext cx="10761777" cy="461665"/>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Các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bạn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trong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tranh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đang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gì</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các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bạn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hiện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điều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gì</a:t>
            </a:r>
            <a:r>
              <a:rPr lang="en-US"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732A9662-258E-CC47-BF44-0A630B2E2E1A}"/>
              </a:ext>
            </a:extLst>
          </p:cNvPr>
          <p:cNvPicPr/>
          <p:nvPr/>
        </p:nvPicPr>
        <p:blipFill rotWithShape="1">
          <a:blip r:embed="rId2"/>
          <a:srcRect l="47055" t="32159" r="6468" b="38106"/>
          <a:stretch/>
        </p:blipFill>
        <p:spPr>
          <a:xfrm>
            <a:off x="8575903" y="2185522"/>
            <a:ext cx="2442617" cy="2255490"/>
          </a:xfrm>
          <a:prstGeom prst="rect">
            <a:avLst/>
          </a:prstGeom>
        </p:spPr>
      </p:pic>
      <p:pic>
        <p:nvPicPr>
          <p:cNvPr id="13" name="Picture 12">
            <a:extLst>
              <a:ext uri="{FF2B5EF4-FFF2-40B4-BE49-F238E27FC236}">
                <a16:creationId xmlns:a16="http://schemas.microsoft.com/office/drawing/2014/main" id="{BBFD800E-0DCC-554A-93CF-1B59D1A92379}"/>
              </a:ext>
            </a:extLst>
          </p:cNvPr>
          <p:cNvPicPr/>
          <p:nvPr/>
        </p:nvPicPr>
        <p:blipFill rotWithShape="1">
          <a:blip r:embed="rId2"/>
          <a:srcRect t="62249" r="7190" b="3570"/>
          <a:stretch/>
        </p:blipFill>
        <p:spPr>
          <a:xfrm>
            <a:off x="1255659" y="4458076"/>
            <a:ext cx="4582436" cy="2253846"/>
          </a:xfrm>
          <a:prstGeom prst="rect">
            <a:avLst/>
          </a:prstGeom>
        </p:spPr>
      </p:pic>
      <p:pic>
        <p:nvPicPr>
          <p:cNvPr id="14" name="Picture 13">
            <a:extLst>
              <a:ext uri="{FF2B5EF4-FFF2-40B4-BE49-F238E27FC236}">
                <a16:creationId xmlns:a16="http://schemas.microsoft.com/office/drawing/2014/main" id="{371E5D49-2377-8241-A647-8FE667CFB259}"/>
              </a:ext>
            </a:extLst>
          </p:cNvPr>
          <p:cNvPicPr/>
          <p:nvPr/>
        </p:nvPicPr>
        <p:blipFill rotWithShape="1">
          <a:blip r:embed="rId7"/>
          <a:srcRect l="4161" t="18954" r="4488" b="3287"/>
          <a:stretch/>
        </p:blipFill>
        <p:spPr>
          <a:xfrm>
            <a:off x="6177831" y="4400274"/>
            <a:ext cx="5010557" cy="2253846"/>
          </a:xfrm>
          <a:prstGeom prst="rect">
            <a:avLst/>
          </a:prstGeom>
        </p:spPr>
      </p:pic>
    </p:spTree>
    <p:extLst>
      <p:ext uri="{BB962C8B-B14F-4D97-AF65-F5344CB8AC3E}">
        <p14:creationId xmlns:p14="http://schemas.microsoft.com/office/powerpoint/2010/main" val="37700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3" y="517218"/>
            <a:ext cx="7201430"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những việc cần làm để thể hiện tình yêu Tổ quốc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25" name="Picture 24">
            <a:extLst>
              <a:ext uri="{FF2B5EF4-FFF2-40B4-BE49-F238E27FC236}">
                <a16:creationId xmlns:a16="http://schemas.microsoft.com/office/drawing/2014/main" id="{7F0E3675-B801-A242-B55F-2D8DCD405549}"/>
              </a:ext>
            </a:extLst>
          </p:cNvPr>
          <p:cNvPicPr/>
          <p:nvPr/>
        </p:nvPicPr>
        <p:blipFill rotWithShape="1">
          <a:blip r:embed="rId2"/>
          <a:srcRect r="4321" b="67905"/>
          <a:stretch/>
        </p:blipFill>
        <p:spPr>
          <a:xfrm>
            <a:off x="299932" y="1598858"/>
            <a:ext cx="7426748" cy="4047562"/>
          </a:xfrm>
          <a:prstGeom prst="rect">
            <a:avLst/>
          </a:prstGeom>
        </p:spPr>
      </p:pic>
      <p:pic>
        <p:nvPicPr>
          <p:cNvPr id="26" name="Picture 25">
            <a:extLst>
              <a:ext uri="{FF2B5EF4-FFF2-40B4-BE49-F238E27FC236}">
                <a16:creationId xmlns:a16="http://schemas.microsoft.com/office/drawing/2014/main" id="{57A802E2-E10C-3C44-BD79-F10F9F53B807}"/>
              </a:ext>
            </a:extLst>
          </p:cNvPr>
          <p:cNvPicPr/>
          <p:nvPr/>
        </p:nvPicPr>
        <p:blipFill rotWithShape="1">
          <a:blip r:embed="rId2"/>
          <a:srcRect l="920" t="33021" r="51196" b="37781"/>
          <a:stretch/>
        </p:blipFill>
        <p:spPr>
          <a:xfrm>
            <a:off x="7341040" y="1784260"/>
            <a:ext cx="4428173" cy="3676758"/>
          </a:xfrm>
          <a:prstGeom prst="rect">
            <a:avLst/>
          </a:prstGeom>
        </p:spPr>
      </p:pic>
      <p:sp>
        <p:nvSpPr>
          <p:cNvPr id="7" name="TextBox 6">
            <a:extLst>
              <a:ext uri="{FF2B5EF4-FFF2-40B4-BE49-F238E27FC236}">
                <a16:creationId xmlns:a16="http://schemas.microsoft.com/office/drawing/2014/main" id="{0BB9C612-A8F5-464D-9C75-41F7B9AA2516}"/>
              </a:ext>
            </a:extLst>
          </p:cNvPr>
          <p:cNvSpPr txBox="1"/>
          <p:nvPr/>
        </p:nvSpPr>
        <p:spPr>
          <a:xfrm>
            <a:off x="3707900" y="5646420"/>
            <a:ext cx="5408853" cy="461665"/>
          </a:xfrm>
          <a:prstGeom prst="rect">
            <a:avLst/>
          </a:prstGeom>
          <a:noFill/>
        </p:spPr>
        <p:txBody>
          <a:bodyPr wrap="none" rtlCol="0">
            <a:spAutoFit/>
          </a:bodyPr>
          <a:lstStyle/>
          <a:p>
            <a:r>
              <a:rPr lang="en-US" sz="2400" dirty="0" err="1">
                <a:solidFill>
                  <a:schemeClr val="bg2"/>
                </a:solidFill>
                <a:latin typeface="Times New Roman" pitchFamily="18" charset="0"/>
                <a:cs typeface="Times New Roman" pitchFamily="18" charset="0"/>
              </a:rPr>
              <a:t>Thể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hiện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yêu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quý</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bảo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vệ</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nhiên</a:t>
            </a:r>
            <a:r>
              <a:rPr lang="en-US"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0745FA56-384F-2547-9EE6-5155A7E4E8E9}"/>
              </a:ext>
            </a:extLst>
          </p:cNvPr>
          <p:cNvGrpSpPr/>
          <p:nvPr/>
        </p:nvGrpSpPr>
        <p:grpSpPr>
          <a:xfrm>
            <a:off x="284912" y="362039"/>
            <a:ext cx="2816950" cy="1489289"/>
            <a:chOff x="569798" y="1124402"/>
            <a:chExt cx="2816950" cy="1489289"/>
          </a:xfrm>
        </p:grpSpPr>
        <p:pic>
          <p:nvPicPr>
            <p:cNvPr id="28" name="Picture 27">
              <a:extLst>
                <a:ext uri="{FF2B5EF4-FFF2-40B4-BE49-F238E27FC236}">
                  <a16:creationId xmlns:a16="http://schemas.microsoft.com/office/drawing/2014/main" id="{2937609D-79DB-A44C-9D00-95DE463BB05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29" name="TextBox 28">
              <a:extLst>
                <a:ext uri="{FF2B5EF4-FFF2-40B4-BE49-F238E27FC236}">
                  <a16:creationId xmlns:a16="http://schemas.microsoft.com/office/drawing/2014/main" id="{CA8F9749-BE79-8649-A682-0B67B825CD21}"/>
                </a:ext>
              </a:extLst>
            </p:cNvPr>
            <p:cNvSpPr txBox="1"/>
            <p:nvPr/>
          </p:nvSpPr>
          <p:spPr>
            <a:xfrm>
              <a:off x="1274026" y="1523545"/>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321" y="1278398"/>
            <a:ext cx="3838073"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Khởi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p:txBody>
      </p:sp>
      <p:sp>
        <p:nvSpPr>
          <p:cNvPr id="3" name="TextBox 2"/>
          <p:cNvSpPr txBox="1"/>
          <p:nvPr/>
        </p:nvSpPr>
        <p:spPr>
          <a:xfrm>
            <a:off x="2027321" y="2484332"/>
            <a:ext cx="7230980" cy="461665"/>
          </a:xfrm>
          <a:prstGeom prst="rect">
            <a:avLst/>
          </a:prstGeom>
          <a:noFill/>
        </p:spPr>
        <p:txBody>
          <a:bodyPr wrap="square" rtlCol="0">
            <a:spAutoFit/>
          </a:bodyPr>
          <a:lstStyle/>
          <a:p>
            <a:r>
              <a:rPr lang="en-US" sz="2400" dirty="0" err="1">
                <a:solidFill>
                  <a:schemeClr val="bg2"/>
                </a:solidFill>
                <a:latin typeface="Times New Roman" pitchFamily="18" charset="0"/>
                <a:cs typeface="Times New Roman" pitchFamily="18" charset="0"/>
              </a:rPr>
              <a:t>Nghe</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hát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Việt</a:t>
            </a:r>
            <a:r>
              <a:rPr lang="en-US" sz="2400" dirty="0">
                <a:solidFill>
                  <a:schemeClr val="bg2"/>
                </a:solidFill>
                <a:latin typeface="Times New Roman" pitchFamily="18" charset="0"/>
                <a:cs typeface="Times New Roman" pitchFamily="18" charset="0"/>
              </a:rPr>
              <a:t> Nam </a:t>
            </a:r>
            <a:r>
              <a:rPr lang="en-US" sz="2400" dirty="0" err="1">
                <a:solidFill>
                  <a:schemeClr val="bg2"/>
                </a:solidFill>
                <a:latin typeface="Times New Roman" pitchFamily="18" charset="0"/>
                <a:cs typeface="Times New Roman" pitchFamily="18" charset="0"/>
              </a:rPr>
              <a:t>ơi</a:t>
            </a:r>
            <a:r>
              <a:rPr lang="en-US" sz="2400" dirty="0">
                <a:solidFill>
                  <a:schemeClr val="bg2"/>
                </a:solidFill>
                <a:latin typeface="Times New Roman" pitchFamily="18" charset="0"/>
                <a:cs typeface="Times New Roman" pitchFamily="18" charset="0"/>
              </a:rPr>
              <a:t>” </a:t>
            </a:r>
            <a:r>
              <a:rPr lang="en-US" sz="2400" i="1" dirty="0">
                <a:solidFill>
                  <a:schemeClr val="bg2"/>
                </a:solidFill>
                <a:latin typeface="Times New Roman" pitchFamily="18" charset="0"/>
                <a:cs typeface="Times New Roman" pitchFamily="18" charset="0"/>
              </a:rPr>
              <a:t>(</a:t>
            </a:r>
            <a:r>
              <a:rPr lang="en-US" sz="2400" i="1" dirty="0" err="1">
                <a:solidFill>
                  <a:schemeClr val="bg2"/>
                </a:solidFill>
                <a:latin typeface="Times New Roman" pitchFamily="18" charset="0"/>
                <a:cs typeface="Times New Roman" pitchFamily="18" charset="0"/>
              </a:rPr>
              <a:t>Sáng</a:t>
            </a:r>
            <a:r>
              <a:rPr lang="en-US" sz="2400" i="1" dirty="0">
                <a:solidFill>
                  <a:schemeClr val="bg2"/>
                </a:solidFill>
                <a:latin typeface="Times New Roman" pitchFamily="18" charset="0"/>
                <a:cs typeface="Times New Roman" pitchFamily="18" charset="0"/>
              </a:rPr>
              <a:t> </a:t>
            </a:r>
            <a:r>
              <a:rPr lang="en-US" sz="2400" i="1" dirty="0" err="1">
                <a:solidFill>
                  <a:schemeClr val="bg2"/>
                </a:solidFill>
                <a:latin typeface="Times New Roman" pitchFamily="18" charset="0"/>
                <a:cs typeface="Times New Roman" pitchFamily="18" charset="0"/>
              </a:rPr>
              <a:t>tác</a:t>
            </a:r>
            <a:r>
              <a:rPr lang="en-US" sz="2400" i="1" dirty="0">
                <a:solidFill>
                  <a:schemeClr val="bg2"/>
                </a:solidFill>
                <a:latin typeface="Times New Roman" pitchFamily="18" charset="0"/>
                <a:cs typeface="Times New Roman" pitchFamily="18" charset="0"/>
              </a:rPr>
              <a:t>: </a:t>
            </a:r>
            <a:r>
              <a:rPr lang="en-US" sz="2400" i="1" dirty="0" err="1">
                <a:solidFill>
                  <a:schemeClr val="bg2"/>
                </a:solidFill>
                <a:latin typeface="Times New Roman" pitchFamily="18" charset="0"/>
                <a:cs typeface="Times New Roman" pitchFamily="18" charset="0"/>
              </a:rPr>
              <a:t>Bùi</a:t>
            </a:r>
            <a:r>
              <a:rPr lang="en-US" sz="2400" i="1" dirty="0">
                <a:solidFill>
                  <a:schemeClr val="bg2"/>
                </a:solidFill>
                <a:latin typeface="Times New Roman" pitchFamily="18" charset="0"/>
                <a:cs typeface="Times New Roman" pitchFamily="18" charset="0"/>
              </a:rPr>
              <a:t> </a:t>
            </a:r>
            <a:r>
              <a:rPr lang="en-US" sz="2400" i="1" dirty="0" err="1">
                <a:solidFill>
                  <a:schemeClr val="bg2"/>
                </a:solidFill>
                <a:latin typeface="Times New Roman" pitchFamily="18" charset="0"/>
                <a:cs typeface="Times New Roman" pitchFamily="18" charset="0"/>
              </a:rPr>
              <a:t>Quang</a:t>
            </a:r>
            <a:r>
              <a:rPr lang="en-US" sz="2400" i="1" dirty="0">
                <a:solidFill>
                  <a:schemeClr val="bg2"/>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41777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A72DDB-6D01-4579-976F-4F5FCC7108C8}"/>
              </a:ext>
            </a:extLst>
          </p:cNvPr>
          <p:cNvSpPr/>
          <p:nvPr/>
        </p:nvSpPr>
        <p:spPr>
          <a:xfrm>
            <a:off x="3441697" y="277406"/>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6" name="TextBox 5">
            <a:extLst>
              <a:ext uri="{FF2B5EF4-FFF2-40B4-BE49-F238E27FC236}">
                <a16:creationId xmlns:a16="http://schemas.microsoft.com/office/drawing/2014/main" id="{3DA279CA-ED36-47E4-8ECF-02E877EFCB85}"/>
              </a:ext>
            </a:extLst>
          </p:cNvPr>
          <p:cNvSpPr txBox="1"/>
          <p:nvPr/>
        </p:nvSpPr>
        <p:spPr>
          <a:xfrm>
            <a:off x="3905522" y="277406"/>
            <a:ext cx="7211657"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những việc cần làm để thể hiện tình yêu Tổ quốc</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25" name="Picture 24">
            <a:extLst>
              <a:ext uri="{FF2B5EF4-FFF2-40B4-BE49-F238E27FC236}">
                <a16:creationId xmlns:a16="http://schemas.microsoft.com/office/drawing/2014/main" id="{95FAD2CD-AC19-8940-948F-6A1FE452CEEF}"/>
              </a:ext>
            </a:extLst>
          </p:cNvPr>
          <p:cNvPicPr/>
          <p:nvPr/>
        </p:nvPicPr>
        <p:blipFill rotWithShape="1">
          <a:blip r:embed="rId2"/>
          <a:srcRect l="47055" t="32159" r="6468" b="38106"/>
          <a:stretch/>
        </p:blipFill>
        <p:spPr>
          <a:xfrm>
            <a:off x="327316" y="1514687"/>
            <a:ext cx="3003868" cy="2665856"/>
          </a:xfrm>
          <a:prstGeom prst="rect">
            <a:avLst/>
          </a:prstGeom>
        </p:spPr>
      </p:pic>
      <p:pic>
        <p:nvPicPr>
          <p:cNvPr id="26" name="Picture 25">
            <a:extLst>
              <a:ext uri="{FF2B5EF4-FFF2-40B4-BE49-F238E27FC236}">
                <a16:creationId xmlns:a16="http://schemas.microsoft.com/office/drawing/2014/main" id="{A8A77DDA-C8D0-D445-A844-0B512BBF2726}"/>
              </a:ext>
            </a:extLst>
          </p:cNvPr>
          <p:cNvPicPr/>
          <p:nvPr/>
        </p:nvPicPr>
        <p:blipFill rotWithShape="1">
          <a:blip r:embed="rId2"/>
          <a:srcRect t="62249" r="7190" b="3570"/>
          <a:stretch/>
        </p:blipFill>
        <p:spPr>
          <a:xfrm>
            <a:off x="3331184" y="1484776"/>
            <a:ext cx="5238478" cy="2725677"/>
          </a:xfrm>
          <a:prstGeom prst="rect">
            <a:avLst/>
          </a:prstGeom>
        </p:spPr>
      </p:pic>
      <p:pic>
        <p:nvPicPr>
          <p:cNvPr id="27" name="Picture 26">
            <a:extLst>
              <a:ext uri="{FF2B5EF4-FFF2-40B4-BE49-F238E27FC236}">
                <a16:creationId xmlns:a16="http://schemas.microsoft.com/office/drawing/2014/main" id="{2BDBCE13-0C69-E546-9F23-41AA831B89EA}"/>
              </a:ext>
            </a:extLst>
          </p:cNvPr>
          <p:cNvPicPr/>
          <p:nvPr/>
        </p:nvPicPr>
        <p:blipFill rotWithShape="1">
          <a:blip r:embed="rId3"/>
          <a:srcRect l="4161" t="18954" r="4488" b="3287"/>
          <a:stretch/>
        </p:blipFill>
        <p:spPr>
          <a:xfrm>
            <a:off x="1562969" y="4134819"/>
            <a:ext cx="5349240" cy="2416988"/>
          </a:xfrm>
          <a:prstGeom prst="rect">
            <a:avLst/>
          </a:prstGeom>
        </p:spPr>
      </p:pic>
      <p:sp>
        <p:nvSpPr>
          <p:cNvPr id="7" name="TextBox 6">
            <a:extLst>
              <a:ext uri="{FF2B5EF4-FFF2-40B4-BE49-F238E27FC236}">
                <a16:creationId xmlns:a16="http://schemas.microsoft.com/office/drawing/2014/main" id="{83D297B0-B8BC-2148-AF10-6D79976A4D3E}"/>
              </a:ext>
            </a:extLst>
          </p:cNvPr>
          <p:cNvSpPr txBox="1"/>
          <p:nvPr/>
        </p:nvSpPr>
        <p:spPr>
          <a:xfrm>
            <a:off x="7178040" y="4468144"/>
            <a:ext cx="4114800" cy="1200329"/>
          </a:xfrm>
          <a:prstGeom prst="rect">
            <a:avLst/>
          </a:prstGeom>
          <a:noFill/>
        </p:spPr>
        <p:txBody>
          <a:bodyPr wrap="square" rtlCol="0">
            <a:spAutoFit/>
          </a:bodyPr>
          <a:lstStyle/>
          <a:p>
            <a:pPr algn="just"/>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hiện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trọng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hào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truyền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thống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lịch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sử</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văn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hóa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đất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nước</a:t>
            </a:r>
            <a:r>
              <a:rPr lang="en-US"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grpSp>
        <p:nvGrpSpPr>
          <p:cNvPr id="28" name="Group 27">
            <a:extLst>
              <a:ext uri="{FF2B5EF4-FFF2-40B4-BE49-F238E27FC236}">
                <a16:creationId xmlns:a16="http://schemas.microsoft.com/office/drawing/2014/main" id="{CD15C2D7-CEF4-CC47-ACB4-4A8A648EA1AD}"/>
              </a:ext>
            </a:extLst>
          </p:cNvPr>
          <p:cNvGrpSpPr/>
          <p:nvPr/>
        </p:nvGrpSpPr>
        <p:grpSpPr>
          <a:xfrm>
            <a:off x="284912" y="362039"/>
            <a:ext cx="2816950" cy="1489289"/>
            <a:chOff x="569798" y="1124402"/>
            <a:chExt cx="2816950" cy="1489289"/>
          </a:xfrm>
        </p:grpSpPr>
        <p:pic>
          <p:nvPicPr>
            <p:cNvPr id="29" name="Picture 28">
              <a:extLst>
                <a:ext uri="{FF2B5EF4-FFF2-40B4-BE49-F238E27FC236}">
                  <a16:creationId xmlns:a16="http://schemas.microsoft.com/office/drawing/2014/main" id="{77700D3B-F5B0-8142-BCCA-9DD71AE75F3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69798" y="1124402"/>
              <a:ext cx="2816950" cy="1489289"/>
            </a:xfrm>
            <a:prstGeom prst="rect">
              <a:avLst/>
            </a:prstGeom>
          </p:spPr>
        </p:pic>
        <p:sp>
          <p:nvSpPr>
            <p:cNvPr id="30" name="TextBox 29">
              <a:extLst>
                <a:ext uri="{FF2B5EF4-FFF2-40B4-BE49-F238E27FC236}">
                  <a16:creationId xmlns:a16="http://schemas.microsoft.com/office/drawing/2014/main" id="{AF0E9088-8ECB-554B-A1F8-0368DF082DFF}"/>
                </a:ext>
              </a:extLst>
            </p:cNvPr>
            <p:cNvSpPr txBox="1"/>
            <p:nvPr/>
          </p:nvSpPr>
          <p:spPr>
            <a:xfrm>
              <a:off x="1221904" y="1604129"/>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199511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016602" y="4520648"/>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686379"/>
            <a:ext cx="8706265" cy="830997"/>
          </a:xfrm>
          <a:prstGeom prst="rect">
            <a:avLst/>
          </a:prstGeom>
          <a:noFill/>
        </p:spPr>
        <p:txBody>
          <a:bodyPr wrap="square" rtlCol="0">
            <a:spAutoFit/>
          </a:bodyPr>
          <a:lstStyle/>
          <a:p>
            <a:r>
              <a:rPr lang="nl-NL" sz="2400" b="1" dirty="0">
                <a:solidFill>
                  <a:schemeClr val="bg2"/>
                </a:solidFill>
                <a:latin typeface="Times New Roman" pitchFamily="18" charset="0"/>
                <a:cs typeface="Times New Roman" pitchFamily="18" charset="0"/>
              </a:rPr>
              <a:t>Chia sẻ một số việc em đã và sẽ làm để thể hiện tình yêu tình yêu Tổ quốc theo bảng sau:</a:t>
            </a:r>
            <a:endParaRPr lang="vi-VN" sz="2400" b="1" dirty="0">
              <a:solidFill>
                <a:schemeClr val="bg2"/>
              </a:solidFill>
              <a:latin typeface="Times New Roman" pitchFamily="18" charset="0"/>
              <a:cs typeface="Times New Roman" pitchFamily="18" charset="0"/>
            </a:endParaRPr>
          </a:p>
        </p:txBody>
      </p:sp>
      <p:graphicFrame>
        <p:nvGraphicFramePr>
          <p:cNvPr id="12" name="Table 12">
            <a:extLst>
              <a:ext uri="{FF2B5EF4-FFF2-40B4-BE49-F238E27FC236}">
                <a16:creationId xmlns:a16="http://schemas.microsoft.com/office/drawing/2014/main" id="{243D3B76-874F-3E4B-A5B2-9FC309507E69}"/>
              </a:ext>
            </a:extLst>
          </p:cNvPr>
          <p:cNvGraphicFramePr>
            <a:graphicFrameLocks noGrp="1"/>
          </p:cNvGraphicFramePr>
          <p:nvPr>
            <p:extLst>
              <p:ext uri="{D42A27DB-BD31-4B8C-83A1-F6EECF244321}">
                <p14:modId xmlns:p14="http://schemas.microsoft.com/office/powerpoint/2010/main" val="1302164837"/>
              </p:ext>
            </p:extLst>
          </p:nvPr>
        </p:nvGraphicFramePr>
        <p:xfrm>
          <a:off x="1245453" y="1960833"/>
          <a:ext cx="8740758" cy="3187551"/>
        </p:xfrm>
        <a:graphic>
          <a:graphicData uri="http://schemas.openxmlformats.org/drawingml/2006/table">
            <a:tbl>
              <a:tblPr firstRow="1" bandRow="1">
                <a:tableStyleId>{69012ECD-51FC-41F1-AA8D-1B2483CD663E}</a:tableStyleId>
              </a:tblPr>
              <a:tblGrid>
                <a:gridCol w="2792306">
                  <a:extLst>
                    <a:ext uri="{9D8B030D-6E8A-4147-A177-3AD203B41FA5}">
                      <a16:colId xmlns:a16="http://schemas.microsoft.com/office/drawing/2014/main" val="4126069373"/>
                    </a:ext>
                  </a:extLst>
                </a:gridCol>
                <a:gridCol w="2792306">
                  <a:extLst>
                    <a:ext uri="{9D8B030D-6E8A-4147-A177-3AD203B41FA5}">
                      <a16:colId xmlns:a16="http://schemas.microsoft.com/office/drawing/2014/main" val="3550142266"/>
                    </a:ext>
                  </a:extLst>
                </a:gridCol>
                <a:gridCol w="3156146">
                  <a:extLst>
                    <a:ext uri="{9D8B030D-6E8A-4147-A177-3AD203B41FA5}">
                      <a16:colId xmlns:a16="http://schemas.microsoft.com/office/drawing/2014/main" val="1998832933"/>
                    </a:ext>
                  </a:extLst>
                </a:gridCol>
              </a:tblGrid>
              <a:tr h="666277">
                <a:tc>
                  <a:txBody>
                    <a:bodyPr/>
                    <a:lstStyle/>
                    <a:p>
                      <a:pPr algn="ctr"/>
                      <a:r>
                        <a:rPr lang="vi-VN" sz="2400" dirty="0">
                          <a:solidFill>
                            <a:schemeClr val="bg2"/>
                          </a:solidFill>
                          <a:latin typeface="Times New Roman" pitchFamily="18" charset="0"/>
                          <a:cs typeface="Times New Roman" pitchFamily="18" charset="0"/>
                        </a:rPr>
                        <a:t>STT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vi-VN" sz="2400" dirty="0">
                          <a:solidFill>
                            <a:schemeClr val="bg2"/>
                          </a:solidFill>
                          <a:latin typeface="Times New Roman" pitchFamily="18" charset="0"/>
                          <a:cs typeface="Times New Roman" pitchFamily="18" charset="0"/>
                        </a:rPr>
                        <a:t>Việc em đã làm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vi-VN" sz="2400" dirty="0">
                          <a:solidFill>
                            <a:schemeClr val="bg2"/>
                          </a:solidFill>
                          <a:latin typeface="Times New Roman" pitchFamily="18" charset="0"/>
                          <a:cs typeface="Times New Roman" pitchFamily="18" charset="0"/>
                        </a:rPr>
                        <a:t>Việc em sẽ làm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09467073"/>
                  </a:ext>
                </a:extLst>
              </a:tr>
              <a:tr h="1020158">
                <a:tc>
                  <a:txBody>
                    <a:bodyPr/>
                    <a:lstStyle/>
                    <a:p>
                      <a:pPr algn="ctr"/>
                      <a:r>
                        <a:rPr lang="vi-VN" sz="2400" dirty="0">
                          <a:solidFill>
                            <a:schemeClr val="bg2"/>
                          </a:solidFill>
                          <a:latin typeface="Times New Roman" pitchFamily="18" charset="0"/>
                          <a:cs typeface="Times New Roman" pitchFamily="18" charset="0"/>
                        </a:rPr>
                        <a:t>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vi-VN" sz="2400" dirty="0">
                          <a:solidFill>
                            <a:schemeClr val="bg2"/>
                          </a:solidFill>
                          <a:latin typeface="Times New Roman" pitchFamily="18" charset="0"/>
                          <a:cs typeface="Times New Roman" pitchFamily="18" charset="0"/>
                        </a:rPr>
                        <a:t>- Nhặt rác, bảo vệ môi trường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Học</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thật</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giỏi</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để</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sau</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này</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cống</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hiến</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cho</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đất</a:t>
                      </a:r>
                      <a:r>
                        <a:rPr lang="nl-NL" sz="2400" b="0" i="0" u="none" strike="noStrike" cap="none" dirty="0">
                          <a:solidFill>
                            <a:schemeClr val="bg2"/>
                          </a:solidFill>
                          <a:effectLst/>
                          <a:latin typeface="Times New Roman" pitchFamily="18" charset="0"/>
                          <a:ea typeface="+mn-ea"/>
                          <a:cs typeface="Times New Roman" pitchFamily="18" charset="0"/>
                          <a:sym typeface="Arial"/>
                        </a:rPr>
                        <a:t> </a:t>
                      </a:r>
                      <a:r>
                        <a:rPr lang="nl-NL" sz="2400" b="0" i="0" u="none" strike="noStrike" cap="none" dirty="0" err="1">
                          <a:solidFill>
                            <a:schemeClr val="bg2"/>
                          </a:solidFill>
                          <a:effectLst/>
                          <a:latin typeface="Times New Roman" pitchFamily="18" charset="0"/>
                          <a:ea typeface="+mn-ea"/>
                          <a:cs typeface="Times New Roman" pitchFamily="18" charset="0"/>
                          <a:sym typeface="Arial"/>
                        </a:rPr>
                        <a:t>nước</a:t>
                      </a:r>
                      <a:r>
                        <a:rPr lang="vi-VN" sz="2400" dirty="0">
                          <a:solidFill>
                            <a:schemeClr val="bg2"/>
                          </a:solidFill>
                          <a:effectLst/>
                          <a:latin typeface="Times New Roman" pitchFamily="18" charset="0"/>
                          <a:cs typeface="Times New Roman" pitchFamily="18" charset="0"/>
                        </a:rPr>
                        <a:t> </a:t>
                      </a:r>
                      <a:endParaRPr lang="vi-VN" sz="2400" dirty="0">
                        <a:solidFill>
                          <a:schemeClr val="bg2"/>
                        </a:solidFill>
                        <a:latin typeface="Times New Roman" pitchFamily="18" charset="0"/>
                        <a:cs typeface="Times New Roman"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0798742"/>
                  </a:ext>
                </a:extLst>
              </a:tr>
              <a:tr h="666277">
                <a:tc>
                  <a:txBody>
                    <a:bodyPr/>
                    <a:lstStyle/>
                    <a:p>
                      <a:pPr algn="ctr"/>
                      <a:r>
                        <a:rPr lang="vi-VN" sz="2400" dirty="0">
                          <a:solidFill>
                            <a:schemeClr val="bg2"/>
                          </a:solidFill>
                          <a:latin typeface="Times New Roman" pitchFamily="18" charset="0"/>
                          <a:cs typeface="Times New Roman" pitchFamily="18" charset="0"/>
                        </a:rPr>
                        <a:t>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vi-VN" sz="2400" dirty="0">
                        <a:solidFill>
                          <a:schemeClr val="bg2"/>
                        </a:solidFill>
                        <a:latin typeface="Times New Roman" pitchFamily="18" charset="0"/>
                        <a:cs typeface="Times New Roman"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vi-VN" sz="2400" dirty="0">
                        <a:solidFill>
                          <a:schemeClr val="bg2"/>
                        </a:solidFill>
                        <a:latin typeface="Times New Roman" pitchFamily="18" charset="0"/>
                        <a:cs typeface="Times New Roman"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0884081"/>
                  </a:ext>
                </a:extLst>
              </a:tr>
              <a:tr h="666277">
                <a:tc>
                  <a:txBody>
                    <a:bodyPr/>
                    <a:lstStyle/>
                    <a:p>
                      <a:pPr algn="ctr"/>
                      <a:r>
                        <a:rPr lang="vi-VN" sz="2000" dirty="0">
                          <a:solidFill>
                            <a:schemeClr val="bg2"/>
                          </a:solidFill>
                          <a:latin typeface="Times New Roman" pitchFamily="18" charset="0"/>
                          <a:cs typeface="Times New Roman" pitchFamily="18" charset="0"/>
                        </a:rPr>
                        <a: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vi-VN" sz="2000" dirty="0">
                        <a:solidFill>
                          <a:schemeClr val="bg2"/>
                        </a:solidFill>
                        <a:latin typeface="Times New Roman" pitchFamily="18" charset="0"/>
                        <a:cs typeface="Times New Roman"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vi-VN" sz="2000" dirty="0">
                        <a:solidFill>
                          <a:schemeClr val="bg2"/>
                        </a:solidFill>
                        <a:latin typeface="Times New Roman" pitchFamily="18" charset="0"/>
                        <a:cs typeface="Times New Roman"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7421029"/>
                  </a:ext>
                </a:extLst>
              </a:tr>
            </a:tbl>
          </a:graphicData>
        </a:graphic>
      </p:graphicFrame>
      <p:pic>
        <p:nvPicPr>
          <p:cNvPr id="2050" name="Picture 2" descr="Teacher with student isolated Premium Vector">
            <a:extLst>
              <a:ext uri="{FF2B5EF4-FFF2-40B4-BE49-F238E27FC236}">
                <a16:creationId xmlns:a16="http://schemas.microsoft.com/office/drawing/2014/main" id="{04B7E3B1-B788-4605-901B-8A63CD49EC9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6408701" y="3796956"/>
            <a:ext cx="5080934" cy="255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237931" y="1523215"/>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D0F30A48-6099-9640-BD0B-1A902A6F8FE7}"/>
              </a:ext>
            </a:extLst>
          </p:cNvPr>
          <p:cNvPicPr/>
          <p:nvPr/>
        </p:nvPicPr>
        <p:blipFill rotWithShape="1">
          <a:blip r:embed="rId4"/>
          <a:srcRect l="5405" t="12243" r="4366" b="26440"/>
          <a:stretch/>
        </p:blipFill>
        <p:spPr>
          <a:xfrm>
            <a:off x="366976" y="1888795"/>
            <a:ext cx="11314484" cy="3602899"/>
          </a:xfrm>
          <a:prstGeom prst="rect">
            <a:avLst/>
          </a:prstGeom>
        </p:spPr>
      </p:pic>
      <p:sp>
        <p:nvSpPr>
          <p:cNvPr id="2" name="TextBox 1">
            <a:extLst>
              <a:ext uri="{FF2B5EF4-FFF2-40B4-BE49-F238E27FC236}">
                <a16:creationId xmlns:a16="http://schemas.microsoft.com/office/drawing/2014/main" id="{7A2615E2-FB8B-4044-A30C-4FA5FFD82C2A}"/>
              </a:ext>
            </a:extLst>
          </p:cNvPr>
          <p:cNvSpPr txBox="1"/>
          <p:nvPr/>
        </p:nvSpPr>
        <p:spPr>
          <a:xfrm>
            <a:off x="569055" y="5386447"/>
            <a:ext cx="5069015" cy="954107"/>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Ruộng bậc thang ở Hoàng Su Phì,</a:t>
            </a:r>
          </a:p>
          <a:p>
            <a:pPr algn="ctr"/>
            <a:r>
              <a:rPr lang="vi-VN" sz="2800" dirty="0">
                <a:solidFill>
                  <a:schemeClr val="bg2"/>
                </a:solidFill>
                <a:latin typeface="Times New Roman" pitchFamily="18" charset="0"/>
                <a:cs typeface="Times New Roman" pitchFamily="18" charset="0"/>
              </a:rPr>
              <a:t>Hà Giang</a:t>
            </a:r>
          </a:p>
        </p:txBody>
      </p:sp>
      <p:sp>
        <p:nvSpPr>
          <p:cNvPr id="4" name="TextBox 3">
            <a:extLst>
              <a:ext uri="{FF2B5EF4-FFF2-40B4-BE49-F238E27FC236}">
                <a16:creationId xmlns:a16="http://schemas.microsoft.com/office/drawing/2014/main" id="{C84E622E-1F3E-E24A-9309-B9B2016E63BB}"/>
              </a:ext>
            </a:extLst>
          </p:cNvPr>
          <p:cNvSpPr txBox="1"/>
          <p:nvPr/>
        </p:nvSpPr>
        <p:spPr>
          <a:xfrm>
            <a:off x="6801438" y="5491694"/>
            <a:ext cx="4181850" cy="523220"/>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V</a:t>
            </a:r>
            <a:r>
              <a:rPr lang="en-US" sz="2800" dirty="0">
                <a:solidFill>
                  <a:schemeClr val="bg2"/>
                </a:solidFill>
                <a:latin typeface="Times New Roman" pitchFamily="18" charset="0"/>
                <a:cs typeface="Times New Roman" pitchFamily="18" charset="0"/>
              </a:rPr>
              <a:t>ị</a:t>
            </a:r>
            <a:r>
              <a:rPr lang="vi-VN" sz="2800" dirty="0">
                <a:solidFill>
                  <a:schemeClr val="bg2"/>
                </a:solidFill>
                <a:latin typeface="Times New Roman" pitchFamily="18" charset="0"/>
                <a:cs typeface="Times New Roman" pitchFamily="18" charset="0"/>
              </a:rPr>
              <a:t>nh Hạ Long, Quảng Ninh</a:t>
            </a:r>
          </a:p>
        </p:txBody>
      </p:sp>
    </p:spTree>
    <p:extLst>
      <p:ext uri="{BB962C8B-B14F-4D97-AF65-F5344CB8AC3E}">
        <p14:creationId xmlns:p14="http://schemas.microsoft.com/office/powerpoint/2010/main" val="29596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346215" y="1601418"/>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p>
        </p:txBody>
      </p:sp>
      <p:pic>
        <p:nvPicPr>
          <p:cNvPr id="10" name="Picture 9">
            <a:extLst>
              <a:ext uri="{FF2B5EF4-FFF2-40B4-BE49-F238E27FC236}">
                <a16:creationId xmlns:a16="http://schemas.microsoft.com/office/drawing/2014/main" id="{AA44BBF0-986D-F146-B3B7-B9EB8CABF48C}"/>
              </a:ext>
            </a:extLst>
          </p:cNvPr>
          <p:cNvPicPr/>
          <p:nvPr/>
        </p:nvPicPr>
        <p:blipFill rotWithShape="1">
          <a:blip r:embed="rId4"/>
          <a:srcRect l="2570" t="8290" r="4280" b="56226"/>
          <a:stretch/>
        </p:blipFill>
        <p:spPr>
          <a:xfrm>
            <a:off x="382256" y="1751879"/>
            <a:ext cx="11299204" cy="3871681"/>
          </a:xfrm>
          <a:prstGeom prst="rect">
            <a:avLst/>
          </a:prstGeom>
        </p:spPr>
      </p:pic>
      <p:sp>
        <p:nvSpPr>
          <p:cNvPr id="2" name="TextBox 1">
            <a:extLst>
              <a:ext uri="{FF2B5EF4-FFF2-40B4-BE49-F238E27FC236}">
                <a16:creationId xmlns:a16="http://schemas.microsoft.com/office/drawing/2014/main" id="{C0445452-6184-1048-87B2-D1DED2D50027}"/>
              </a:ext>
            </a:extLst>
          </p:cNvPr>
          <p:cNvSpPr txBox="1"/>
          <p:nvPr/>
        </p:nvSpPr>
        <p:spPr>
          <a:xfrm>
            <a:off x="1112231" y="5658183"/>
            <a:ext cx="4233275" cy="523220"/>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Phố cổ Hội An, Quảng Nam</a:t>
            </a:r>
          </a:p>
        </p:txBody>
      </p:sp>
      <p:sp>
        <p:nvSpPr>
          <p:cNvPr id="4" name="TextBox 3">
            <a:extLst>
              <a:ext uri="{FF2B5EF4-FFF2-40B4-BE49-F238E27FC236}">
                <a16:creationId xmlns:a16="http://schemas.microsoft.com/office/drawing/2014/main" id="{47A0BA4D-B52D-6149-9F3F-15C994587A73}"/>
              </a:ext>
            </a:extLst>
          </p:cNvPr>
          <p:cNvSpPr txBox="1"/>
          <p:nvPr/>
        </p:nvSpPr>
        <p:spPr>
          <a:xfrm>
            <a:off x="6531899" y="5658183"/>
            <a:ext cx="5006499" cy="954107"/>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Không gian văn hoá cồng chiêng </a:t>
            </a:r>
          </a:p>
          <a:p>
            <a:pPr algn="ctr"/>
            <a:r>
              <a:rPr lang="vi-VN" sz="2800" dirty="0">
                <a:solidFill>
                  <a:schemeClr val="bg2"/>
                </a:solidFill>
                <a:latin typeface="Times New Roman" pitchFamily="18" charset="0"/>
                <a:cs typeface="Times New Roman" pitchFamily="18" charset="0"/>
              </a:rPr>
              <a:t>Tây Nguyên</a:t>
            </a:r>
          </a:p>
        </p:txBody>
      </p:sp>
    </p:spTree>
    <p:extLst>
      <p:ext uri="{BB962C8B-B14F-4D97-AF65-F5344CB8AC3E}">
        <p14:creationId xmlns:p14="http://schemas.microsoft.com/office/powerpoint/2010/main" val="9834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224620"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35C53AC6-4A2B-664E-BB94-C96F821A811C}"/>
              </a:ext>
            </a:extLst>
          </p:cNvPr>
          <p:cNvPicPr/>
          <p:nvPr/>
        </p:nvPicPr>
        <p:blipFill rotWithShape="1">
          <a:blip r:embed="rId4"/>
          <a:srcRect l="2802" t="52157" r="4324" b="12436"/>
          <a:stretch/>
        </p:blipFill>
        <p:spPr>
          <a:xfrm>
            <a:off x="338021" y="1889527"/>
            <a:ext cx="11354869" cy="3413994"/>
          </a:xfrm>
          <a:prstGeom prst="rect">
            <a:avLst/>
          </a:prstGeom>
        </p:spPr>
      </p:pic>
      <p:sp>
        <p:nvSpPr>
          <p:cNvPr id="2" name="TextBox 1">
            <a:extLst>
              <a:ext uri="{FF2B5EF4-FFF2-40B4-BE49-F238E27FC236}">
                <a16:creationId xmlns:a16="http://schemas.microsoft.com/office/drawing/2014/main" id="{08D23693-D75F-D943-8CB3-D54548455C19}"/>
              </a:ext>
            </a:extLst>
          </p:cNvPr>
          <p:cNvSpPr txBox="1"/>
          <p:nvPr/>
        </p:nvSpPr>
        <p:spPr>
          <a:xfrm>
            <a:off x="1070078" y="5389833"/>
            <a:ext cx="3733714" cy="954107"/>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Nhà thờ Đức Bà</a:t>
            </a:r>
          </a:p>
          <a:p>
            <a:pPr algn="ctr"/>
            <a:r>
              <a:rPr lang="vi-VN" sz="2800" dirty="0">
                <a:solidFill>
                  <a:schemeClr val="bg2"/>
                </a:solidFill>
                <a:latin typeface="Times New Roman" pitchFamily="18" charset="0"/>
                <a:cs typeface="Times New Roman" pitchFamily="18" charset="0"/>
              </a:rPr>
              <a:t>Thành phố Hồ Chí Minh</a:t>
            </a:r>
          </a:p>
        </p:txBody>
      </p:sp>
      <p:sp>
        <p:nvSpPr>
          <p:cNvPr id="4" name="TextBox 3">
            <a:extLst>
              <a:ext uri="{FF2B5EF4-FFF2-40B4-BE49-F238E27FC236}">
                <a16:creationId xmlns:a16="http://schemas.microsoft.com/office/drawing/2014/main" id="{93BDCB6A-7BB9-2C48-8532-91D3DE654B7A}"/>
              </a:ext>
            </a:extLst>
          </p:cNvPr>
          <p:cNvSpPr txBox="1"/>
          <p:nvPr/>
        </p:nvSpPr>
        <p:spPr>
          <a:xfrm>
            <a:off x="7308125" y="5389833"/>
            <a:ext cx="3865097" cy="954107"/>
          </a:xfrm>
          <a:prstGeom prst="rect">
            <a:avLst/>
          </a:prstGeom>
          <a:noFill/>
        </p:spPr>
        <p:txBody>
          <a:bodyPr wrap="none" rtlCol="0">
            <a:spAutoFit/>
          </a:bodyPr>
          <a:lstStyle/>
          <a:p>
            <a:pPr algn="ctr"/>
            <a:r>
              <a:rPr lang="vi-VN" sz="2800" dirty="0">
                <a:solidFill>
                  <a:schemeClr val="bg2"/>
                </a:solidFill>
                <a:latin typeface="Times New Roman" pitchFamily="18" charset="0"/>
                <a:cs typeface="Times New Roman" pitchFamily="18" charset="0"/>
              </a:rPr>
              <a:t>Phong cảnh Tết cổ truyền</a:t>
            </a:r>
          </a:p>
          <a:p>
            <a:pPr algn="ctr"/>
            <a:r>
              <a:rPr lang="vi-VN" sz="2800" dirty="0">
                <a:solidFill>
                  <a:schemeClr val="bg2"/>
                </a:solidFill>
                <a:latin typeface="Times New Roman" pitchFamily="18" charset="0"/>
                <a:cs typeface="Times New Roman" pitchFamily="18" charset="0"/>
              </a:rPr>
              <a:t>Miền Tây Nam Bộ</a:t>
            </a:r>
          </a:p>
        </p:txBody>
      </p:sp>
    </p:spTree>
    <p:extLst>
      <p:ext uri="{BB962C8B-B14F-4D97-AF65-F5344CB8AC3E}">
        <p14:creationId xmlns:p14="http://schemas.microsoft.com/office/powerpoint/2010/main" val="36375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298089"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19" name="Picture 2">
            <a:extLst>
              <a:ext uri="{FF2B5EF4-FFF2-40B4-BE49-F238E27FC236}">
                <a16:creationId xmlns:a16="http://schemas.microsoft.com/office/drawing/2014/main" id="{2BF5BBD3-FF6B-43A9-B4AE-31A7FF0DAF8C}"/>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827878" y="1755584"/>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198B382-A300-4D82-870A-3B147D473278}"/>
              </a:ext>
            </a:extLst>
          </p:cNvPr>
          <p:cNvSpPr txBox="1"/>
          <p:nvPr/>
        </p:nvSpPr>
        <p:spPr>
          <a:xfrm flipH="1">
            <a:off x="1688277" y="1904877"/>
            <a:ext cx="9553540" cy="461665"/>
          </a:xfrm>
          <a:prstGeom prst="rect">
            <a:avLst/>
          </a:prstGeom>
          <a:noFill/>
        </p:spPr>
        <p:txBody>
          <a:bodyPr wrap="square" rtlCol="0">
            <a:spAutoFit/>
          </a:bodyPr>
          <a:lstStyle/>
          <a:p>
            <a:pPr algn="just"/>
            <a:r>
              <a:rPr lang="vi-VN" sz="2400" dirty="0">
                <a:solidFill>
                  <a:schemeClr val="bg2"/>
                </a:solidFill>
                <a:latin typeface="Times New Roman" panose="02020603050405020304" pitchFamily="18" charset="0"/>
                <a:cs typeface="Times New Roman" panose="02020603050405020304" pitchFamily="18" charset="0"/>
              </a:rPr>
              <a:t>- </a:t>
            </a:r>
            <a:r>
              <a:rPr lang="nl-NL" sz="2400" dirty="0">
                <a:solidFill>
                  <a:schemeClr val="bg2"/>
                </a:solidFill>
                <a:latin typeface="Times New Roman" pitchFamily="18" charset="0"/>
                <a:cs typeface="Times New Roman" pitchFamily="18" charset="0"/>
              </a:rPr>
              <a:t>Em có </a:t>
            </a:r>
            <a:r>
              <a:rPr lang="nl-NL" sz="2400" dirty="0" err="1">
                <a:solidFill>
                  <a:schemeClr val="bg2"/>
                </a:solidFill>
                <a:latin typeface="Times New Roman" pitchFamily="18" charset="0"/>
                <a:cs typeface="Times New Roman" pitchFamily="18" charset="0"/>
              </a:rPr>
              <a:t>cảm</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nhận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gì</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về</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những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hình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ảnh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trên</a:t>
            </a:r>
            <a:r>
              <a:rPr lang="nl-NL"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D0F30A48-6099-9640-BD0B-1A902A6F8FE7}"/>
              </a:ext>
            </a:extLst>
          </p:cNvPr>
          <p:cNvPicPr/>
          <p:nvPr/>
        </p:nvPicPr>
        <p:blipFill rotWithShape="1">
          <a:blip r:embed="rId6"/>
          <a:srcRect l="5405" t="12244" r="3363" b="8574"/>
          <a:stretch/>
        </p:blipFill>
        <p:spPr>
          <a:xfrm>
            <a:off x="412696" y="2561111"/>
            <a:ext cx="4936544" cy="2056443"/>
          </a:xfrm>
          <a:prstGeom prst="rect">
            <a:avLst/>
          </a:prstGeom>
        </p:spPr>
      </p:pic>
      <p:pic>
        <p:nvPicPr>
          <p:cNvPr id="18" name="Picture 17">
            <a:extLst>
              <a:ext uri="{FF2B5EF4-FFF2-40B4-BE49-F238E27FC236}">
                <a16:creationId xmlns:a16="http://schemas.microsoft.com/office/drawing/2014/main" id="{E2D7B822-FBCA-0646-919D-01C03DDF30F1}"/>
              </a:ext>
            </a:extLst>
          </p:cNvPr>
          <p:cNvPicPr/>
          <p:nvPr/>
        </p:nvPicPr>
        <p:blipFill rotWithShape="1">
          <a:blip r:embed="rId7"/>
          <a:srcRect l="2570" t="4861" r="3239"/>
          <a:stretch/>
        </p:blipFill>
        <p:spPr>
          <a:xfrm>
            <a:off x="5480916" y="2406687"/>
            <a:ext cx="6170064" cy="4077521"/>
          </a:xfrm>
          <a:prstGeom prst="rect">
            <a:avLst/>
          </a:prstGeom>
        </p:spPr>
      </p:pic>
    </p:spTree>
    <p:extLst>
      <p:ext uri="{BB962C8B-B14F-4D97-AF65-F5344CB8AC3E}">
        <p14:creationId xmlns:p14="http://schemas.microsoft.com/office/powerpoint/2010/main" val="14454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197100" y="1607436"/>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103563" y="86233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74200" y="849148"/>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pic>
        <p:nvPicPr>
          <p:cNvPr id="19" name="Picture 2">
            <a:extLst>
              <a:ext uri="{FF2B5EF4-FFF2-40B4-BE49-F238E27FC236}">
                <a16:creationId xmlns:a16="http://schemas.microsoft.com/office/drawing/2014/main" id="{2BF5BBD3-FF6B-43A9-B4AE-31A7FF0DAF8C}"/>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827878" y="1755584"/>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198B382-A300-4D82-870A-3B147D473278}"/>
              </a:ext>
            </a:extLst>
          </p:cNvPr>
          <p:cNvSpPr txBox="1"/>
          <p:nvPr/>
        </p:nvSpPr>
        <p:spPr>
          <a:xfrm flipH="1">
            <a:off x="1688277" y="1904877"/>
            <a:ext cx="9553540" cy="461665"/>
          </a:xfrm>
          <a:prstGeom prst="rect">
            <a:avLst/>
          </a:prstGeom>
          <a:noFill/>
        </p:spPr>
        <p:txBody>
          <a:bodyPr wrap="square" rtlCol="0">
            <a:spAutoFit/>
          </a:bodyPr>
          <a:lstStyle/>
          <a:p>
            <a:pPr algn="just"/>
            <a:r>
              <a:rPr lang="vi-VN" sz="2400" dirty="0">
                <a:solidFill>
                  <a:schemeClr val="bg2"/>
                </a:solidFill>
                <a:latin typeface="Times New Roman" panose="02020603050405020304" pitchFamily="18" charset="0"/>
                <a:cs typeface="Times New Roman" panose="02020603050405020304" pitchFamily="18" charset="0"/>
              </a:rPr>
              <a:t>- </a:t>
            </a:r>
            <a:r>
              <a:rPr lang="nl-NL" sz="2400" dirty="0">
                <a:solidFill>
                  <a:schemeClr val="bg2"/>
                </a:solidFill>
                <a:latin typeface="Times New Roman" pitchFamily="18" charset="0"/>
                <a:cs typeface="Times New Roman" pitchFamily="18" charset="0"/>
              </a:rPr>
              <a:t>Em có </a:t>
            </a:r>
            <a:r>
              <a:rPr lang="nl-NL" sz="2400" dirty="0" err="1">
                <a:solidFill>
                  <a:schemeClr val="bg2"/>
                </a:solidFill>
                <a:latin typeface="Times New Roman" pitchFamily="18" charset="0"/>
                <a:cs typeface="Times New Roman" pitchFamily="18" charset="0"/>
              </a:rPr>
              <a:t>cảm</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nhận</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gì</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về</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những</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hình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ảnh</a:t>
            </a:r>
            <a:r>
              <a:rPr lang="nl-NL" sz="2400" dirty="0">
                <a:solidFill>
                  <a:schemeClr val="bg2"/>
                </a:solidFill>
                <a:latin typeface="Times New Roman" pitchFamily="18" charset="0"/>
                <a:cs typeface="Times New Roman" pitchFamily="18" charset="0"/>
              </a:rPr>
              <a:t> </a:t>
            </a:r>
            <a:r>
              <a:rPr lang="nl-NL" sz="2400" dirty="0" err="1">
                <a:solidFill>
                  <a:schemeClr val="bg2"/>
                </a:solidFill>
                <a:latin typeface="Times New Roman" pitchFamily="18" charset="0"/>
                <a:cs typeface="Times New Roman" pitchFamily="18" charset="0"/>
              </a:rPr>
              <a:t>trên</a:t>
            </a:r>
            <a:r>
              <a:rPr lang="nl-NL" sz="2400" dirty="0">
                <a:solidFill>
                  <a:schemeClr val="bg2"/>
                </a:solidFill>
                <a:latin typeface="Times New Roman" pitchFamily="18" charset="0"/>
                <a:cs typeface="Times New Roman" pitchFamily="18" charset="0"/>
              </a:rPr>
              <a:t>?</a:t>
            </a:r>
            <a:endParaRPr lang="vi-VN" sz="2400" dirty="0">
              <a:solidFill>
                <a:schemeClr val="bg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44828" y="1366306"/>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D0F30A48-6099-9640-BD0B-1A902A6F8FE7}"/>
              </a:ext>
            </a:extLst>
          </p:cNvPr>
          <p:cNvPicPr/>
          <p:nvPr/>
        </p:nvPicPr>
        <p:blipFill rotWithShape="1">
          <a:blip r:embed="rId6"/>
          <a:srcRect l="5405" t="12244" r="3363" b="8574"/>
          <a:stretch/>
        </p:blipFill>
        <p:spPr>
          <a:xfrm>
            <a:off x="6352486" y="2803371"/>
            <a:ext cx="5439464" cy="3046989"/>
          </a:xfrm>
          <a:prstGeom prst="rect">
            <a:avLst/>
          </a:prstGeom>
        </p:spPr>
      </p:pic>
      <p:grpSp>
        <p:nvGrpSpPr>
          <p:cNvPr id="13" name="Group 12">
            <a:extLst>
              <a:ext uri="{FF2B5EF4-FFF2-40B4-BE49-F238E27FC236}">
                <a16:creationId xmlns:a16="http://schemas.microsoft.com/office/drawing/2014/main" id="{427816F5-D513-A540-B240-67AA1D5D14BF}"/>
              </a:ext>
            </a:extLst>
          </p:cNvPr>
          <p:cNvGrpSpPr/>
          <p:nvPr/>
        </p:nvGrpSpPr>
        <p:grpSpPr>
          <a:xfrm>
            <a:off x="907104" y="2487340"/>
            <a:ext cx="5188896" cy="3296240"/>
            <a:chOff x="7074021" y="1743552"/>
            <a:chExt cx="4443256" cy="2610143"/>
          </a:xfrm>
        </p:grpSpPr>
        <p:sp>
          <p:nvSpPr>
            <p:cNvPr id="14" name="Speech Bubble: Oval 20">
              <a:extLst>
                <a:ext uri="{FF2B5EF4-FFF2-40B4-BE49-F238E27FC236}">
                  <a16:creationId xmlns:a16="http://schemas.microsoft.com/office/drawing/2014/main" id="{3CE501BF-30F5-6A40-BFA5-29E3141F0DAB}"/>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5" name="Rectangle 14">
              <a:extLst>
                <a:ext uri="{FF2B5EF4-FFF2-40B4-BE49-F238E27FC236}">
                  <a16:creationId xmlns:a16="http://schemas.microsoft.com/office/drawing/2014/main" id="{21AB89BE-BA2F-4E46-B112-10D6F1310F6E}"/>
                </a:ext>
              </a:extLst>
            </p:cNvPr>
            <p:cNvSpPr/>
            <p:nvPr/>
          </p:nvSpPr>
          <p:spPr>
            <a:xfrm>
              <a:off x="7555252" y="2007878"/>
              <a:ext cx="3480794" cy="2120314"/>
            </a:xfrm>
            <a:prstGeom prst="rect">
              <a:avLst/>
            </a:prstGeom>
          </p:spPr>
          <p:txBody>
            <a:bodyPr wrap="square">
              <a:spAutoFit/>
            </a:bodyPr>
            <a:lstStyle/>
            <a:p>
              <a:pPr algn="ctr"/>
              <a:r>
                <a:rPr lang="en-US" sz="2400" dirty="0" err="1">
                  <a:solidFill>
                    <a:schemeClr val="bg2"/>
                  </a:solidFill>
                  <a:latin typeface="Times New Roman" pitchFamily="18" charset="0"/>
                  <a:cs typeface="Times New Roman" pitchFamily="18" charset="0"/>
                </a:rPr>
                <a:t>Những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hình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ảnh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hiện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vẻ</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đẹp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truyền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thống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văn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hóa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Việt</a:t>
              </a:r>
              <a:r>
                <a:rPr lang="en-US" sz="2400" dirty="0">
                  <a:solidFill>
                    <a:schemeClr val="bg2"/>
                  </a:solidFill>
                  <a:latin typeface="Times New Roman" pitchFamily="18" charset="0"/>
                  <a:cs typeface="Times New Roman" pitchFamily="18" charset="0"/>
                </a:rPr>
                <a:t> Nam. </a:t>
              </a:r>
              <a:r>
                <a:rPr lang="en-US" sz="2400" dirty="0" err="1">
                  <a:solidFill>
                    <a:schemeClr val="bg2"/>
                  </a:solidFill>
                  <a:latin typeface="Times New Roman" pitchFamily="18" charset="0"/>
                  <a:cs typeface="Times New Roman" pitchFamily="18" charset="0"/>
                </a:rPr>
                <a:t>Những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vẻ</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đẹp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đó</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khiến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chúng</a:t>
              </a:r>
              <a:r>
                <a:rPr lang="en-US" sz="2400" dirty="0">
                  <a:solidFill>
                    <a:schemeClr val="bg2"/>
                  </a:solidFill>
                  <a:latin typeface="Times New Roman" pitchFamily="18" charset="0"/>
                  <a:cs typeface="Times New Roman" pitchFamily="18" charset="0"/>
                </a:rPr>
                <a:t> ta </a:t>
              </a:r>
              <a:r>
                <a:rPr lang="en-US" sz="2400" dirty="0" err="1">
                  <a:solidFill>
                    <a:schemeClr val="bg2"/>
                  </a:solidFill>
                  <a:latin typeface="Times New Roman" pitchFamily="18" charset="0"/>
                  <a:cs typeface="Times New Roman" pitchFamily="18" charset="0"/>
                </a:rPr>
                <a:t>thêm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yêu</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mến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hào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quê</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đất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nươc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Việt</a:t>
              </a:r>
              <a:r>
                <a:rPr lang="en-US" sz="2400" dirty="0">
                  <a:solidFill>
                    <a:schemeClr val="bg2"/>
                  </a:solidFill>
                  <a:latin typeface="Times New Roman" pitchFamily="18" charset="0"/>
                  <a:cs typeface="Times New Roman" pitchFamily="18" charset="0"/>
                </a:rPr>
                <a:t> Nam.</a:t>
              </a:r>
              <a:endParaRPr lang="vi-VN" sz="2400" dirty="0">
                <a:solidFill>
                  <a:srgbClr val="FF0000"/>
                </a:solidFill>
                <a:latin typeface="Times New Roman" pitchFamily="18" charset="0"/>
                <a:cs typeface="Times New Roman" pitchFamily="18" charset="0"/>
              </a:endParaRPr>
            </a:p>
          </p:txBody>
        </p:sp>
      </p:grpSp>
      <p:pic>
        <p:nvPicPr>
          <p:cNvPr id="21" name="Picture 2">
            <a:extLst>
              <a:ext uri="{FF2B5EF4-FFF2-40B4-BE49-F238E27FC236}">
                <a16:creationId xmlns:a16="http://schemas.microsoft.com/office/drawing/2014/main" id="{05A7CE3F-267A-6D4F-93C2-CDF1017B318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7" y="4442492"/>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279802" y="316581"/>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274026" y="159054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096752" y="8161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3567389" y="802941"/>
            <a:ext cx="8416230"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Tìm hiểu vẻ đẹp đất nước, con người Việt Nam</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0EB26BE3-59EB-3C4C-9062-F41E36DF5FA2}"/>
              </a:ext>
            </a:extLst>
          </p:cNvPr>
          <p:cNvSpPr txBox="1"/>
          <p:nvPr/>
        </p:nvSpPr>
        <p:spPr>
          <a:xfrm>
            <a:off x="3638017" y="1320099"/>
            <a:ext cx="8416230"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a) Vẻ đẹp của đất nước Việt Nam</a:t>
            </a:r>
            <a:r>
              <a:rPr lang="en-US" sz="2400" b="1" dirty="0">
                <a:solidFill>
                  <a:srgbClr val="00B050"/>
                </a:solidFill>
                <a:latin typeface="Times New Roman" pitchFamily="18" charset="0"/>
                <a:cs typeface="Times New Roman" pitchFamily="18" charset="0"/>
              </a:rPr>
              <a:t>:</a:t>
            </a:r>
            <a:endParaRPr lang="vi-VN" sz="2400" b="1" dirty="0">
              <a:solidFill>
                <a:srgbClr val="00B05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5C350C67-80AC-F04C-85B2-98E6704B05E6}"/>
              </a:ext>
            </a:extLst>
          </p:cNvPr>
          <p:cNvPicPr>
            <a:picLocks noChangeAspect="1"/>
          </p:cNvPicPr>
          <p:nvPr/>
        </p:nvPicPr>
        <p:blipFill rotWithShape="1">
          <a:blip r:embed="rId4">
            <a:extLst>
              <a:ext uri="{28A0092B-C50C-407E-A947-70E740481C1C}">
                <a14:useLocalDpi xmlns:a14="http://schemas.microsoft.com/office/drawing/2010/main" val="0"/>
              </a:ext>
            </a:extLst>
          </a:blip>
          <a:srcRect l="27094"/>
          <a:stretch/>
        </p:blipFill>
        <p:spPr>
          <a:xfrm>
            <a:off x="417661" y="2063629"/>
            <a:ext cx="5358182" cy="4206719"/>
          </a:xfrm>
          <a:prstGeom prst="rect">
            <a:avLst/>
          </a:prstGeom>
        </p:spPr>
      </p:pic>
      <p:pic>
        <p:nvPicPr>
          <p:cNvPr id="10" name="Picture 9">
            <a:extLst>
              <a:ext uri="{FF2B5EF4-FFF2-40B4-BE49-F238E27FC236}">
                <a16:creationId xmlns:a16="http://schemas.microsoft.com/office/drawing/2014/main" id="{AA102616-4D6D-7F42-9A92-7E1C2C17276B}"/>
              </a:ext>
            </a:extLst>
          </p:cNvPr>
          <p:cNvPicPr>
            <a:picLocks noChangeAspect="1"/>
          </p:cNvPicPr>
          <p:nvPr/>
        </p:nvPicPr>
        <p:blipFill rotWithShape="1">
          <a:blip r:embed="rId5">
            <a:extLst>
              <a:ext uri="{28A0092B-C50C-407E-A947-70E740481C1C}">
                <a14:useLocalDpi xmlns:a14="http://schemas.microsoft.com/office/drawing/2010/main" val="0"/>
              </a:ext>
            </a:extLst>
          </a:blip>
          <a:srcRect l="18052" r="6338"/>
          <a:stretch/>
        </p:blipFill>
        <p:spPr>
          <a:xfrm>
            <a:off x="5952120" y="1974022"/>
            <a:ext cx="5688091" cy="4296325"/>
          </a:xfrm>
          <a:prstGeom prst="rect">
            <a:avLst/>
          </a:prstGeom>
        </p:spPr>
      </p:pic>
    </p:spTree>
    <p:extLst>
      <p:ext uri="{BB962C8B-B14F-4D97-AF65-F5344CB8AC3E}">
        <p14:creationId xmlns:p14="http://schemas.microsoft.com/office/powerpoint/2010/main" val="35872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1463</TotalTime>
  <Words>1388</Words>
  <Application>Microsoft Office PowerPoint</Application>
  <PresentationFormat>Widescreen</PresentationFormat>
  <Paragraphs>146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HP001 4 hàng</vt:lpstr>
      <vt:lpstr>Times New Roman</vt:lpstr>
      <vt:lpstr>UTM Cookies</vt:lpstr>
      <vt:lpstr>汉仪跳跳体简</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114</cp:revision>
  <dcterms:created xsi:type="dcterms:W3CDTF">2021-06-11T02:39:36Z</dcterms:created>
  <dcterms:modified xsi:type="dcterms:W3CDTF">2025-03-13T18:32:54Z</dcterms:modified>
</cp:coreProperties>
</file>