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00" r:id="rId2"/>
    <p:sldId id="261" r:id="rId3"/>
    <p:sldId id="279" r:id="rId4"/>
    <p:sldId id="306" r:id="rId5"/>
    <p:sldId id="312" r:id="rId6"/>
    <p:sldId id="301" r:id="rId7"/>
    <p:sldId id="302" r:id="rId8"/>
    <p:sldId id="307" r:id="rId9"/>
    <p:sldId id="308" r:id="rId10"/>
    <p:sldId id="309" r:id="rId11"/>
    <p:sldId id="310" r:id="rId12"/>
    <p:sldId id="311" r:id="rId13"/>
    <p:sldId id="27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490494" y="-9077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60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7;p3">
            <a:extLst>
              <a:ext uri="{FF2B5EF4-FFF2-40B4-BE49-F238E27FC236}">
                <a16:creationId xmlns:a16="http://schemas.microsoft.com/office/drawing/2014/main" id="{99620F6B-0CF2-8E44-8BB5-6C5254B3EFAC}"/>
              </a:ext>
            </a:extLst>
          </p:cNvPr>
          <p:cNvSpPr/>
          <p:nvPr userDrawn="1"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6;p3">
            <a:extLst>
              <a:ext uri="{FF2B5EF4-FFF2-40B4-BE49-F238E27FC236}">
                <a16:creationId xmlns:a16="http://schemas.microsoft.com/office/drawing/2014/main" id="{5B710D1E-25F3-864E-8EB5-BDC2579A3B3E}"/>
              </a:ext>
            </a:extLst>
          </p:cNvPr>
          <p:cNvSpPr/>
          <p:nvPr userDrawn="1"/>
        </p:nvSpPr>
        <p:spPr>
          <a:xfrm>
            <a:off x="3490494" y="-9077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801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41AC11B5-97E0-3047-8B4B-5D1C2C4FEDFE}"/>
              </a:ext>
            </a:extLst>
          </p:cNvPr>
          <p:cNvSpPr/>
          <p:nvPr/>
        </p:nvSpPr>
        <p:spPr>
          <a:xfrm>
            <a:off x="3533358" y="-47912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7;p3">
            <a:extLst>
              <a:ext uri="{FF2B5EF4-FFF2-40B4-BE49-F238E27FC236}">
                <a16:creationId xmlns:a16="http://schemas.microsoft.com/office/drawing/2014/main" id="{048A3138-4826-3248-803E-CFC04763DC8A}"/>
              </a:ext>
            </a:extLst>
          </p:cNvPr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0A8AC-021B-A948-8441-68F5D4A6C00A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E2FA1-8E55-9E42-8D30-E012288D6CB4}"/>
              </a:ext>
            </a:extLst>
          </p:cNvPr>
          <p:cNvSpPr txBox="1"/>
          <p:nvPr/>
        </p:nvSpPr>
        <p:spPr>
          <a:xfrm>
            <a:off x="8849803" y="3229754"/>
            <a:ext cx="334219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dirty="0">
                <a:solidFill>
                  <a:schemeClr val="accent2"/>
                </a:solidFill>
              </a:rPr>
              <a:t>CHỦ ĐỀ 1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EM YÊU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 TỔ QUỐC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VIỆT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4B2C9-96F4-D843-80EE-42AB3BCA0D20}"/>
              </a:ext>
            </a:extLst>
          </p:cNvPr>
          <p:cNvSpPr txBox="1"/>
          <p:nvPr/>
        </p:nvSpPr>
        <p:spPr>
          <a:xfrm>
            <a:off x="-167053" y="1189324"/>
            <a:ext cx="95388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vi-VN" sz="5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Tự hào Tổ quốc Việt Nam (Tiết 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B0E79-A0F2-1547-8CC3-AD25912E8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15958" r="8609" b="25668"/>
          <a:stretch/>
        </p:blipFill>
        <p:spPr>
          <a:xfrm>
            <a:off x="0" y="2963760"/>
            <a:ext cx="8899351" cy="38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5 -0.2662 C -0.20391 -0.2743 -0.18998 -0.28217 -0.1849 -0.28217 C -0.15391 -0.28217 -0.12188 -0.15717 -0.12188 -0.03217 C -0.12188 -0.09514 -0.10586 -0.15717 -0.09089 -0.15717 C -0.07487 -0.15717 -0.0599 -0.09421 -0.0599 -0.03217 C -0.0599 -0.06319 -0.05196 -0.09514 -0.04388 -0.09514 C -0.03594 -0.09514 -0.02787 -0.06412 -0.02787 -0.03217 C -0.02787 -0.04814 -0.02383 -0.06319 -0.01993 -0.06319 C -0.01589 -0.06319 -0.01198 -0.04722 -0.01198 -0.03217 C -0.01198 -0.04027 -0.01003 -0.04814 -0.00795 -0.04814 C -0.00691 -0.04814 -0.00391 -0.04004 -0.00391 -0.03217 C -0.00391 -0.03611 -0.00287 -0.04027 -0.00196 -0.04027 C -0.00196 -0.03935 4.16667E-6 -0.03634 4.16667E-6 -0.03217 C 4.16667E-6 -0.03426 4.16667E-6 -0.03611 0.00104 -0.03611 C 0.00104 -0.03518 0.00208 -0.03402 0.00208 -0.03217 C 0.00208 -0.0331 0.00208 -0.03426 0.00208 -0.03518 C 0.00312 -0.03518 0.00312 -0.03426 0.00312 -0.0331 C 0.00416 -0.0331 0.00416 -0.03402 0.00416 -0.03518 C 0.0052 -0.03518 0.0052 -0.03426 0.0052 -0.033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4AED2F-AB0B-8543-8D8F-B9EB000B7C1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4" name="Speech Bubble: Oval 20">
              <a:extLst>
                <a:ext uri="{FF2B5EF4-FFF2-40B4-BE49-F238E27FC236}">
                  <a16:creationId xmlns:a16="http://schemas.microsoft.com/office/drawing/2014/main" id="{CF68B58A-26D4-6044-8935-59DC6D5ED450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2EDFCD-B43B-2A44-9455-63CA9D7E348B}"/>
                </a:ext>
              </a:extLst>
            </p:cNvPr>
            <p:cNvSpPr/>
            <p:nvPr/>
          </p:nvSpPr>
          <p:spPr>
            <a:xfrm>
              <a:off x="7279108" y="2305577"/>
              <a:ext cx="410163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err="1">
                  <a:solidFill>
                    <a:schemeClr val="bg2"/>
                  </a:solidFill>
                </a:rPr>
                <a:t>đồng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: </a:t>
              </a:r>
              <a:r>
                <a:rPr lang="nl-NL" sz="3000" dirty="0" err="1">
                  <a:solidFill>
                    <a:schemeClr val="bg2"/>
                  </a:solidFill>
                </a:rPr>
                <a:t>vì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Thương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đã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thể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hiện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yêu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đối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với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tiếng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Việt</a:t>
              </a:r>
              <a:r>
                <a:rPr lang="nl-NL" sz="3000" dirty="0">
                  <a:solidFill>
                    <a:schemeClr val="bg2"/>
                  </a:solidFill>
                </a:rPr>
                <a:t>.</a:t>
              </a:r>
              <a:endParaRPr lang="vi-VN" sz="3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FD4CA-7B5F-FA46-9ED9-5B03F91D18A3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EBF6D2-B952-3A47-84A6-A71906B3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1CC648-CB3F-8446-9C1E-E2F0C71EA9FA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331E4A-BB73-7D4F-B770-EDEA9D677737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28680-3026-DD48-9B88-6EFFAEF9688A}"/>
              </a:ext>
            </a:extLst>
          </p:cNvPr>
          <p:cNvSpPr txBox="1"/>
          <p:nvPr/>
        </p:nvSpPr>
        <p:spPr>
          <a:xfrm>
            <a:off x="3852059" y="466628"/>
            <a:ext cx="7829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nhận xét hành vi của các bạn dưới đây: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2B7A4A02-9B46-0D45-BDA6-8655524A9833}"/>
              </a:ext>
            </a:extLst>
          </p:cNvPr>
          <p:cNvSpPr/>
          <p:nvPr/>
        </p:nvSpPr>
        <p:spPr>
          <a:xfrm rot="10800000">
            <a:off x="5856456" y="1422542"/>
            <a:ext cx="5695464" cy="1838817"/>
          </a:xfrm>
          <a:prstGeom prst="round2Diag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D2CD3-14C4-E542-A14B-CF02A398BCFB}"/>
              </a:ext>
            </a:extLst>
          </p:cNvPr>
          <p:cNvGrpSpPr/>
          <p:nvPr/>
        </p:nvGrpSpPr>
        <p:grpSpPr>
          <a:xfrm>
            <a:off x="6096000" y="1760954"/>
            <a:ext cx="5267836" cy="1384995"/>
            <a:chOff x="517095" y="4679373"/>
            <a:chExt cx="4331299" cy="1170615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A47928A1-498B-F949-A75F-CCDA8F4D4A54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A9E14-12FC-E64D-9E6C-67913F0A8B32}"/>
                </a:ext>
              </a:extLst>
            </p:cNvPr>
            <p:cNvSpPr txBox="1"/>
            <p:nvPr/>
          </p:nvSpPr>
          <p:spPr>
            <a:xfrm>
              <a:off x="1089417" y="4679373"/>
              <a:ext cx="3758977" cy="117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Mặc dù sống ở nước ngoài từ nhỏ nhưng Thương vẫn nói bằng tiếng Việt rất tốt.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F3859B37-C07A-494B-99CB-444F585C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boy study with smile Premium Vector">
            <a:extLst>
              <a:ext uri="{FF2B5EF4-FFF2-40B4-BE49-F238E27FC236}">
                <a16:creationId xmlns:a16="http://schemas.microsoft.com/office/drawing/2014/main" id="{0B9ADBF4-1D84-D14A-8F67-22061F62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4AED2F-AB0B-8543-8D8F-B9EB000B7C1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4" name="Speech Bubble: Oval 20">
              <a:extLst>
                <a:ext uri="{FF2B5EF4-FFF2-40B4-BE49-F238E27FC236}">
                  <a16:creationId xmlns:a16="http://schemas.microsoft.com/office/drawing/2014/main" id="{CF68B58A-26D4-6044-8935-59DC6D5ED450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2EDFCD-B43B-2A44-9455-63CA9D7E348B}"/>
                </a:ext>
              </a:extLst>
            </p:cNvPr>
            <p:cNvSpPr/>
            <p:nvPr/>
          </p:nvSpPr>
          <p:spPr>
            <a:xfrm>
              <a:off x="7528573" y="2309959"/>
              <a:ext cx="372419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000" dirty="0" err="1">
                  <a:solidFill>
                    <a:schemeClr val="bg2"/>
                  </a:solidFill>
                </a:rPr>
                <a:t>không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đồng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: </a:t>
              </a:r>
              <a:r>
                <a:rPr lang="nl-NL" sz="3000" dirty="0" err="1">
                  <a:solidFill>
                    <a:schemeClr val="bg2"/>
                  </a:solidFill>
                </a:rPr>
                <a:t>vì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Đô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không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thể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hiện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yêu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Tổ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quốc</a:t>
              </a:r>
              <a:r>
                <a:rPr lang="nl-NL" sz="3000" dirty="0">
                  <a:solidFill>
                    <a:schemeClr val="bg2"/>
                  </a:solidFill>
                </a:rPr>
                <a:t>.</a:t>
              </a:r>
              <a:endParaRPr lang="vi-VN" sz="3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FD4CA-7B5F-FA46-9ED9-5B03F91D18A3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EBF6D2-B952-3A47-84A6-A71906B3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1CC648-CB3F-8446-9C1E-E2F0C71EA9FA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331E4A-BB73-7D4F-B770-EDEA9D677737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28680-3026-DD48-9B88-6EFFAEF9688A}"/>
              </a:ext>
            </a:extLst>
          </p:cNvPr>
          <p:cNvSpPr txBox="1"/>
          <p:nvPr/>
        </p:nvSpPr>
        <p:spPr>
          <a:xfrm>
            <a:off x="3852059" y="466628"/>
            <a:ext cx="7829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nhận xét hành vi của các bạn dưới đây: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3CA4C88D-4818-1046-AE46-77A1BA3FC98D}"/>
              </a:ext>
            </a:extLst>
          </p:cNvPr>
          <p:cNvSpPr/>
          <p:nvPr/>
        </p:nvSpPr>
        <p:spPr>
          <a:xfrm rot="10800000" flipV="1">
            <a:off x="5856456" y="1333949"/>
            <a:ext cx="5590474" cy="2095051"/>
          </a:xfrm>
          <a:prstGeom prst="round2Diag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7922F8-1F04-CD40-8A43-FE303B3B4B56}"/>
              </a:ext>
            </a:extLst>
          </p:cNvPr>
          <p:cNvGrpSpPr/>
          <p:nvPr/>
        </p:nvGrpSpPr>
        <p:grpSpPr>
          <a:xfrm>
            <a:off x="6096000" y="1765336"/>
            <a:ext cx="5267836" cy="1384995"/>
            <a:chOff x="517095" y="4683077"/>
            <a:chExt cx="4331299" cy="1170615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565DD949-A717-E240-AE9E-DB3F746B8C66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813DED-0DB7-8A49-8F61-6515BD66E5DE}"/>
                </a:ext>
              </a:extLst>
            </p:cNvPr>
            <p:cNvSpPr txBox="1"/>
            <p:nvPr/>
          </p:nvSpPr>
          <p:spPr>
            <a:xfrm>
              <a:off x="1089417" y="4683077"/>
              <a:ext cx="3758977" cy="117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Đô chỉ thích sống ở nước ngoài, không thích về Việt Nam.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3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boy study with smile Premium Vector">
            <a:extLst>
              <a:ext uri="{FF2B5EF4-FFF2-40B4-BE49-F238E27FC236}">
                <a16:creationId xmlns:a16="http://schemas.microsoft.com/office/drawing/2014/main" id="{0B9ADBF4-1D84-D14A-8F67-22061F62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4AED2F-AB0B-8543-8D8F-B9EB000B7C1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4" name="Speech Bubble: Oval 20">
              <a:extLst>
                <a:ext uri="{FF2B5EF4-FFF2-40B4-BE49-F238E27FC236}">
                  <a16:creationId xmlns:a16="http://schemas.microsoft.com/office/drawing/2014/main" id="{CF68B58A-26D4-6044-8935-59DC6D5ED450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2EDFCD-B43B-2A44-9455-63CA9D7E348B}"/>
                </a:ext>
              </a:extLst>
            </p:cNvPr>
            <p:cNvSpPr/>
            <p:nvPr/>
          </p:nvSpPr>
          <p:spPr>
            <a:xfrm>
              <a:off x="7415637" y="2085425"/>
              <a:ext cx="410163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000" dirty="0" err="1">
                  <a:solidFill>
                    <a:schemeClr val="bg2"/>
                  </a:solidFill>
                </a:rPr>
                <a:t>đồng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: </a:t>
              </a:r>
              <a:r>
                <a:rPr lang="nl-NL" sz="3000" dirty="0" err="1">
                  <a:solidFill>
                    <a:schemeClr val="bg2"/>
                  </a:solidFill>
                </a:rPr>
                <a:t>vì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Hoàng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chưa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thể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hiện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yêu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đất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nước</a:t>
              </a:r>
              <a:r>
                <a:rPr lang="nl-NL" sz="3000" dirty="0">
                  <a:solidFill>
                    <a:schemeClr val="bg2"/>
                  </a:solidFill>
                </a:rPr>
                <a:t>, </a:t>
              </a:r>
              <a:r>
                <a:rPr lang="nl-NL" sz="3000" dirty="0" err="1">
                  <a:solidFill>
                    <a:schemeClr val="bg2"/>
                  </a:solidFill>
                </a:rPr>
                <a:t>nơi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mình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sinh</a:t>
              </a:r>
              <a:r>
                <a:rPr lang="nl-NL" sz="3000" dirty="0">
                  <a:solidFill>
                    <a:schemeClr val="bg2"/>
                  </a:solidFill>
                </a:rPr>
                <a:t> ra </a:t>
              </a:r>
              <a:r>
                <a:rPr lang="nl-NL" sz="3000" dirty="0" err="1">
                  <a:solidFill>
                    <a:schemeClr val="bg2"/>
                  </a:solidFill>
                </a:rPr>
                <a:t>và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lớn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lên</a:t>
              </a:r>
              <a:r>
                <a:rPr lang="nl-NL" sz="3000" dirty="0">
                  <a:solidFill>
                    <a:schemeClr val="bg2"/>
                  </a:solidFill>
                </a:rPr>
                <a:t>.</a:t>
              </a:r>
              <a:endParaRPr lang="vi-VN" sz="3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FD4CA-7B5F-FA46-9ED9-5B03F91D18A3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EBF6D2-B952-3A47-84A6-A71906B3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1CC648-CB3F-8446-9C1E-E2F0C71EA9FA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331E4A-BB73-7D4F-B770-EDEA9D677737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28680-3026-DD48-9B88-6EFFAEF9688A}"/>
              </a:ext>
            </a:extLst>
          </p:cNvPr>
          <p:cNvSpPr txBox="1"/>
          <p:nvPr/>
        </p:nvSpPr>
        <p:spPr>
          <a:xfrm>
            <a:off x="3852059" y="466628"/>
            <a:ext cx="7829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nhận xét hành vi của các bạn dưới đây: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BD0B778-C19A-AE4E-99C7-814D97003F3D}"/>
              </a:ext>
            </a:extLst>
          </p:cNvPr>
          <p:cNvSpPr/>
          <p:nvPr/>
        </p:nvSpPr>
        <p:spPr>
          <a:xfrm rot="10800000" flipV="1">
            <a:off x="5856456" y="1333949"/>
            <a:ext cx="5590474" cy="2095051"/>
          </a:xfrm>
          <a:prstGeom prst="round2Diag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E55CBF-E33A-314F-8F52-696BA30B2CCC}"/>
              </a:ext>
            </a:extLst>
          </p:cNvPr>
          <p:cNvGrpSpPr/>
          <p:nvPr/>
        </p:nvGrpSpPr>
        <p:grpSpPr>
          <a:xfrm>
            <a:off x="6096000" y="1473534"/>
            <a:ext cx="5267836" cy="1815882"/>
            <a:chOff x="517095" y="4436442"/>
            <a:chExt cx="4331299" cy="1534806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C38D22F0-1445-0940-A947-3A7F6F21BC96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07AAF3-E836-9F4A-BD26-FA040E6AC52E}"/>
                </a:ext>
              </a:extLst>
            </p:cNvPr>
            <p:cNvSpPr txBox="1"/>
            <p:nvPr/>
          </p:nvSpPr>
          <p:spPr>
            <a:xfrm>
              <a:off x="1089417" y="4436442"/>
              <a:ext cx="3758977" cy="1534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Hoàng là người Việt Nam nhưng lại giới thiệu với khách nước ngoài rằng mình là người Hàn Quốc.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5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0595" y="327549"/>
            <a:ext cx="3145989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603916"/>
            <a:ext cx="8706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2"/>
                </a:solidFill>
              </a:rPr>
              <a:t>Sưu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tầm</a:t>
            </a:r>
            <a:r>
              <a:rPr lang="en-US" sz="3200" dirty="0">
                <a:solidFill>
                  <a:schemeClr val="bg2"/>
                </a:solidFill>
              </a:rPr>
              <a:t>  </a:t>
            </a:r>
            <a:r>
              <a:rPr lang="en-US" sz="3200" dirty="0" err="1">
                <a:solidFill>
                  <a:schemeClr val="bg2"/>
                </a:solidFill>
              </a:rPr>
              <a:t>các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câu</a:t>
            </a:r>
            <a:r>
              <a:rPr lang="en-US" sz="3200" dirty="0">
                <a:solidFill>
                  <a:schemeClr val="bg2"/>
                </a:solidFill>
              </a:rPr>
              <a:t> ca </a:t>
            </a:r>
            <a:r>
              <a:rPr lang="en-US" sz="3200" dirty="0" err="1">
                <a:solidFill>
                  <a:schemeClr val="bg2"/>
                </a:solidFill>
              </a:rPr>
              <a:t>dao</a:t>
            </a:r>
            <a:r>
              <a:rPr lang="en-US" sz="3200" dirty="0">
                <a:solidFill>
                  <a:schemeClr val="bg2"/>
                </a:solidFill>
              </a:rPr>
              <a:t>, </a:t>
            </a:r>
            <a:r>
              <a:rPr lang="en-US" sz="3200" dirty="0" err="1">
                <a:solidFill>
                  <a:schemeClr val="bg2"/>
                </a:solidFill>
              </a:rPr>
              <a:t>tục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ngữ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về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tình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yêu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quê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hương</a:t>
            </a:r>
            <a:r>
              <a:rPr lang="en-US" sz="3200" dirty="0">
                <a:solidFill>
                  <a:schemeClr val="bg2"/>
                </a:solidFill>
              </a:rPr>
              <a:t>, </a:t>
            </a:r>
            <a:r>
              <a:rPr lang="en-US" sz="3200" dirty="0" err="1">
                <a:solidFill>
                  <a:schemeClr val="bg2"/>
                </a:solidFill>
              </a:rPr>
              <a:t>đất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nước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endParaRPr lang="vi-VN" sz="3200" dirty="0">
              <a:solidFill>
                <a:schemeClr val="bg2"/>
              </a:solidFill>
            </a:endParaRP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6408701" y="3796956"/>
            <a:ext cx="5080934" cy="2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826FB9-4531-9546-921A-D5091FB4F66B}"/>
              </a:ext>
            </a:extLst>
          </p:cNvPr>
          <p:cNvSpPr txBox="1"/>
          <p:nvPr/>
        </p:nvSpPr>
        <p:spPr>
          <a:xfrm>
            <a:off x="2366966" y="2514600"/>
            <a:ext cx="7458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          </a:t>
            </a:r>
            <a:r>
              <a:rPr lang="nl-NL" sz="3200" b="1" dirty="0" err="1"/>
              <a:t>Hồng</a:t>
            </a:r>
            <a:r>
              <a:rPr lang="nl-NL" sz="3200" b="1" dirty="0"/>
              <a:t> </a:t>
            </a:r>
            <a:r>
              <a:rPr lang="nl-NL" sz="3200" b="1" dirty="0" err="1"/>
              <a:t>Gai</a:t>
            </a:r>
            <a:r>
              <a:rPr lang="nl-NL" sz="3200" b="1" dirty="0"/>
              <a:t> có </a:t>
            </a:r>
            <a:r>
              <a:rPr lang="nl-NL" sz="3200" b="1" dirty="0" err="1"/>
              <a:t>núi</a:t>
            </a:r>
            <a:r>
              <a:rPr lang="nl-NL" sz="3200" b="1" dirty="0"/>
              <a:t> </a:t>
            </a:r>
            <a:r>
              <a:rPr lang="nl-NL" sz="3200" b="1" dirty="0" err="1"/>
              <a:t>Bài</a:t>
            </a:r>
            <a:r>
              <a:rPr lang="nl-NL" sz="3200" b="1" dirty="0"/>
              <a:t> </a:t>
            </a:r>
            <a:r>
              <a:rPr lang="nl-NL" sz="3200" b="1" dirty="0" err="1"/>
              <a:t>Thơ</a:t>
            </a:r>
            <a:endParaRPr lang="vi-VN" sz="3200" b="1" dirty="0"/>
          </a:p>
          <a:p>
            <a:r>
              <a:rPr lang="nl-NL" sz="3200" b="1" dirty="0"/>
              <a:t> Có hang </a:t>
            </a:r>
            <a:r>
              <a:rPr lang="nl-NL" sz="3200" b="1" dirty="0" err="1"/>
              <a:t>Đầu</a:t>
            </a:r>
            <a:r>
              <a:rPr lang="nl-NL" sz="3200" b="1" dirty="0"/>
              <a:t> </a:t>
            </a:r>
            <a:r>
              <a:rPr lang="nl-NL" sz="3200" b="1" dirty="0" err="1"/>
              <a:t>Gỗ</a:t>
            </a:r>
            <a:r>
              <a:rPr lang="nl-NL" sz="3200" b="1" dirty="0"/>
              <a:t>, có </a:t>
            </a:r>
            <a:r>
              <a:rPr lang="nl-NL" sz="3200" b="1" dirty="0" err="1"/>
              <a:t>chùa</a:t>
            </a:r>
            <a:r>
              <a:rPr lang="nl-NL" sz="3200" b="1" dirty="0"/>
              <a:t> Long </a:t>
            </a:r>
            <a:r>
              <a:rPr lang="nl-NL" sz="3200" b="1" dirty="0" err="1"/>
              <a:t>Tiên</a:t>
            </a:r>
            <a:r>
              <a:rPr lang="nl-NL" sz="3200" b="1" dirty="0"/>
              <a:t>.</a:t>
            </a:r>
            <a:endParaRPr lang="vi-VN" sz="3200" b="1" dirty="0"/>
          </a:p>
          <a:p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hát “Việt Nam ơi”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DD3F8-0A4D-3C46-8D2B-860A19587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88" y="1420515"/>
            <a:ext cx="8104212" cy="50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tán thành hoặc không tán thành với ý kiến nào dưới đây? Vì sao?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DD56D3-3C72-3C44-A96D-D89537051BF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6250" y="1345266"/>
            <a:ext cx="11155680" cy="52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D42344-E851-994D-8C4C-9DB45472B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" y="306873"/>
            <a:ext cx="11201400" cy="6244254"/>
          </a:xfrm>
          <a:prstGeom prst="rect">
            <a:avLst/>
          </a:prstGeom>
        </p:spPr>
      </p:pic>
      <p:pic>
        <p:nvPicPr>
          <p:cNvPr id="3" name="Picture 2" descr="Tick and cross cartoon Royalty Free Vector Image">
            <a:extLst>
              <a:ext uri="{FF2B5EF4-FFF2-40B4-BE49-F238E27FC236}">
                <a16:creationId xmlns:a16="http://schemas.microsoft.com/office/drawing/2014/main" id="{C59A0213-E2F1-9746-A15F-16F2159AA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274008" y="3016136"/>
            <a:ext cx="938571" cy="13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ck and cross cartoon Royalty Free Vector Image">
            <a:extLst>
              <a:ext uri="{FF2B5EF4-FFF2-40B4-BE49-F238E27FC236}">
                <a16:creationId xmlns:a16="http://schemas.microsoft.com/office/drawing/2014/main" id="{CA767FF0-F05D-8C4B-8AB0-354D1CE03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441647" y="1234207"/>
            <a:ext cx="938572" cy="13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ick and cross cartoon Royalty Free Vector Image">
            <a:extLst>
              <a:ext uri="{FF2B5EF4-FFF2-40B4-BE49-F238E27FC236}">
                <a16:creationId xmlns:a16="http://schemas.microsoft.com/office/drawing/2014/main" id="{AEA4AD5E-28EB-0341-8CAA-8262A0FE5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274008" y="4509656"/>
            <a:ext cx="938571" cy="13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ick and cross cartoon Royalty Free Vector Image">
            <a:extLst>
              <a:ext uri="{FF2B5EF4-FFF2-40B4-BE49-F238E27FC236}">
                <a16:creationId xmlns:a16="http://schemas.microsoft.com/office/drawing/2014/main" id="{494646F9-2A8F-B14B-AC53-7213A9CA1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5425128" y="1218735"/>
            <a:ext cx="938571" cy="13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ick and cross cartoon Royalty Free Vector Image">
            <a:extLst>
              <a:ext uri="{FF2B5EF4-FFF2-40B4-BE49-F238E27FC236}">
                <a16:creationId xmlns:a16="http://schemas.microsoft.com/office/drawing/2014/main" id="{9BE07580-A9CF-8444-9900-268E5427D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5452141" y="2895140"/>
            <a:ext cx="938571" cy="13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ick and cross cartoon Royalty Free Vector Image">
            <a:extLst>
              <a:ext uri="{FF2B5EF4-FFF2-40B4-BE49-F238E27FC236}">
                <a16:creationId xmlns:a16="http://schemas.microsoft.com/office/drawing/2014/main" id="{31D54F69-2FCC-7A4F-9547-0BF34DEFF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5452141" y="4569817"/>
            <a:ext cx="938571" cy="13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D69FA-00B0-574E-A2D0-7AAFADD30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"/>
          <a:stretch/>
        </p:blipFill>
        <p:spPr>
          <a:xfrm>
            <a:off x="1340266" y="3078118"/>
            <a:ext cx="4054694" cy="3475081"/>
          </a:xfrm>
          <a:prstGeom prst="rect">
            <a:avLst/>
          </a:prstGeom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1DD8FEBF-7BB5-0047-8484-B389500DCB16}"/>
              </a:ext>
            </a:extLst>
          </p:cNvPr>
          <p:cNvSpPr/>
          <p:nvPr/>
        </p:nvSpPr>
        <p:spPr>
          <a:xfrm>
            <a:off x="1188720" y="304801"/>
            <a:ext cx="10256520" cy="280416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 err="1">
                <a:solidFill>
                  <a:schemeClr val="bg2"/>
                </a:solidFill>
              </a:rPr>
              <a:t>đất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nước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Việt</a:t>
            </a:r>
            <a:r>
              <a:rPr lang="nl-NL" sz="3000" dirty="0">
                <a:solidFill>
                  <a:schemeClr val="bg2"/>
                </a:solidFill>
              </a:rPr>
              <a:t> Nam </a:t>
            </a:r>
            <a:r>
              <a:rPr lang="nl-NL" sz="3000" dirty="0" err="1">
                <a:solidFill>
                  <a:schemeClr val="bg2"/>
                </a:solidFill>
              </a:rPr>
              <a:t>được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như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ngày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hôm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nay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là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nhờ</a:t>
            </a:r>
            <a:r>
              <a:rPr lang="nl-NL" sz="3000" dirty="0">
                <a:solidFill>
                  <a:schemeClr val="bg2"/>
                </a:solidFill>
              </a:rPr>
              <a:t> có </a:t>
            </a:r>
            <a:r>
              <a:rPr lang="nl-NL" sz="3000" dirty="0" err="1">
                <a:solidFill>
                  <a:schemeClr val="bg2"/>
                </a:solidFill>
              </a:rPr>
              <a:t>công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lao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to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lớn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của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những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thế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hệ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đi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trước</a:t>
            </a:r>
            <a:r>
              <a:rPr lang="nl-NL" sz="3000" dirty="0">
                <a:solidFill>
                  <a:schemeClr val="bg2"/>
                </a:solidFill>
              </a:rPr>
              <a:t>, </a:t>
            </a:r>
            <a:r>
              <a:rPr lang="nl-NL" sz="3000" dirty="0" err="1">
                <a:solidFill>
                  <a:schemeClr val="bg2"/>
                </a:solidFill>
              </a:rPr>
              <a:t>vì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vậy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chúng</a:t>
            </a:r>
            <a:r>
              <a:rPr lang="nl-NL" sz="3000" dirty="0">
                <a:solidFill>
                  <a:schemeClr val="bg2"/>
                </a:solidFill>
              </a:rPr>
              <a:t> ta </a:t>
            </a:r>
            <a:r>
              <a:rPr lang="nl-NL" sz="3000" dirty="0" err="1">
                <a:solidFill>
                  <a:schemeClr val="bg2"/>
                </a:solidFill>
              </a:rPr>
              <a:t>cần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phải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tôn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trọng</a:t>
            </a:r>
            <a:r>
              <a:rPr lang="nl-NL" sz="3000" dirty="0">
                <a:solidFill>
                  <a:schemeClr val="bg2"/>
                </a:solidFill>
              </a:rPr>
              <a:t>, </a:t>
            </a:r>
            <a:r>
              <a:rPr lang="nl-NL" sz="3000" dirty="0" err="1">
                <a:solidFill>
                  <a:schemeClr val="bg2"/>
                </a:solidFill>
              </a:rPr>
              <a:t>tự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hào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biết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ơn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họ</a:t>
            </a:r>
            <a:r>
              <a:rPr lang="nl-NL" sz="3000" dirty="0">
                <a:solidFill>
                  <a:schemeClr val="bg2"/>
                </a:solidFill>
              </a:rPr>
              <a:t>. </a:t>
            </a:r>
            <a:r>
              <a:rPr lang="nl-NL" sz="3000" dirty="0" err="1">
                <a:solidFill>
                  <a:schemeClr val="bg2"/>
                </a:solidFill>
              </a:rPr>
              <a:t>Bên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cạnh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đó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cũng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cần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học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tập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tốt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hơn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để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sau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này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xây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dựng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và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bảo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vệ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quê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hương</a:t>
            </a:r>
            <a:r>
              <a:rPr lang="nl-NL" sz="3000" dirty="0">
                <a:solidFill>
                  <a:schemeClr val="bg2"/>
                </a:solidFill>
              </a:rPr>
              <a:t>, </a:t>
            </a:r>
            <a:r>
              <a:rPr lang="nl-NL" sz="3000" dirty="0" err="1">
                <a:solidFill>
                  <a:schemeClr val="bg2"/>
                </a:solidFill>
              </a:rPr>
              <a:t>đất</a:t>
            </a:r>
            <a:r>
              <a:rPr lang="nl-NL" sz="3000" dirty="0">
                <a:solidFill>
                  <a:schemeClr val="bg2"/>
                </a:solidFill>
              </a:rPr>
              <a:t> </a:t>
            </a:r>
            <a:r>
              <a:rPr lang="nl-NL" sz="3000" dirty="0" err="1">
                <a:solidFill>
                  <a:schemeClr val="bg2"/>
                </a:solidFill>
              </a:rPr>
              <a:t>nước</a:t>
            </a:r>
            <a:r>
              <a:rPr lang="nl-NL" sz="3000" dirty="0">
                <a:solidFill>
                  <a:schemeClr val="bg2"/>
                </a:solidFill>
              </a:rPr>
              <a:t>.</a:t>
            </a:r>
            <a:endParaRPr lang="vi-VN" sz="3000" dirty="0">
              <a:solidFill>
                <a:schemeClr val="bg2"/>
              </a:solidFill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699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nhận xét hành vi của các bạn dưới đây: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8CA270-4FDE-A143-AA30-A3963D915E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8601" y="1402160"/>
            <a:ext cx="10557089" cy="50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boy study with smile Premium Vector">
            <a:extLst>
              <a:ext uri="{FF2B5EF4-FFF2-40B4-BE49-F238E27FC236}">
                <a16:creationId xmlns:a16="http://schemas.microsoft.com/office/drawing/2014/main" id="{0B9ADBF4-1D84-D14A-8F67-22061F62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4AED2F-AB0B-8543-8D8F-B9EB000B7C1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4" name="Speech Bubble: Oval 20">
              <a:extLst>
                <a:ext uri="{FF2B5EF4-FFF2-40B4-BE49-F238E27FC236}">
                  <a16:creationId xmlns:a16="http://schemas.microsoft.com/office/drawing/2014/main" id="{CF68B58A-26D4-6044-8935-59DC6D5ED450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2EDFCD-B43B-2A44-9455-63CA9D7E348B}"/>
                </a:ext>
              </a:extLst>
            </p:cNvPr>
            <p:cNvSpPr/>
            <p:nvPr/>
          </p:nvSpPr>
          <p:spPr>
            <a:xfrm>
              <a:off x="7415638" y="2140682"/>
              <a:ext cx="410163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800" dirty="0" err="1">
                  <a:solidFill>
                    <a:schemeClr val="bg2"/>
                  </a:solidFill>
                </a:rPr>
                <a:t>không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đồng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tình</a:t>
              </a:r>
              <a:r>
                <a:rPr lang="nl-NL" sz="2800" dirty="0">
                  <a:solidFill>
                    <a:schemeClr val="bg2"/>
                  </a:solidFill>
                </a:rPr>
                <a:t>: </a:t>
              </a:r>
              <a:r>
                <a:rPr lang="nl-NL" sz="2800" dirty="0" err="1">
                  <a:solidFill>
                    <a:schemeClr val="bg2"/>
                  </a:solidFill>
                </a:rPr>
                <a:t>vì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món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ăn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Việt</a:t>
              </a:r>
              <a:r>
                <a:rPr lang="nl-NL" sz="2800" dirty="0">
                  <a:solidFill>
                    <a:schemeClr val="bg2"/>
                  </a:solidFill>
                </a:rPr>
                <a:t> Nam </a:t>
              </a:r>
              <a:r>
                <a:rPr lang="nl-NL" sz="2800" dirty="0" err="1">
                  <a:solidFill>
                    <a:schemeClr val="bg2"/>
                  </a:solidFill>
                </a:rPr>
                <a:t>là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truyền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thống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văn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hóa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của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dân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tộc</a:t>
              </a:r>
              <a:r>
                <a:rPr lang="nl-NL" sz="2800" dirty="0">
                  <a:solidFill>
                    <a:schemeClr val="bg2"/>
                  </a:solidFill>
                </a:rPr>
                <a:t>, </a:t>
              </a:r>
              <a:r>
                <a:rPr lang="nl-NL" sz="2800" dirty="0" err="1">
                  <a:solidFill>
                    <a:schemeClr val="bg2"/>
                  </a:solidFill>
                </a:rPr>
                <a:t>cần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trân</a:t>
              </a:r>
              <a:r>
                <a:rPr lang="nl-NL" sz="2800" dirty="0">
                  <a:solidFill>
                    <a:schemeClr val="bg2"/>
                  </a:solidFill>
                </a:rPr>
                <a:t> </a:t>
              </a:r>
              <a:r>
                <a:rPr lang="nl-NL" sz="2800" dirty="0" err="1">
                  <a:solidFill>
                    <a:schemeClr val="bg2"/>
                  </a:solidFill>
                </a:rPr>
                <a:t>trọng</a:t>
              </a:r>
              <a:r>
                <a:rPr lang="nl-NL" sz="2800" dirty="0">
                  <a:solidFill>
                    <a:schemeClr val="bg2"/>
                  </a:solidFill>
                </a:rPr>
                <a:t>.</a:t>
              </a:r>
              <a:endParaRPr lang="vi-VN" sz="28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FD4CA-7B5F-FA46-9ED9-5B03F91D18A3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EBF6D2-B952-3A47-84A6-A71906B3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1CC648-CB3F-8446-9C1E-E2F0C71EA9FA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331E4A-BB73-7D4F-B770-EDEA9D677737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28680-3026-DD48-9B88-6EFFAEF9688A}"/>
              </a:ext>
            </a:extLst>
          </p:cNvPr>
          <p:cNvSpPr txBox="1"/>
          <p:nvPr/>
        </p:nvSpPr>
        <p:spPr>
          <a:xfrm>
            <a:off x="3852059" y="466628"/>
            <a:ext cx="7829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nhận xét hành vi của các bạn dưới đây: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35CA21EB-D1D7-C34F-BB6F-2F32C772744B}"/>
              </a:ext>
            </a:extLst>
          </p:cNvPr>
          <p:cNvSpPr/>
          <p:nvPr/>
        </p:nvSpPr>
        <p:spPr>
          <a:xfrm rot="10800000" flipV="1">
            <a:off x="5856456" y="1333949"/>
            <a:ext cx="5590474" cy="2095051"/>
          </a:xfrm>
          <a:prstGeom prst="round2Diag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E46645-1A6F-1644-AC2B-8380278B7DD7}"/>
              </a:ext>
            </a:extLst>
          </p:cNvPr>
          <p:cNvGrpSpPr/>
          <p:nvPr/>
        </p:nvGrpSpPr>
        <p:grpSpPr>
          <a:xfrm>
            <a:off x="6096000" y="1843133"/>
            <a:ext cx="5267836" cy="954107"/>
            <a:chOff x="517095" y="4748831"/>
            <a:chExt cx="4331299" cy="806423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F9251DD-FF33-C642-AD05-0E055449BA79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283B5F-276C-5E4E-A91D-CF11D1B47033}"/>
                </a:ext>
              </a:extLst>
            </p:cNvPr>
            <p:cNvSpPr txBox="1"/>
            <p:nvPr/>
          </p:nvSpPr>
          <p:spPr>
            <a:xfrm>
              <a:off x="1089417" y="4748831"/>
              <a:ext cx="3758977" cy="80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Ngân không thích các món ăn của Việt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2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4AED2F-AB0B-8543-8D8F-B9EB000B7C1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4" name="Speech Bubble: Oval 20">
              <a:extLst>
                <a:ext uri="{FF2B5EF4-FFF2-40B4-BE49-F238E27FC236}">
                  <a16:creationId xmlns:a16="http://schemas.microsoft.com/office/drawing/2014/main" id="{CF68B58A-26D4-6044-8935-59DC6D5ED450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2EDFCD-B43B-2A44-9455-63CA9D7E348B}"/>
                </a:ext>
              </a:extLst>
            </p:cNvPr>
            <p:cNvSpPr/>
            <p:nvPr/>
          </p:nvSpPr>
          <p:spPr>
            <a:xfrm>
              <a:off x="7415638" y="2085425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000" dirty="0" err="1">
                  <a:solidFill>
                    <a:schemeClr val="bg2"/>
                  </a:solidFill>
                </a:rPr>
                <a:t>đồng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: </a:t>
              </a:r>
              <a:r>
                <a:rPr lang="nl-NL" sz="3000" dirty="0" err="1">
                  <a:solidFill>
                    <a:schemeClr val="bg2"/>
                  </a:solidFill>
                </a:rPr>
                <a:t>vì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Thảo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đã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thể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hiện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niềm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tự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hào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về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quê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hương</a:t>
              </a:r>
              <a:r>
                <a:rPr lang="nl-NL" sz="3000" dirty="0">
                  <a:solidFill>
                    <a:schemeClr val="bg2"/>
                  </a:solidFill>
                </a:rPr>
                <a:t>, </a:t>
              </a:r>
              <a:r>
                <a:rPr lang="nl-NL" sz="3000" dirty="0" err="1">
                  <a:solidFill>
                    <a:schemeClr val="bg2"/>
                  </a:solidFill>
                </a:rPr>
                <a:t>đất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nước</a:t>
              </a:r>
              <a:r>
                <a:rPr lang="nl-NL" sz="3000" dirty="0">
                  <a:solidFill>
                    <a:schemeClr val="bg2"/>
                  </a:solidFill>
                </a:rPr>
                <a:t>.</a:t>
              </a:r>
              <a:endParaRPr lang="vi-VN" sz="3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FD4CA-7B5F-FA46-9ED9-5B03F91D18A3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EBF6D2-B952-3A47-84A6-A71906B3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1CC648-CB3F-8446-9C1E-E2F0C71EA9FA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331E4A-BB73-7D4F-B770-EDEA9D677737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28680-3026-DD48-9B88-6EFFAEF9688A}"/>
              </a:ext>
            </a:extLst>
          </p:cNvPr>
          <p:cNvSpPr txBox="1"/>
          <p:nvPr/>
        </p:nvSpPr>
        <p:spPr>
          <a:xfrm>
            <a:off x="3852059" y="466628"/>
            <a:ext cx="7829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nhận xét hành vi của các bạn dưới đây: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73EE53EB-6AAC-174D-BE1A-5A2D202EFFB9}"/>
              </a:ext>
            </a:extLst>
          </p:cNvPr>
          <p:cNvSpPr/>
          <p:nvPr/>
        </p:nvSpPr>
        <p:spPr>
          <a:xfrm rot="10800000">
            <a:off x="5856456" y="1364430"/>
            <a:ext cx="5710704" cy="2064570"/>
          </a:xfrm>
          <a:prstGeom prst="round2Diag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59FCB9-ED95-324C-A77E-223F2B79551B}"/>
              </a:ext>
            </a:extLst>
          </p:cNvPr>
          <p:cNvGrpSpPr/>
          <p:nvPr/>
        </p:nvGrpSpPr>
        <p:grpSpPr>
          <a:xfrm>
            <a:off x="6096000" y="1473534"/>
            <a:ext cx="5184741" cy="1815882"/>
            <a:chOff x="517095" y="4436442"/>
            <a:chExt cx="4262977" cy="1534806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BD17ED5-E166-EB41-A424-E83897C32C8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D54D8B-E43E-444C-B697-50A2F84E9189}"/>
                </a:ext>
              </a:extLst>
            </p:cNvPr>
            <p:cNvSpPr txBox="1"/>
            <p:nvPr/>
          </p:nvSpPr>
          <p:spPr>
            <a:xfrm>
              <a:off x="1021095" y="4436442"/>
              <a:ext cx="3758977" cy="1534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Thảo mơ ước được trở thành hướng dẫn viên du lịch để giới thiệu về quê hương, đất nước Việt Nam.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20608AA6-3DB0-3E48-A2D2-5215C2BB3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boy study with smile Premium Vector">
            <a:extLst>
              <a:ext uri="{FF2B5EF4-FFF2-40B4-BE49-F238E27FC236}">
                <a16:creationId xmlns:a16="http://schemas.microsoft.com/office/drawing/2014/main" id="{0B9ADBF4-1D84-D14A-8F67-22061F62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4AED2F-AB0B-8543-8D8F-B9EB000B7C1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4" name="Speech Bubble: Oval 20">
              <a:extLst>
                <a:ext uri="{FF2B5EF4-FFF2-40B4-BE49-F238E27FC236}">
                  <a16:creationId xmlns:a16="http://schemas.microsoft.com/office/drawing/2014/main" id="{CF68B58A-26D4-6044-8935-59DC6D5ED450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2EDFCD-B43B-2A44-9455-63CA9D7E348B}"/>
                </a:ext>
              </a:extLst>
            </p:cNvPr>
            <p:cNvSpPr/>
            <p:nvPr/>
          </p:nvSpPr>
          <p:spPr>
            <a:xfrm>
              <a:off x="7415638" y="2085425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000" dirty="0" err="1">
                  <a:solidFill>
                    <a:schemeClr val="bg2"/>
                  </a:solidFill>
                </a:rPr>
                <a:t>đồng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: </a:t>
              </a:r>
              <a:r>
                <a:rPr lang="nl-NL" sz="3000" dirty="0" err="1">
                  <a:solidFill>
                    <a:schemeClr val="bg2"/>
                  </a:solidFill>
                </a:rPr>
                <a:t>vì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Cường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đã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thể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hiện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tình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yêu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với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vẻ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đẹp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của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quê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hương</a:t>
              </a:r>
              <a:r>
                <a:rPr lang="nl-NL" sz="3000" dirty="0">
                  <a:solidFill>
                    <a:schemeClr val="bg2"/>
                  </a:solidFill>
                </a:rPr>
                <a:t>, </a:t>
              </a:r>
              <a:r>
                <a:rPr lang="nl-NL" sz="3000" dirty="0" err="1">
                  <a:solidFill>
                    <a:schemeClr val="bg2"/>
                  </a:solidFill>
                </a:rPr>
                <a:t>đất</a:t>
              </a:r>
              <a:r>
                <a:rPr lang="nl-NL" sz="3000" dirty="0">
                  <a:solidFill>
                    <a:schemeClr val="bg2"/>
                  </a:solidFill>
                </a:rPr>
                <a:t> </a:t>
              </a:r>
              <a:r>
                <a:rPr lang="nl-NL" sz="3000" dirty="0" err="1">
                  <a:solidFill>
                    <a:schemeClr val="bg2"/>
                  </a:solidFill>
                </a:rPr>
                <a:t>nước</a:t>
              </a:r>
              <a:r>
                <a:rPr lang="nl-NL" sz="3000" dirty="0">
                  <a:solidFill>
                    <a:schemeClr val="bg2"/>
                  </a:solidFill>
                </a:rPr>
                <a:t>.</a:t>
              </a:r>
              <a:endParaRPr lang="vi-VN" sz="3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FD4CA-7B5F-FA46-9ED9-5B03F91D18A3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EBF6D2-B952-3A47-84A6-A71906B3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1CC648-CB3F-8446-9C1E-E2F0C71EA9FA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331E4A-BB73-7D4F-B770-EDEA9D677737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28680-3026-DD48-9B88-6EFFAEF9688A}"/>
              </a:ext>
            </a:extLst>
          </p:cNvPr>
          <p:cNvSpPr txBox="1"/>
          <p:nvPr/>
        </p:nvSpPr>
        <p:spPr>
          <a:xfrm>
            <a:off x="3852059" y="466628"/>
            <a:ext cx="7829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nhận xét hành vi của các bạn dưới đây: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778B7DF5-0F69-6241-9780-864ED72B21DC}"/>
              </a:ext>
            </a:extLst>
          </p:cNvPr>
          <p:cNvSpPr/>
          <p:nvPr/>
        </p:nvSpPr>
        <p:spPr>
          <a:xfrm rot="10800000">
            <a:off x="5902176" y="1280160"/>
            <a:ext cx="5590474" cy="2148840"/>
          </a:xfrm>
          <a:prstGeom prst="round2Diag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2ADD2D-B2DF-6E46-A59F-D98A50253B25}"/>
              </a:ext>
            </a:extLst>
          </p:cNvPr>
          <p:cNvGrpSpPr/>
          <p:nvPr/>
        </p:nvGrpSpPr>
        <p:grpSpPr>
          <a:xfrm>
            <a:off x="6096000" y="1747968"/>
            <a:ext cx="5267836" cy="1384995"/>
            <a:chOff x="517095" y="4668397"/>
            <a:chExt cx="4331299" cy="1170615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C8A77F38-BFC1-EC42-B804-D47F55791741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0B3378-411D-1041-A815-8242080E8155}"/>
                </a:ext>
              </a:extLst>
            </p:cNvPr>
            <p:cNvSpPr txBox="1"/>
            <p:nvPr/>
          </p:nvSpPr>
          <p:spPr>
            <a:xfrm>
              <a:off x="1089417" y="4668397"/>
              <a:ext cx="3758977" cy="117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Cường thường viết, vẽ về vẻ đẹp của quê hương, đất nước.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472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59</cp:revision>
  <dcterms:created xsi:type="dcterms:W3CDTF">2021-06-11T02:39:36Z</dcterms:created>
  <dcterms:modified xsi:type="dcterms:W3CDTF">2025-03-13T18:31:27Z</dcterms:modified>
</cp:coreProperties>
</file>