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2" r:id="rId2"/>
    <p:sldId id="257" r:id="rId3"/>
    <p:sldId id="289" r:id="rId4"/>
    <p:sldId id="290" r:id="rId5"/>
    <p:sldId id="277" r:id="rId6"/>
    <p:sldId id="299" r:id="rId7"/>
    <p:sldId id="300" r:id="rId8"/>
    <p:sldId id="301" r:id="rId9"/>
    <p:sldId id="279" r:id="rId10"/>
    <p:sldId id="291" r:id="rId11"/>
    <p:sldId id="292" r:id="rId12"/>
    <p:sldId id="293" r:id="rId13"/>
    <p:sldId id="294" r:id="rId14"/>
    <p:sldId id="295" r:id="rId15"/>
    <p:sldId id="281" r:id="rId16"/>
    <p:sldId id="296" r:id="rId17"/>
    <p:sldId id="297" r:id="rId18"/>
    <p:sldId id="298" r:id="rId19"/>
    <p:sldId id="286"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34" autoAdjust="0"/>
  </p:normalViewPr>
  <p:slideViewPr>
    <p:cSldViewPr snapToGrid="0">
      <p:cViewPr varScale="1">
        <p:scale>
          <a:sx n="87" d="100"/>
          <a:sy n="87" d="100"/>
        </p:scale>
        <p:origin x="499"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71FA-ABF9-4A14-915F-B471689FA7FA}" type="datetimeFigureOut">
              <a:rPr lang="en-US" smtClean="0"/>
              <a:t>3/14/2025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1C82-DE33-4C5F-97CD-AC6533555C80}" type="slidenum">
              <a:rPr lang="en-US" smtClean="0"/>
              <a:t>‹#›</a:t>
            </a:fld>
            <a:endParaRPr lang="en-US"/>
          </a:p>
        </p:txBody>
      </p:sp>
    </p:spTree>
    <p:extLst>
      <p:ext uri="{BB962C8B-B14F-4D97-AF65-F5344CB8AC3E}">
        <p14:creationId xmlns:p14="http://schemas.microsoft.com/office/powerpoint/2010/main" val="40610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vi-VN"/>
              <a:t>Bấm để sửa kiểu tiêu đề Bản cái</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a:p>
        </p:txBody>
      </p:sp>
      <p:sp>
        <p:nvSpPr>
          <p:cNvPr id="8" name="Date Placeholder 7"/>
          <p:cNvSpPr>
            <a:spLocks noGrp="1"/>
          </p:cNvSpPr>
          <p:nvPr>
            <p:ph type="dt" sz="half" idx="10"/>
          </p:nvPr>
        </p:nvSpPr>
        <p:spPr/>
        <p:txBody>
          <a:bodyPr/>
          <a:lstStyle/>
          <a:p>
            <a:fld id="{19E03C67-5FBD-4385-8410-482E0FD0795F}" type="datetimeFigureOut">
              <a:rPr lang="en-US" smtClean="0"/>
              <a:t>3/14/2025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78411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2666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vi-VN"/>
              <a:t>Bấm để sửa kiểu tiêu đề Bản cái</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243193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4540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vi-VN"/>
              <a:t>Bấm để sửa kiểu tiêu đề Bản cái</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9E03C67-5FBD-4385-8410-482E0FD0795F}"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74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sz="half" idx="1"/>
          </p:nvPr>
        </p:nvSpPr>
        <p:spPr>
          <a:xfrm>
            <a:off x="22082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Content Placeholder 3"/>
          <p:cNvSpPr>
            <a:spLocks noGrp="1"/>
          </p:cNvSpPr>
          <p:nvPr>
            <p:ph sz="half" idx="2"/>
          </p:nvPr>
        </p:nvSpPr>
        <p:spPr>
          <a:xfrm>
            <a:off x="70088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Date Placeholder 4"/>
          <p:cNvSpPr>
            <a:spLocks noGrp="1"/>
          </p:cNvSpPr>
          <p:nvPr>
            <p:ph type="dt" sz="half" idx="10"/>
          </p:nvPr>
        </p:nvSpPr>
        <p:spPr/>
        <p:txBody>
          <a:bodyPr/>
          <a:lstStyle/>
          <a:p>
            <a:fld id="{19E03C67-5FBD-4385-8410-482E0FD0795F}"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1148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2082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0088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7" name="Date Placeholder 6"/>
          <p:cNvSpPr>
            <a:spLocks noGrp="1"/>
          </p:cNvSpPr>
          <p:nvPr>
            <p:ph type="dt" sz="half" idx="10"/>
          </p:nvPr>
        </p:nvSpPr>
        <p:spPr/>
        <p:txBody>
          <a:bodyPr/>
          <a:lstStyle/>
          <a:p>
            <a:fld id="{19E03C67-5FBD-4385-8410-482E0FD0795F}"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92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Date Placeholder 2"/>
          <p:cNvSpPr>
            <a:spLocks noGrp="1"/>
          </p:cNvSpPr>
          <p:nvPr>
            <p:ph type="dt" sz="half" idx="10"/>
          </p:nvPr>
        </p:nvSpPr>
        <p:spPr/>
        <p:txBody>
          <a:bodyPr/>
          <a:lstStyle/>
          <a:p>
            <a:fld id="{19E03C67-5FBD-4385-8410-482E0FD0795F}"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8368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03C67-5FBD-4385-8410-482E0FD0795F}"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0604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7247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5700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vi-VN"/>
              <a:t>Bấm để sửa kiểu tiêu đề Bản cái</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19E03C67-5FBD-4385-8410-482E0FD0795F}" type="datetimeFigureOut">
              <a:rPr lang="en-US" smtClean="0"/>
              <a:t>3/14/2025</a:t>
            </a:fld>
            <a:endParaRPr lang="en-US"/>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630F0B11-A8E8-437F-B44C-91F7226A178D}" type="slidenum">
              <a:rPr lang="en-US" smtClean="0"/>
              <a:t>‹#›</a:t>
            </a:fld>
            <a:endParaRPr lang="en-US"/>
          </a:p>
        </p:txBody>
      </p:sp>
    </p:spTree>
    <p:extLst>
      <p:ext uri="{BB962C8B-B14F-4D97-AF65-F5344CB8AC3E}">
        <p14:creationId xmlns:p14="http://schemas.microsoft.com/office/powerpoint/2010/main" val="392553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668282" y="2031802"/>
            <a:ext cx="8510345" cy="164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7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MÔN : </a:t>
            </a:r>
            <a:r>
              <a:rPr lang="en-US" sz="2800" b="1" dirty="0">
                <a:solidFill>
                  <a:srgbClr val="0070C0"/>
                </a:solidFill>
                <a:latin typeface="Times New Roman" panose="02020603050405020304" pitchFamily="18" charset="0"/>
                <a:cs typeface="Times New Roman" panose="02020603050405020304" pitchFamily="18" charset="0"/>
              </a:rPr>
              <a:t>ĐẠO </a:t>
            </a:r>
            <a:r>
              <a:rPr lang="en-US" sz="2800" b="1" dirty="0" smtClean="0">
                <a:solidFill>
                  <a:srgbClr val="0070C0"/>
                </a:solidFill>
                <a:latin typeface="Times New Roman" panose="02020603050405020304" pitchFamily="18" charset="0"/>
                <a:cs typeface="Times New Roman" panose="02020603050405020304" pitchFamily="18" charset="0"/>
              </a:rPr>
              <a:t>ĐỨC LỚP </a:t>
            </a:r>
            <a:r>
              <a:rPr lang="en-US" sz="2800" b="1" dirty="0">
                <a:solidFill>
                  <a:srgbClr val="0070C0"/>
                </a:solidFill>
                <a:latin typeface="Times New Roman" panose="02020603050405020304" pitchFamily="18" charset="0"/>
                <a:cs typeface="Times New Roman" panose="02020603050405020304" pitchFamily="18" charset="0"/>
              </a:rPr>
              <a:t>3 </a:t>
            </a:r>
          </a:p>
          <a:p>
            <a:pPr algn="ctr"/>
            <a:r>
              <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CHỦ ĐỀ 4: GIỮ LỜI </a:t>
            </a:r>
            <a:r>
              <a:rPr lang="en-US" sz="3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HỨA</a:t>
            </a:r>
            <a:endPar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BÀI 5: GIỮ LỜI HỨA (TIẾT 3</a:t>
            </a:r>
            <a:r>
              <a:rPr lang="en-US" sz="3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Picture 7" descr="BƯỚM 5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308424">
            <a:off x="9228637" y="5485059"/>
            <a:ext cx="870958" cy="11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7220" flipH="1">
            <a:off x="1814236" y="5053312"/>
            <a:ext cx="800984" cy="58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1004682" y="-81642"/>
            <a:ext cx="1037036"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005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253613" y="501443"/>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0D90DD7C-41F0-A1FC-8939-195A53AFE1E3}"/>
              </a:ext>
            </a:extLst>
          </p:cNvPr>
          <p:cNvPicPr>
            <a:picLocks noChangeAspect="1"/>
          </p:cNvPicPr>
          <p:nvPr/>
        </p:nvPicPr>
        <p:blipFill>
          <a:blip r:embed="rId2"/>
          <a:stretch>
            <a:fillRect/>
          </a:stretch>
        </p:blipFill>
        <p:spPr>
          <a:xfrm>
            <a:off x="27037" y="648930"/>
            <a:ext cx="12147754" cy="5191433"/>
          </a:xfrm>
          <a:prstGeom prst="rect">
            <a:avLst/>
          </a:prstGeom>
        </p:spPr>
      </p:pic>
      <p:sp>
        <p:nvSpPr>
          <p:cNvPr id="9" name="Hộp Văn bản 8">
            <a:extLst>
              <a:ext uri="{FF2B5EF4-FFF2-40B4-BE49-F238E27FC236}">
                <a16:creationId xmlns:a16="http://schemas.microsoft.com/office/drawing/2014/main" id="{538FD4FC-1B3B-D326-3717-C8A2E0093C21}"/>
              </a:ext>
            </a:extLst>
          </p:cNvPr>
          <p:cNvSpPr txBox="1"/>
          <p:nvPr/>
        </p:nvSpPr>
        <p:spPr>
          <a:xfrm>
            <a:off x="2330244" y="1136557"/>
            <a:ext cx="6194322" cy="315471"/>
          </a:xfrm>
          <a:prstGeom prst="rect">
            <a:avLst/>
          </a:prstGeom>
          <a:noFill/>
        </p:spPr>
        <p:txBody>
          <a:bodyPr wrap="square">
            <a:spAutoFit/>
          </a:bodyPr>
          <a:lstStyle/>
          <a:p>
            <a:pPr marL="0" marR="0" algn="just">
              <a:lnSpc>
                <a:spcPct val="112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67352F-2EAC-A077-E7A6-FDF949036144}"/>
              </a:ext>
            </a:extLst>
          </p:cNvPr>
          <p:cNvSpPr txBox="1"/>
          <p:nvPr/>
        </p:nvSpPr>
        <p:spPr>
          <a:xfrm>
            <a:off x="12289" y="5800012"/>
            <a:ext cx="12167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Tranh 1: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hứa</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rủ</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đi chơi nhưng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chưa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nấu</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cơm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xong.</a:t>
            </a:r>
          </a:p>
        </p:txBody>
      </p:sp>
    </p:spTree>
    <p:extLst>
      <p:ext uri="{BB962C8B-B14F-4D97-AF65-F5344CB8AC3E}">
        <p14:creationId xmlns:p14="http://schemas.microsoft.com/office/powerpoint/2010/main" val="67791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Hình ảnh 9">
            <a:extLst>
              <a:ext uri="{FF2B5EF4-FFF2-40B4-BE49-F238E27FC236}">
                <a16:creationId xmlns:a16="http://schemas.microsoft.com/office/drawing/2014/main" id="{7714C8EA-0937-42F2-53F4-6F8BEA8ED4FA}"/>
              </a:ext>
            </a:extLst>
          </p:cNvPr>
          <p:cNvPicPr>
            <a:picLocks noChangeAspect="1"/>
          </p:cNvPicPr>
          <p:nvPr/>
        </p:nvPicPr>
        <p:blipFill>
          <a:blip r:embed="rId2"/>
          <a:stretch>
            <a:fillRect/>
          </a:stretch>
        </p:blipFill>
        <p:spPr>
          <a:xfrm>
            <a:off x="457199" y="599347"/>
            <a:ext cx="10825317" cy="5179528"/>
          </a:xfrm>
          <a:prstGeom prst="rect">
            <a:avLst/>
          </a:prstGeom>
        </p:spPr>
      </p:pic>
      <p:sp>
        <p:nvSpPr>
          <p:cNvPr id="12" name="Hộp Văn bản 11">
            <a:extLst>
              <a:ext uri="{FF2B5EF4-FFF2-40B4-BE49-F238E27FC236}">
                <a16:creationId xmlns:a16="http://schemas.microsoft.com/office/drawing/2014/main" id="{EAB81C37-9C2A-7DEC-049C-1FC804F13B34}"/>
              </a:ext>
            </a:extLst>
          </p:cNvPr>
          <p:cNvSpPr txBox="1"/>
          <p:nvPr/>
        </p:nvSpPr>
        <p:spPr>
          <a:xfrm>
            <a:off x="-1" y="5778875"/>
            <a:ext cx="12192001"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Tranh 2: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nữ chưa giữ lời hứa, vì bạn đã hứa giữ thước cẩn thận nhưng vẫn làm gãy.</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967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25947918-EB0E-CA45-9648-9CF2D3749EEA}"/>
              </a:ext>
            </a:extLst>
          </p:cNvPr>
          <p:cNvPicPr>
            <a:picLocks noChangeAspect="1"/>
          </p:cNvPicPr>
          <p:nvPr/>
        </p:nvPicPr>
        <p:blipFill>
          <a:blip r:embed="rId2"/>
          <a:stretch>
            <a:fillRect/>
          </a:stretch>
        </p:blipFill>
        <p:spPr>
          <a:xfrm>
            <a:off x="442451" y="621622"/>
            <a:ext cx="11031794" cy="5614755"/>
          </a:xfrm>
          <a:prstGeom prst="rect">
            <a:avLst/>
          </a:prstGeom>
        </p:spPr>
      </p:pic>
      <p:sp>
        <p:nvSpPr>
          <p:cNvPr id="10" name="Hộp Văn bản 9">
            <a:extLst>
              <a:ext uri="{FF2B5EF4-FFF2-40B4-BE49-F238E27FC236}">
                <a16:creationId xmlns:a16="http://schemas.microsoft.com/office/drawing/2014/main" id="{2A5D7928-88E0-5987-4C13-5A40EA76A836}"/>
              </a:ext>
            </a:extLst>
          </p:cNvPr>
          <p:cNvSpPr txBox="1"/>
          <p:nvPr/>
        </p:nvSpPr>
        <p:spPr>
          <a:xfrm>
            <a:off x="-2460" y="5713503"/>
            <a:ext cx="12194459"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3: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nam không giữ lời hứa, vì đã hẹn sang nhà bạn học nhóm nhưng lại không sang.</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62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2"/>
          <a:stretch>
            <a:fillRect/>
          </a:stretch>
        </p:blipFill>
        <p:spPr>
          <a:xfrm>
            <a:off x="737420" y="607110"/>
            <a:ext cx="10913806" cy="5237616"/>
          </a:xfrm>
          <a:prstGeom prst="rect">
            <a:avLst/>
          </a:prstGeom>
        </p:spPr>
      </p:pic>
      <p:sp>
        <p:nvSpPr>
          <p:cNvPr id="9" name="Hộp Văn bản 8">
            <a:extLst>
              <a:ext uri="{FF2B5EF4-FFF2-40B4-BE49-F238E27FC236}">
                <a16:creationId xmlns:a16="http://schemas.microsoft.com/office/drawing/2014/main" id="{F3EADA91-B9BF-4596-FB1A-2BC18297EC43}"/>
              </a:ext>
            </a:extLst>
          </p:cNvPr>
          <p:cNvSpPr txBox="1"/>
          <p:nvPr/>
        </p:nvSpPr>
        <p:spPr>
          <a:xfrm>
            <a:off x="0" y="5844726"/>
            <a:ext cx="12191999" cy="1015663"/>
          </a:xfrm>
          <a:prstGeom prst="rect">
            <a:avLst/>
          </a:prstGeom>
          <a:noFill/>
        </p:spPr>
        <p:txBody>
          <a:bodyPr wrap="square">
            <a:spAutoFit/>
          </a:bodyPr>
          <a:lstStyle/>
          <a:p>
            <a:pPr algn="just"/>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4: </a:t>
            </a:r>
            <a:r>
              <a:rPr lang="nl-NL" sz="3000" b="1" dirty="0">
                <a:solidFill>
                  <a:schemeClr val="tx2"/>
                </a:solidFill>
                <a:effectLst/>
                <a:latin typeface="Times New Roman" panose="02020603050405020304" pitchFamily="18" charset="0"/>
                <a:ea typeface="Times New Roman" panose="02020603050405020304" pitchFamily="18" charset="0"/>
              </a:rPr>
              <a:t>Chị chưa giữ lời hứa với em, vì chị đã hứa với em may váy cho búp bê giúp em nhưng lại không làm mà đi chơi với các bạn.</a:t>
            </a:r>
            <a:endParaRPr lang="en-US" sz="3000" b="1" dirty="0">
              <a:solidFill>
                <a:schemeClr val="tx2"/>
              </a:solidFill>
            </a:endParaRPr>
          </a:p>
        </p:txBody>
      </p:sp>
    </p:spTree>
    <p:extLst>
      <p:ext uri="{BB962C8B-B14F-4D97-AF65-F5344CB8AC3E}">
        <p14:creationId xmlns:p14="http://schemas.microsoft.com/office/powerpoint/2010/main" val="398581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2459" y="567443"/>
            <a:ext cx="7152974"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514230"/>
            <a:ext cx="5437231" cy="3438350"/>
          </a:xfrm>
          <a:prstGeom prst="rect">
            <a:avLst/>
          </a:prstGeom>
        </p:spPr>
      </p:pic>
      <p:sp>
        <p:nvSpPr>
          <p:cNvPr id="9" name="Hộp Văn bản 8">
            <a:extLst>
              <a:ext uri="{FF2B5EF4-FFF2-40B4-BE49-F238E27FC236}">
                <a16:creationId xmlns:a16="http://schemas.microsoft.com/office/drawing/2014/main" id="{8AD841C6-B86D-5448-7411-5D72AF5B3856}"/>
              </a:ext>
            </a:extLst>
          </p:cNvPr>
          <p:cNvSpPr txBox="1"/>
          <p:nvPr/>
        </p:nvSpPr>
        <p:spPr>
          <a:xfrm>
            <a:off x="7150515" y="4234375"/>
            <a:ext cx="5011982" cy="1604414"/>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hứa</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cậy</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17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6F338983-A938-4245-A979-153A5711040B}"/>
              </a:ext>
            </a:extLst>
          </p:cNvPr>
          <p:cNvPicPr>
            <a:picLocks noChangeAspect="1"/>
          </p:cNvPicPr>
          <p:nvPr/>
        </p:nvPicPr>
        <p:blipFill>
          <a:blip r:embed="rId2"/>
          <a:stretch>
            <a:fillRect/>
          </a:stretch>
        </p:blipFill>
        <p:spPr>
          <a:xfrm>
            <a:off x="707923" y="1641347"/>
            <a:ext cx="10525433" cy="5216652"/>
          </a:xfrm>
          <a:prstGeom prst="rect">
            <a:avLst/>
          </a:prstGeom>
        </p:spPr>
      </p:pic>
      <p:sp>
        <p:nvSpPr>
          <p:cNvPr id="5" name="Hộp Văn bản 4">
            <a:extLst>
              <a:ext uri="{FF2B5EF4-FFF2-40B4-BE49-F238E27FC236}">
                <a16:creationId xmlns:a16="http://schemas.microsoft.com/office/drawing/2014/main" id="{3F488FD9-1E2B-D538-6606-01A4076B1EC0}"/>
              </a:ext>
            </a:extLst>
          </p:cNvPr>
          <p:cNvSpPr txBox="1"/>
          <p:nvPr/>
        </p:nvSpPr>
        <p:spPr>
          <a:xfrm>
            <a:off x="0" y="553998"/>
            <a:ext cx="12194458" cy="1087349"/>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2000"/>
              </a:lnSpc>
              <a:spcBef>
                <a:spcPts val="0"/>
              </a:spcBef>
              <a:spcAft>
                <a:spcPts val="0"/>
              </a:spcAft>
            </a:pPr>
            <a:r>
              <a:rPr lang="en-US" sz="3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E5CDA504-F093-AC1D-F600-69210D020010}"/>
              </a:ext>
            </a:extLst>
          </p:cNvPr>
          <p:cNvPicPr>
            <a:picLocks noChangeAspect="1"/>
          </p:cNvPicPr>
          <p:nvPr/>
        </p:nvPicPr>
        <p:blipFill>
          <a:blip r:embed="rId2"/>
          <a:stretch>
            <a:fillRect/>
          </a:stretch>
        </p:blipFill>
        <p:spPr>
          <a:xfrm>
            <a:off x="589935" y="553998"/>
            <a:ext cx="11341509" cy="5374854"/>
          </a:xfrm>
          <a:prstGeom prst="rect">
            <a:avLst/>
          </a:prstGeom>
        </p:spPr>
      </p:pic>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1: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Hồng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nhờ</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gửi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quà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sinh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nhật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Lan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ở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sưu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tầm</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tranh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ảnh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bài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học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ngày</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mai.</a:t>
            </a:r>
          </a:p>
        </p:txBody>
      </p:sp>
    </p:spTree>
    <p:extLst>
      <p:ext uri="{BB962C8B-B14F-4D97-AF65-F5344CB8AC3E}">
        <p14:creationId xmlns:p14="http://schemas.microsoft.com/office/powerpoint/2010/main" val="4358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2: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gọi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điện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thoại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giải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thích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lí</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do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xin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lỗi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không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tham gia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cùng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p:txBody>
      </p:sp>
      <p:pic>
        <p:nvPicPr>
          <p:cNvPr id="4" name="Hình ảnh 3">
            <a:extLst>
              <a:ext uri="{FF2B5EF4-FFF2-40B4-BE49-F238E27FC236}">
                <a16:creationId xmlns:a16="http://schemas.microsoft.com/office/drawing/2014/main" id="{75FC2EA0-AE50-65EE-3781-EB90B68FD8AE}"/>
              </a:ext>
            </a:extLst>
          </p:cNvPr>
          <p:cNvPicPr>
            <a:picLocks noChangeAspect="1"/>
          </p:cNvPicPr>
          <p:nvPr/>
        </p:nvPicPr>
        <p:blipFill>
          <a:blip r:embed="rId2"/>
          <a:stretch>
            <a:fillRect/>
          </a:stretch>
        </p:blipFill>
        <p:spPr>
          <a:xfrm>
            <a:off x="781665" y="651347"/>
            <a:ext cx="10294374" cy="5071027"/>
          </a:xfrm>
          <a:prstGeom prst="rect">
            <a:avLst/>
          </a:prstGeom>
        </p:spPr>
      </p:pic>
    </p:spTree>
    <p:extLst>
      <p:ext uri="{BB962C8B-B14F-4D97-AF65-F5344CB8AC3E}">
        <p14:creationId xmlns:p14="http://schemas.microsoft.com/office/powerpoint/2010/main" val="15533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3: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tự</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nhắc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nhở</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bản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thân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rằng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ăn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buổi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tối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sâu răng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cất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hộp</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đi.</a:t>
            </a:r>
          </a:p>
        </p:txBody>
      </p:sp>
      <p:pic>
        <p:nvPicPr>
          <p:cNvPr id="4" name="Hình ảnh 3">
            <a:extLst>
              <a:ext uri="{FF2B5EF4-FFF2-40B4-BE49-F238E27FC236}">
                <a16:creationId xmlns:a16="http://schemas.microsoft.com/office/drawing/2014/main" id="{083D900D-711E-26E2-0309-8EBA07AA4128}"/>
              </a:ext>
            </a:extLst>
          </p:cNvPr>
          <p:cNvPicPr>
            <a:picLocks noChangeAspect="1"/>
          </p:cNvPicPr>
          <p:nvPr/>
        </p:nvPicPr>
        <p:blipFill>
          <a:blip r:embed="rId2"/>
          <a:stretch>
            <a:fillRect/>
          </a:stretch>
        </p:blipFill>
        <p:spPr>
          <a:xfrm>
            <a:off x="2000251" y="716664"/>
            <a:ext cx="8618588" cy="5123704"/>
          </a:xfrm>
          <a:prstGeom prst="rect">
            <a:avLst/>
          </a:prstGeom>
        </p:spPr>
      </p:pic>
    </p:spTree>
    <p:extLst>
      <p:ext uri="{BB962C8B-B14F-4D97-AF65-F5344CB8AC3E}">
        <p14:creationId xmlns:p14="http://schemas.microsoft.com/office/powerpoint/2010/main" val="9717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id="{18525877-BE80-4ED6-9559-7A1A5397A057}"/>
              </a:ext>
            </a:extLst>
          </p:cNvPr>
          <p:cNvSpPr txBox="1"/>
          <p:nvPr/>
        </p:nvSpPr>
        <p:spPr>
          <a:xfrm>
            <a:off x="4365523" y="2601534"/>
            <a:ext cx="6975987" cy="707886"/>
          </a:xfrm>
          <a:prstGeom prst="rect">
            <a:avLst/>
          </a:prstGeom>
          <a:noFill/>
        </p:spPr>
        <p:txBody>
          <a:bodyPr wrap="square" rtlCol="0">
            <a:spAutoFit/>
          </a:bodyPr>
          <a:lstStyle/>
          <a:p>
            <a:pPr algn="ctr"/>
            <a:r>
              <a:rPr lang="en-US" sz="4000" b="1" dirty="0">
                <a:solidFill>
                  <a:schemeClr val="bg2">
                    <a:lumMod val="10000"/>
                  </a:schemeClr>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704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1BC8098-61FA-4D81-A8C3-9169D672B8A7}"/>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Hộp Văn bản 3">
            <a:extLst>
              <a:ext uri="{FF2B5EF4-FFF2-40B4-BE49-F238E27FC236}">
                <a16:creationId xmlns:a16="http://schemas.microsoft.com/office/drawing/2014/main" id="{E38361C5-A86B-4EE8-AD24-E51BBB9EA148}"/>
              </a:ext>
            </a:extLst>
          </p:cNvPr>
          <p:cNvSpPr txBox="1"/>
          <p:nvPr/>
        </p:nvSpPr>
        <p:spPr>
          <a:xfrm>
            <a:off x="4660491" y="2505670"/>
            <a:ext cx="6548284" cy="707886"/>
          </a:xfrm>
          <a:prstGeom prst="rect">
            <a:avLst/>
          </a:prstGeom>
          <a:noFill/>
        </p:spPr>
        <p:txBody>
          <a:bodyPr wrap="square" rtlCol="0">
            <a:spAutoFit/>
          </a:bodyPr>
          <a:lstStyle/>
          <a:p>
            <a:pPr algn="ctr"/>
            <a:r>
              <a:rPr lang="en-US" sz="4000" b="1" dirty="0">
                <a:solidFill>
                  <a:schemeClr val="bg2">
                    <a:lumMod val="10000"/>
                  </a:schemeClr>
                </a:solidFill>
                <a:latin typeface="Times New Roman" panose="02020603050405020304" pitchFamily="18" charset="0"/>
                <a:cs typeface="Times New Roman" panose="02020603050405020304" pitchFamily="18" charset="0"/>
              </a:rPr>
              <a:t>KHỞI ĐỘNG</a:t>
            </a:r>
          </a:p>
        </p:txBody>
      </p:sp>
      <p:sp>
        <p:nvSpPr>
          <p:cNvPr id="2" name="Rectangle 1"/>
          <p:cNvSpPr/>
          <p:nvPr/>
        </p:nvSpPr>
        <p:spPr>
          <a:xfrm>
            <a:off x="457200" y="270133"/>
            <a:ext cx="10257692" cy="602088"/>
          </a:xfrm>
          <a:prstGeom prst="rect">
            <a:avLst/>
          </a:prstGeom>
        </p:spPr>
        <p:txBody>
          <a:bodyPr wrap="square">
            <a:spAutoFit/>
          </a:bodyPr>
          <a:lstStyle/>
          <a:p>
            <a:pPr lvl="0" algn="ctr" defTabSz="609539">
              <a:lnSpc>
                <a:spcPts val="4346"/>
              </a:lnSpc>
              <a:defRPr/>
            </a:pPr>
            <a:r>
              <a:rPr lang="en-US" sz="3200" b="1" spc="-39" dirty="0" smtClean="0">
                <a:solidFill>
                  <a:schemeClr val="bg2">
                    <a:lumMod val="10000"/>
                  </a:schemeClr>
                </a:solidFill>
                <a:latin typeface="Times New Roman" pitchFamily="18" charset="0"/>
                <a:cs typeface="Times New Roman" pitchFamily="18" charset="0"/>
              </a:rPr>
              <a:t>ĐẠO </a:t>
            </a:r>
            <a:r>
              <a:rPr lang="en-US" sz="3200" b="1" spc="-39" dirty="0" smtClean="0">
                <a:solidFill>
                  <a:schemeClr val="bg2">
                    <a:lumMod val="10000"/>
                  </a:schemeClr>
                </a:solidFill>
                <a:latin typeface="Times New Roman" pitchFamily="18" charset="0"/>
                <a:cs typeface="Times New Roman" pitchFamily="18" charset="0"/>
              </a:rPr>
              <a:t>ĐỨC</a:t>
            </a:r>
            <a:endParaRPr lang="en-US" sz="3200" b="1" spc="-39"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214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F662A1D-6F51-47E9-891F-B1578C9FC897}"/>
              </a:ext>
            </a:extLst>
          </p:cNvPr>
          <p:cNvSpPr txBox="1"/>
          <p:nvPr/>
        </p:nvSpPr>
        <p:spPr>
          <a:xfrm>
            <a:off x="0" y="0"/>
            <a:ext cx="12192000" cy="147732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1. Chia </a:t>
            </a:r>
            <a:r>
              <a:rPr lang="vi-VN" sz="3000" b="1" dirty="0" err="1">
                <a:solidFill>
                  <a:schemeClr val="tx2"/>
                </a:solidFill>
                <a:effectLst/>
                <a:latin typeface="Times New Roman" panose="02020603050405020304" pitchFamily="18" charset="0"/>
                <a:cs typeface="Times New Roman" panose="02020603050405020304" pitchFamily="18" charset="0"/>
              </a:rPr>
              <a:t>sẻ</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những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điều</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người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khác</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đó</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mình</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cảm</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thấy</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được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A75D73E7-D13E-48B9-90F2-8C93BCD02F0C}"/>
              </a:ext>
            </a:extLst>
          </p:cNvPr>
          <p:cNvSpPr txBox="1"/>
          <p:nvPr/>
        </p:nvSpPr>
        <p:spPr>
          <a:xfrm>
            <a:off x="-2460" y="1434942"/>
            <a:ext cx="12194460" cy="55399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2. Sưu tầm một số câu chuyện về tấm gương biết giữ lời hứa?</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5E83AA75-EC37-4018-A753-4A561737DE6E}"/>
              </a:ext>
            </a:extLst>
          </p:cNvPr>
          <p:cNvPicPr>
            <a:picLocks noChangeAspect="1"/>
          </p:cNvPicPr>
          <p:nvPr/>
        </p:nvPicPr>
        <p:blipFill>
          <a:blip r:embed="rId2"/>
          <a:stretch>
            <a:fillRect/>
          </a:stretch>
        </p:blipFill>
        <p:spPr>
          <a:xfrm>
            <a:off x="2992583" y="1877746"/>
            <a:ext cx="5720276" cy="2932262"/>
          </a:xfrm>
          <a:prstGeom prst="rect">
            <a:avLst/>
          </a:prstGeom>
        </p:spPr>
      </p:pic>
      <p:sp>
        <p:nvSpPr>
          <p:cNvPr id="9" name="Hộp Văn bản 8">
            <a:extLst>
              <a:ext uri="{FF2B5EF4-FFF2-40B4-BE49-F238E27FC236}">
                <a16:creationId xmlns:a16="http://schemas.microsoft.com/office/drawing/2014/main" id="{AD73E6EC-E520-41AE-9015-3A543C19C11D}"/>
              </a:ext>
            </a:extLst>
          </p:cNvPr>
          <p:cNvSpPr txBox="1"/>
          <p:nvPr/>
        </p:nvSpPr>
        <p:spPr>
          <a:xfrm>
            <a:off x="0" y="4791121"/>
            <a:ext cx="12192000" cy="553998"/>
          </a:xfrm>
          <a:prstGeom prst="rect">
            <a:avLst/>
          </a:prstGeom>
          <a:noFill/>
        </p:spPr>
        <p:txBody>
          <a:bodyPr wrap="square">
            <a:spAutoFit/>
          </a:bodyPr>
          <a:lstStyle/>
          <a:p>
            <a:r>
              <a:rPr lang="en-US" sz="3000" b="1" dirty="0" err="1">
                <a:solidFill>
                  <a:schemeClr val="tx2"/>
                </a:solidFill>
                <a:effectLst/>
                <a:latin typeface="Times New Roman" panose="02020603050405020304" pitchFamily="18" charset="0"/>
                <a:cs typeface="Times New Roman" panose="02020603050405020304" pitchFamily="18" charset="0"/>
              </a:rPr>
              <a:t>Câu</a:t>
            </a:r>
            <a:r>
              <a:rPr lang="en-US" sz="3000" b="1" dirty="0">
                <a:solidFill>
                  <a:schemeClr val="tx2"/>
                </a:solidFill>
                <a:effectLst/>
                <a:latin typeface="Times New Roman" panose="02020603050405020304" pitchFamily="18" charset="0"/>
                <a:cs typeface="Times New Roman" panose="02020603050405020304" pitchFamily="18" charset="0"/>
              </a:rPr>
              <a:t> 3. </a:t>
            </a:r>
            <a:r>
              <a:rPr lang="en-US" sz="3000" b="1" dirty="0" err="1">
                <a:solidFill>
                  <a:schemeClr val="tx2"/>
                </a:solidFill>
                <a:effectLst/>
                <a:latin typeface="Times New Roman" panose="02020603050405020304" pitchFamily="18" charset="0"/>
                <a:cs typeface="Times New Roman" panose="02020603050405020304" pitchFamily="18" charset="0"/>
              </a:rPr>
              <a:t>Thực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hiện</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giữ</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lời</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hứa</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cuộc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sống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hàng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ngày</a:t>
            </a:r>
            <a:r>
              <a:rPr lang="en-US"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60" y="5848720"/>
            <a:ext cx="12192000" cy="1015663"/>
          </a:xfrm>
          <a:prstGeom prst="rect">
            <a:avLst/>
          </a:prstGeom>
        </p:spPr>
        <p:txBody>
          <a:bodyPr wrap="square">
            <a:spAutoFit/>
          </a:bodyPr>
          <a:lstStyle/>
          <a:p>
            <a:r>
              <a:rPr lang="nl-NL" sz="3000" b="1" dirty="0">
                <a:solidFill>
                  <a:srgbClr val="FF0000"/>
                </a:solidFill>
                <a:latin typeface="Times New Roman" panose="02020603050405020304" pitchFamily="18" charset="0"/>
                <a:ea typeface="Times New Roman" panose="02020603050405020304" pitchFamily="18" charset="0"/>
              </a:rPr>
              <a:t>* </a:t>
            </a:r>
            <a:r>
              <a:rPr lang="nl-NL" sz="3000" b="1" u="sng" dirty="0">
                <a:solidFill>
                  <a:srgbClr val="FF0000"/>
                </a:solidFill>
                <a:latin typeface="Times New Roman" panose="02020603050405020304" pitchFamily="18" charset="0"/>
                <a:ea typeface="Times New Roman" panose="02020603050405020304" pitchFamily="18" charset="0"/>
              </a:rPr>
              <a:t>Dặn dò</a:t>
            </a:r>
            <a:r>
              <a:rPr lang="nl-NL" sz="3000" b="1" dirty="0">
                <a:solidFill>
                  <a:srgbClr val="FF0000"/>
                </a:solidFill>
                <a:latin typeface="Times New Roman" panose="02020603050405020304" pitchFamily="18" charset="0"/>
                <a:ea typeface="Times New Roman" panose="02020603050405020304" pitchFamily="18" charset="0"/>
              </a:rPr>
              <a:t>: Thực hiện giữ lời hứa trong cuộc sống hàng ngày. Chuẩn bị cho chủ đề “Tích cực hoàn thành nhiệm vụ”.</a:t>
            </a:r>
            <a:endParaRPr lang="en-US" sz="3000" b="1" dirty="0">
              <a:solidFill>
                <a:srgbClr val="FF0000"/>
              </a:solidFill>
            </a:endParaRPr>
          </a:p>
        </p:txBody>
      </p:sp>
      <p:sp>
        <p:nvSpPr>
          <p:cNvPr id="4" name="TextBox 3"/>
          <p:cNvSpPr txBox="1"/>
          <p:nvPr/>
        </p:nvSpPr>
        <p:spPr>
          <a:xfrm>
            <a:off x="-2460" y="5297619"/>
            <a:ext cx="1218954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từng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đã</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chỉ</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những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mà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có</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thể</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được</a:t>
            </a:r>
            <a:r>
              <a:rPr lang="en-US" sz="3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580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5">
            <a:extLst>
              <a:ext uri="{FF2B5EF4-FFF2-40B4-BE49-F238E27FC236}">
                <a16:creationId xmlns:a16="http://schemas.microsoft.com/office/drawing/2014/main" id="{3D792679-7C7A-7181-3336-E3B603D2C47D}"/>
              </a:ext>
            </a:extLst>
          </p:cNvPr>
          <p:cNvSpPr txBox="1"/>
          <p:nvPr/>
        </p:nvSpPr>
        <p:spPr>
          <a:xfrm>
            <a:off x="586154" y="2027512"/>
            <a:ext cx="12192000" cy="613245"/>
          </a:xfrm>
          <a:prstGeom prst="rect">
            <a:avLst/>
          </a:prstGeom>
          <a:noFill/>
        </p:spPr>
        <p:txBody>
          <a:bodyPr wrap="square" rtlCol="0">
            <a:spAutoFit/>
          </a:bodyPr>
          <a:lstStyle/>
          <a:p>
            <a:pPr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a16="http://schemas.microsoft.com/office/drawing/2014/main" id="{60C1FF4B-AEC4-3E08-CB15-06D1C3CCE376}"/>
              </a:ext>
            </a:extLst>
          </p:cNvPr>
          <p:cNvSpPr txBox="1"/>
          <p:nvPr/>
        </p:nvSpPr>
        <p:spPr>
          <a:xfrm>
            <a:off x="586154" y="2990380"/>
            <a:ext cx="12192000" cy="613245"/>
          </a:xfrm>
          <a:prstGeom prst="rect">
            <a:avLst/>
          </a:prstGeom>
          <a:noFill/>
        </p:spPr>
        <p:txBody>
          <a:bodyPr wrap="square" rtlCol="0">
            <a:spAutoFit/>
          </a:bodyPr>
          <a:lstStyle/>
          <a:p>
            <a:pPr lvl="0" algn="just">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5BD3B74-EF3A-4648-9647-F6BB69AAC158}"/>
              </a:ext>
            </a:extLst>
          </p:cNvPr>
          <p:cNvSpPr txBox="1"/>
          <p:nvPr/>
        </p:nvSpPr>
        <p:spPr>
          <a:xfrm>
            <a:off x="-121669" y="0"/>
            <a:ext cx="12908523"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1</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ý </a:t>
            </a:r>
            <a:r>
              <a:rPr lang="vi-VN" sz="3000" b="1" dirty="0" err="1">
                <a:solidFill>
                  <a:schemeClr val="tx2"/>
                </a:solidFill>
                <a:effectLst/>
                <a:latin typeface="Times New Roman" panose="02020603050405020304" pitchFamily="18" charset="0"/>
                <a:cs typeface="Times New Roman" panose="02020603050405020304" pitchFamily="18" charset="0"/>
              </a:rPr>
              <a:t>kiến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 </a:t>
            </a:r>
            <a:r>
              <a:rPr lang="vi-VN" sz="3000" b="1" dirty="0" err="1">
                <a:solidFill>
                  <a:schemeClr val="tx2"/>
                </a:solidFill>
                <a:effectLst/>
                <a:latin typeface="Times New Roman" panose="02020603050405020304" pitchFamily="18" charset="0"/>
                <a:cs typeface="Times New Roman" panose="02020603050405020304" pitchFamily="18" charset="0"/>
              </a:rPr>
              <a:t>Vì</a:t>
            </a:r>
            <a:r>
              <a:rPr lang="vi-VN" sz="3000" b="1" dirty="0">
                <a:solidFill>
                  <a:schemeClr val="tx2"/>
                </a:solidFill>
                <a:effectLst/>
                <a:latin typeface="Times New Roman" panose="02020603050405020304" pitchFamily="18" charset="0"/>
                <a:cs typeface="Times New Roman" panose="02020603050405020304" pitchFamily="18" charset="0"/>
              </a:rPr>
              <a:t> sao?</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BEF8BEA5-FEE7-45BB-A2A9-E00275C79530}"/>
              </a:ext>
            </a:extLst>
          </p:cNvPr>
          <p:cNvPicPr>
            <a:picLocks noChangeAspect="1"/>
          </p:cNvPicPr>
          <p:nvPr/>
        </p:nvPicPr>
        <p:blipFill>
          <a:blip r:embed="rId2"/>
          <a:stretch>
            <a:fillRect/>
          </a:stretch>
        </p:blipFill>
        <p:spPr>
          <a:xfrm>
            <a:off x="14752" y="553998"/>
            <a:ext cx="9176757" cy="3030789"/>
          </a:xfrm>
          <a:prstGeom prst="rect">
            <a:avLst/>
          </a:prstGeom>
        </p:spPr>
      </p:pic>
      <p:pic>
        <p:nvPicPr>
          <p:cNvPr id="5" name="Hình ảnh 4">
            <a:extLst>
              <a:ext uri="{FF2B5EF4-FFF2-40B4-BE49-F238E27FC236}">
                <a16:creationId xmlns:a16="http://schemas.microsoft.com/office/drawing/2014/main" id="{DC0AFC22-D13D-48DF-A20D-D650F6AF41EA}"/>
              </a:ext>
            </a:extLst>
          </p:cNvPr>
          <p:cNvPicPr>
            <a:picLocks noChangeAspect="1"/>
          </p:cNvPicPr>
          <p:nvPr/>
        </p:nvPicPr>
        <p:blipFill>
          <a:blip r:embed="rId3"/>
          <a:stretch>
            <a:fillRect/>
          </a:stretch>
        </p:blipFill>
        <p:spPr>
          <a:xfrm>
            <a:off x="14752" y="3428999"/>
            <a:ext cx="9176747" cy="3429001"/>
          </a:xfrm>
          <a:prstGeom prst="rect">
            <a:avLst/>
          </a:prstGeom>
        </p:spPr>
      </p:pic>
      <p:cxnSp>
        <p:nvCxnSpPr>
          <p:cNvPr id="7" name="Đường nối Thẳng 6">
            <a:extLst>
              <a:ext uri="{FF2B5EF4-FFF2-40B4-BE49-F238E27FC236}">
                <a16:creationId xmlns:a16="http://schemas.microsoft.com/office/drawing/2014/main" id="{0BA55815-9395-4705-9CC5-AF25E96709CF}"/>
              </a:ext>
            </a:extLst>
          </p:cNvPr>
          <p:cNvCxnSpPr>
            <a:cxnSpLocks/>
          </p:cNvCxnSpPr>
          <p:nvPr/>
        </p:nvCxnSpPr>
        <p:spPr>
          <a:xfrm>
            <a:off x="1710815" y="478335"/>
            <a:ext cx="15780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id="{08D4B3C5-0064-40A7-A2C4-04C5CA9D1EE1}"/>
              </a:ext>
            </a:extLst>
          </p:cNvPr>
          <p:cNvCxnSpPr/>
          <p:nvPr/>
        </p:nvCxnSpPr>
        <p:spPr>
          <a:xfrm>
            <a:off x="4188544" y="478335"/>
            <a:ext cx="25957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Đường nối Thẳng 9">
            <a:extLst>
              <a:ext uri="{FF2B5EF4-FFF2-40B4-BE49-F238E27FC236}">
                <a16:creationId xmlns:a16="http://schemas.microsoft.com/office/drawing/2014/main" id="{08D4B3C5-0064-40A7-A2C4-04C5CA9D1EE1}"/>
              </a:ext>
            </a:extLst>
          </p:cNvPr>
          <p:cNvCxnSpPr/>
          <p:nvPr/>
        </p:nvCxnSpPr>
        <p:spPr>
          <a:xfrm>
            <a:off x="11032179" y="476071"/>
            <a:ext cx="1088571"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697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797" y="0"/>
            <a:ext cx="8467106" cy="53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939606"/>
            <a:ext cx="12191999" cy="2400657"/>
          </a:xfrm>
          <a:prstGeom prst="rect">
            <a:avLst/>
          </a:prstGeom>
        </p:spPr>
        <p:txBody>
          <a:bodyPr wrap="square">
            <a:spAutoFit/>
          </a:bodyPr>
          <a:lstStyle/>
          <a:p>
            <a:pPr algn="just"/>
            <a:r>
              <a:rPr lang="en-US" sz="3000" b="1" dirty="0" err="1">
                <a:solidFill>
                  <a:schemeClr val="tx2"/>
                </a:solidFill>
                <a:latin typeface="Times New Roman" panose="02020603050405020304" pitchFamily="18" charset="0"/>
                <a:cs typeface="Times New Roman" panose="02020603050405020304" pitchFamily="18" charset="0"/>
              </a:rPr>
              <a:t>Em</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đồng</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tình</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với</a:t>
            </a:r>
            <a:r>
              <a:rPr lang="en-US" sz="3000" b="1" dirty="0">
                <a:solidFill>
                  <a:schemeClr val="tx2"/>
                </a:solidFill>
                <a:latin typeface="Times New Roman" panose="02020603050405020304" pitchFamily="18" charset="0"/>
                <a:cs typeface="Times New Roman" panose="02020603050405020304" pitchFamily="18" charset="0"/>
              </a:rPr>
              <a:t> ý </a:t>
            </a:r>
            <a:r>
              <a:rPr lang="en-US" sz="3000" b="1" dirty="0" err="1">
                <a:solidFill>
                  <a:schemeClr val="tx2"/>
                </a:solidFill>
                <a:latin typeface="Times New Roman" panose="02020603050405020304" pitchFamily="18" charset="0"/>
                <a:cs typeface="Times New Roman" panose="02020603050405020304" pitchFamily="18" charset="0"/>
              </a:rPr>
              <a:t>kiến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của</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bạn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Tuấn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vì</a:t>
            </a:r>
            <a:r>
              <a:rPr lang="en-US" sz="3000" b="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mỗi lời nói ra đều có tầm quan trọng và sức ảnh hưởng nhất định, đặc biệt là lời hứa. Có trách nhiệm với những lời nói của mình cũng chính là có trách nhiệm với bản thân và người khác.</a:t>
            </a:r>
          </a:p>
          <a:p>
            <a:r>
              <a:rPr lang="en-US" sz="3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438356"/>
            <a:ext cx="12191999" cy="1938992"/>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không đồng tình với ý kiến của bạn Nga vì dù là trẻ con hay người lớn, chúng ta đều cần giữ đúng lời hứa của mình. Không nên để các em nhỏ học tập những thói quen xấu như thất hứa, hứa suông,...</a:t>
            </a:r>
            <a:endParaRPr lang="en-US" sz="3000" b="1" dirty="0">
              <a:solidFill>
                <a:schemeClr val="tx2"/>
              </a:solidFill>
              <a:latin typeface="Times New Roman" panose="02020603050405020304" pitchFamily="18" charset="0"/>
              <a:cs typeface="Times New Roman" panose="02020603050405020304" pitchFamily="18" charset="0"/>
            </a:endParaRPr>
          </a:p>
          <a:p>
            <a:r>
              <a:rPr lang="en-US" sz="3000" b="1" dirty="0">
                <a:solidFill>
                  <a:schemeClr val="tx2"/>
                </a:solidFill>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111"/>
            <a:ext cx="5130140" cy="543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 y="5842112"/>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Kiên</a:t>
            </a:r>
            <a:r>
              <a:rPr lang="vi-VN" sz="3000" b="1" dirty="0">
                <a:solidFill>
                  <a:schemeClr val="tx2"/>
                </a:solidFill>
                <a:latin typeface="Times New Roman" panose="02020603050405020304" pitchFamily="18" charset="0"/>
                <a:cs typeface="Times New Roman" panose="02020603050405020304" pitchFamily="18" charset="0"/>
              </a:rPr>
              <a:t> vì khi chúng ta biết giữ lời hứa, mọi người xung quanh sẽ tin tưởng và quý mến chúng ta hơn rất nhiều.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895" y="114565"/>
            <a:ext cx="6095347" cy="5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3723" y="9058"/>
            <a:ext cx="10257692" cy="643766"/>
          </a:xfrm>
          <a:prstGeom prst="rect">
            <a:avLst/>
          </a:prstGeom>
        </p:spPr>
        <p:txBody>
          <a:bodyPr wrap="square">
            <a:spAutoFit/>
          </a:bodyPr>
          <a:lstStyle/>
          <a:p>
            <a:pPr lvl="0" algn="ctr" defTabSz="609539">
              <a:lnSpc>
                <a:spcPts val="4346"/>
              </a:lnSpc>
              <a:defRPr/>
            </a:pPr>
            <a:r>
              <a:rPr lang="en-US" sz="3600" spc="-39" dirty="0" err="1">
                <a:solidFill>
                  <a:srgbClr val="00B050"/>
                </a:solidFill>
                <a:latin typeface="Times New Roman" pitchFamily="18" charset="0"/>
                <a:cs typeface="Times New Roman" pitchFamily="18" charset="0"/>
              </a:rPr>
              <a:t>Thứ</a:t>
            </a:r>
            <a:r>
              <a:rPr lang="en-US" sz="3600" spc="-39" dirty="0">
                <a:solidFill>
                  <a:srgbClr val="00B050"/>
                </a:solidFill>
                <a:latin typeface="Times New Roman" pitchFamily="18" charset="0"/>
                <a:cs typeface="Times New Roman" pitchFamily="18" charset="0"/>
              </a:rPr>
              <a:t>  </a:t>
            </a:r>
            <a:r>
              <a:rPr lang="en-US" sz="3600" spc="-39" dirty="0" err="1" smtClean="0">
                <a:solidFill>
                  <a:srgbClr val="00B050"/>
                </a:solidFill>
                <a:latin typeface="Times New Roman" pitchFamily="18" charset="0"/>
                <a:cs typeface="Times New Roman" pitchFamily="18" charset="0"/>
              </a:rPr>
              <a:t>hai</a:t>
            </a:r>
            <a:r>
              <a:rPr lang="en-US" sz="3600" spc="-39" dirty="0" smtClean="0">
                <a:solidFill>
                  <a:srgbClr val="00B050"/>
                </a:solidFill>
                <a:latin typeface="Times New Roman" pitchFamily="18" charset="0"/>
                <a:cs typeface="Times New Roman" pitchFamily="18" charset="0"/>
              </a:rPr>
              <a:t> , </a:t>
            </a:r>
            <a:r>
              <a:rPr lang="en-US" sz="3600" spc="-39" dirty="0" err="1" smtClean="0">
                <a:solidFill>
                  <a:srgbClr val="00B050"/>
                </a:solidFill>
                <a:latin typeface="Times New Roman" pitchFamily="18" charset="0"/>
                <a:cs typeface="Times New Roman" pitchFamily="18" charset="0"/>
              </a:rPr>
              <a:t>ngày</a:t>
            </a:r>
            <a:r>
              <a:rPr lang="en-US" sz="3600" spc="-39" dirty="0" smtClean="0">
                <a:solidFill>
                  <a:srgbClr val="00B050"/>
                </a:solidFill>
                <a:latin typeface="Times New Roman" pitchFamily="18" charset="0"/>
                <a:cs typeface="Times New Roman" pitchFamily="18" charset="0"/>
              </a:rPr>
              <a:t> 29 </a:t>
            </a:r>
            <a:r>
              <a:rPr lang="en-US" sz="3600" spc="-39" dirty="0" err="1" smtClean="0">
                <a:solidFill>
                  <a:srgbClr val="00B050"/>
                </a:solidFill>
                <a:latin typeface="Times New Roman" pitchFamily="18" charset="0"/>
                <a:cs typeface="Times New Roman" pitchFamily="18" charset="0"/>
              </a:rPr>
              <a:t>tháng</a:t>
            </a:r>
            <a:r>
              <a:rPr lang="en-US" sz="3600" spc="-39" dirty="0" smtClean="0">
                <a:solidFill>
                  <a:srgbClr val="00B050"/>
                </a:solidFill>
                <a:latin typeface="Times New Roman" pitchFamily="18" charset="0"/>
                <a:cs typeface="Times New Roman" pitchFamily="18" charset="0"/>
              </a:rPr>
              <a:t> 11 </a:t>
            </a:r>
            <a:r>
              <a:rPr lang="en-US" sz="3600" spc="-39" dirty="0" err="1">
                <a:solidFill>
                  <a:srgbClr val="00B050"/>
                </a:solidFill>
                <a:latin typeface="Times New Roman" pitchFamily="18" charset="0"/>
                <a:cs typeface="Times New Roman" pitchFamily="18" charset="0"/>
              </a:rPr>
              <a:t>năm</a:t>
            </a:r>
            <a:r>
              <a:rPr lang="en-US" sz="3600" spc="-39" dirty="0">
                <a:solidFill>
                  <a:srgbClr val="00B050"/>
                </a:solidFill>
                <a:latin typeface="Times New Roman" pitchFamily="18" charset="0"/>
                <a:cs typeface="Times New Roman" pitchFamily="18" charset="0"/>
              </a:rPr>
              <a:t> </a:t>
            </a:r>
            <a:r>
              <a:rPr lang="en-US" sz="3600" spc="-39" dirty="0" smtClean="0">
                <a:solidFill>
                  <a:srgbClr val="00B050"/>
                </a:solidFill>
                <a:latin typeface="Times New Roman" pitchFamily="18" charset="0"/>
                <a:cs typeface="Times New Roman" pitchFamily="18" charset="0"/>
              </a:rPr>
              <a:t>2023</a:t>
            </a:r>
            <a:endParaRPr lang="en-US" sz="3600" spc="-39"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617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818356"/>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Hà</a:t>
            </a:r>
            <a:r>
              <a:rPr lang="vi-VN" sz="3000" b="1" dirty="0">
                <a:solidFill>
                  <a:schemeClr val="tx2"/>
                </a:solidFill>
                <a:latin typeface="Times New Roman" panose="02020603050405020304" pitchFamily="18" charset="0"/>
                <a:cs typeface="Times New Roman" panose="02020603050405020304" pitchFamily="18" charset="0"/>
              </a:rPr>
              <a:t> vì chỉ hứa những điều mình có thể thực hiện được là có trách nhiệm với bản thân và người mình đã hứa.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34" y="35588"/>
            <a:ext cx="5367647" cy="578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12278" y="1304859"/>
            <a:ext cx="6545812"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5" y="3409725"/>
            <a:ext cx="5437231" cy="3438350"/>
          </a:xfrm>
          <a:prstGeom prst="rect">
            <a:avLst/>
          </a:prstGeom>
        </p:spPr>
      </p:pic>
      <p:sp>
        <p:nvSpPr>
          <p:cNvPr id="8" name="Hộp Văn bản 7">
            <a:extLst>
              <a:ext uri="{FF2B5EF4-FFF2-40B4-BE49-F238E27FC236}">
                <a16:creationId xmlns:a16="http://schemas.microsoft.com/office/drawing/2014/main" id="{6A655990-BD36-F027-3362-198338A15B1B}"/>
              </a:ext>
            </a:extLst>
          </p:cNvPr>
          <p:cNvSpPr txBox="1"/>
          <p:nvPr/>
        </p:nvSpPr>
        <p:spPr>
          <a:xfrm>
            <a:off x="5792712" y="887413"/>
            <a:ext cx="6194322" cy="1020985"/>
          </a:xfrm>
          <a:prstGeom prst="rect">
            <a:avLst/>
          </a:prstGeom>
          <a:no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2000"/>
              </a:lnSpc>
              <a:spcBef>
                <a:spcPts val="0"/>
              </a:spcBef>
              <a:spcAft>
                <a:spcPts val="0"/>
              </a:spcAft>
              <a:buClrTx/>
              <a:buSzTx/>
              <a:buFontTx/>
              <a:buNone/>
              <a:tabLst/>
              <a:defRP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3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687</TotalTime>
  <Words>598</Words>
  <Application>Microsoft Office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Euphemia</vt:lpstr>
      <vt:lpstr>Tahoma</vt:lpstr>
      <vt:lpstr>Times New Roman</vt:lpstr>
      <vt:lpstr>Wingdings</vt:lpstr>
      <vt:lpstr>Children Playing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Gia Bảo - THCS Lý Tự Trọng</dc:creator>
  <cp:lastModifiedBy>MAIHUNG</cp:lastModifiedBy>
  <cp:revision>146</cp:revision>
  <dcterms:created xsi:type="dcterms:W3CDTF">2022-06-05T13:43:08Z</dcterms:created>
  <dcterms:modified xsi:type="dcterms:W3CDTF">2025-03-13T18:54:39Z</dcterms:modified>
</cp:coreProperties>
</file>