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331" r:id="rId2"/>
    <p:sldId id="275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7" r:id="rId12"/>
    <p:sldId id="272" r:id="rId13"/>
    <p:sldId id="266" r:id="rId14"/>
    <p:sldId id="267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FC2"/>
    <a:srgbClr val="FF5C57"/>
    <a:srgbClr val="000000"/>
    <a:srgbClr val="FFF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257578" y="211820"/>
            <a:ext cx="11690680" cy="641388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E042B96-FA34-459A-8D6F-93FDE336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D951E9-28F7-4A4F-971E-3A8985F3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CF0EF4-851D-492A-A11F-3ACFD1EF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95135-37B9-4DE6-95A4-C5230879B51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45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5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8A35C2-7348-4CB8-B693-2F9CA63E3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007" y="307690"/>
            <a:ext cx="8221987" cy="1141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396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 Box 10">
            <a:extLst>
              <a:ext uri="{FF2B5EF4-FFF2-40B4-BE49-F238E27FC236}">
                <a16:creationId xmlns:a16="http://schemas.microsoft.com/office/drawing/2014/main" id="{F1450C03-512D-4015-A444-631EFB2CE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4584" y="1307878"/>
            <a:ext cx="5582831" cy="830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795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ĐẠO</a:t>
            </a:r>
            <a:r>
              <a:rPr lang="en-US" altLang="en-US" sz="4795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4795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ĐỨC</a:t>
            </a:r>
            <a:endParaRPr lang="en-US" altLang="en-US" sz="4795" b="1" dirty="0">
              <a:solidFill>
                <a:srgbClr val="FF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27">
            <a:extLst>
              <a:ext uri="{FF2B5EF4-FFF2-40B4-BE49-F238E27FC236}">
                <a16:creationId xmlns:a16="http://schemas.microsoft.com/office/drawing/2014/main" id="{F8FB0042-486C-4AE2-9E43-715B236FA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705" y="4789816"/>
            <a:ext cx="1670092" cy="52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797" b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endParaRPr lang="en-US" altLang="en-US" sz="5994" b="1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224341AE-656C-4CE7-9721-B0E3B049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98" y="2328100"/>
            <a:ext cx="10764079" cy="707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3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VẺ ĐẸP QUÊ HƯƠNG EM ( </a:t>
            </a:r>
            <a:r>
              <a:rPr lang="en-US" altLang="en-US" sz="3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2)</a:t>
            </a:r>
            <a:endParaRPr lang="en-US" altLang="en-US" sz="3996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228547" y="199176"/>
            <a:ext cx="3293824" cy="29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3725694" y="209434"/>
            <a:ext cx="3190671" cy="294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6507804" y="92703"/>
            <a:ext cx="3111404" cy="314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5" t="52255" r="9456" b="16448"/>
          <a:stretch/>
        </p:blipFill>
        <p:spPr bwMode="auto">
          <a:xfrm>
            <a:off x="370590" y="3395050"/>
            <a:ext cx="2946542" cy="31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93" r="47376" b="63033"/>
          <a:stretch/>
        </p:blipFill>
        <p:spPr bwMode="auto">
          <a:xfrm>
            <a:off x="3213980" y="3326861"/>
            <a:ext cx="3293824" cy="325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5956" r="6171" b="63270"/>
          <a:stretch/>
        </p:blipFill>
        <p:spPr bwMode="auto">
          <a:xfrm>
            <a:off x="6780180" y="3326861"/>
            <a:ext cx="2839028" cy="343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98475" y="642026"/>
            <a:ext cx="2264978" cy="56938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Nêu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nhận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xét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của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em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khi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quan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sát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các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bức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tranh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cap="none" spc="0" dirty="0" err="1">
                <a:ln w="0"/>
                <a:solidFill>
                  <a:schemeClr val="bg2"/>
                </a:solidFill>
              </a:rPr>
              <a:t>trên</a:t>
            </a:r>
            <a:r>
              <a:rPr lang="en-US" sz="2800" b="1" cap="none" spc="0" dirty="0">
                <a:ln w="0"/>
                <a:solidFill>
                  <a:schemeClr val="bg2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800" b="1" dirty="0" err="1">
                <a:ln w="0"/>
                <a:solidFill>
                  <a:schemeClr val="bg2"/>
                </a:solidFill>
              </a:rPr>
              <a:t>Hãy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giới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thiệu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về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cảnh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đẹp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quê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hương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2800" b="1" dirty="0" err="1">
                <a:ln w="0"/>
                <a:solidFill>
                  <a:schemeClr val="bg2"/>
                </a:solidFill>
              </a:rPr>
              <a:t>em</a:t>
            </a:r>
            <a:r>
              <a:rPr lang="en-US" sz="2800" b="1" dirty="0">
                <a:ln w="0"/>
                <a:solidFill>
                  <a:schemeClr val="bg2"/>
                </a:solidFill>
              </a:rPr>
              <a:t>.</a:t>
            </a:r>
            <a:endParaRPr lang="en-US" sz="2800" b="1" cap="none" spc="0" dirty="0">
              <a:ln w="0"/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718" y="393547"/>
            <a:ext cx="3185043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954107"/>
            <a:chOff x="569825" y="2199885"/>
            <a:chExt cx="7423041" cy="95410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accent2"/>
                  </a:solidFill>
                  <a:latin typeface="+mj-lt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cùng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giới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thiệu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về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quê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hương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theo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gợi</a:t>
              </a:r>
              <a:r>
                <a:rPr lang="en-US" sz="2800" b="1" dirty="0">
                  <a:solidFill>
                    <a:srgbClr val="00B050"/>
                  </a:solidFill>
                </a:rPr>
                <a:t> ý: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26468" y="1691389"/>
            <a:ext cx="8112867" cy="2282559"/>
            <a:chOff x="2226977" y="2351314"/>
            <a:chExt cx="7999872" cy="2470864"/>
          </a:xfrm>
        </p:grpSpPr>
        <p:sp>
          <p:nvSpPr>
            <p:cNvPr id="8" name="TextBox 7"/>
            <p:cNvSpPr txBox="1"/>
            <p:nvPr/>
          </p:nvSpPr>
          <p:spPr>
            <a:xfrm>
              <a:off x="2410621" y="2560320"/>
              <a:ext cx="7816228" cy="2112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b="1" dirty="0" err="1"/>
                <a:t>Quê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ở </a:t>
              </a:r>
              <a:r>
                <a:rPr lang="en-US" sz="2800" b="1" dirty="0" err="1"/>
                <a:t>đâu</a:t>
              </a:r>
              <a:r>
                <a:rPr lang="en-US" sz="2800" b="1" dirty="0"/>
                <a:t>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b="1" dirty="0" err="1"/>
                <a:t>Quê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có</a:t>
              </a:r>
              <a:r>
                <a:rPr lang="en-US" sz="2800" b="1" dirty="0"/>
                <a:t> </a:t>
              </a:r>
              <a:r>
                <a:rPr lang="en-US" sz="2800" b="1" dirty="0" err="1"/>
                <a:t>cảnh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đẹp</a:t>
              </a:r>
              <a:r>
                <a:rPr lang="en-US" sz="2800" b="1" dirty="0"/>
                <a:t> </a:t>
              </a:r>
              <a:r>
                <a:rPr lang="en-US" sz="2800" b="1" dirty="0" err="1"/>
                <a:t>gì</a:t>
              </a:r>
              <a:r>
                <a:rPr lang="en-US" sz="2800" b="1" dirty="0"/>
                <a:t>?</a:t>
              </a:r>
            </a:p>
            <a:p>
              <a:pPr marL="285750" indent="-285750">
                <a:lnSpc>
                  <a:spcPct val="150000"/>
                </a:lnSpc>
                <a:buFontTx/>
                <a:buChar char="-"/>
              </a:pPr>
              <a:r>
                <a:rPr lang="en-US" sz="2800" b="1" dirty="0"/>
                <a:t>Con </a:t>
              </a:r>
              <a:r>
                <a:rPr lang="en-US" sz="2800" b="1" dirty="0" err="1"/>
                <a:t>người</a:t>
              </a:r>
              <a:r>
                <a:rPr lang="en-US" sz="2800" b="1" dirty="0"/>
                <a:t> </a:t>
              </a:r>
              <a:r>
                <a:rPr lang="en-US" sz="2800" b="1" dirty="0" err="1"/>
                <a:t>quê</a:t>
              </a:r>
              <a:r>
                <a:rPr lang="en-US" sz="2800" b="1" dirty="0"/>
                <a:t> </a:t>
              </a:r>
              <a:r>
                <a:rPr lang="en-US" sz="2800" b="1" dirty="0" err="1"/>
                <a:t>hương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như</a:t>
              </a:r>
              <a:r>
                <a:rPr lang="en-US" sz="2800" b="1" dirty="0"/>
                <a:t> </a:t>
              </a:r>
              <a:r>
                <a:rPr lang="en-US" sz="2800" b="1" dirty="0" err="1"/>
                <a:t>thế</a:t>
              </a:r>
              <a:r>
                <a:rPr lang="en-US" sz="2800" b="1" dirty="0"/>
                <a:t> </a:t>
              </a:r>
              <a:r>
                <a:rPr lang="en-US" sz="2800" b="1" dirty="0" err="1"/>
                <a:t>nào</a:t>
              </a:r>
              <a:r>
                <a:rPr lang="en-US" sz="2800" b="1" dirty="0"/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226977" y="2351314"/>
              <a:ext cx="7393577" cy="2470864"/>
            </a:xfrm>
            <a:prstGeom prst="roundRect">
              <a:avLst/>
            </a:prstGeom>
            <a:noFill/>
            <a:ln w="76200" cmpd="thickThin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appy cute boy study with smile Premium Vector">
            <a:extLst>
              <a:ext uri="{FF2B5EF4-FFF2-40B4-BE49-F238E27FC236}">
                <a16:creationId xmlns:a16="http://schemas.microsoft.com/office/drawing/2014/main" id="{E048FE43-7F65-4A96-A28F-C9E031BD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1" y="4517869"/>
            <a:ext cx="2458992" cy="245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806229" y="4301137"/>
            <a:ext cx="8886417" cy="2011911"/>
          </a:xfrm>
          <a:prstGeom prst="wedgeRoundRectCallout">
            <a:avLst>
              <a:gd name="adj1" fmla="val -58797"/>
              <a:gd name="adj2" fmla="val -17298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06230" y="4346226"/>
            <a:ext cx="90517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</a:t>
            </a:r>
            <a:r>
              <a:rPr lang="en-US" sz="2800" b="1" dirty="0" err="1"/>
              <a:t>Bát</a:t>
            </a:r>
            <a:r>
              <a:rPr lang="en-US" sz="2800" b="1" dirty="0"/>
              <a:t> </a:t>
            </a:r>
            <a:r>
              <a:rPr lang="en-US" sz="2800" b="1" dirty="0" err="1"/>
              <a:t>Tràng</a:t>
            </a:r>
            <a:r>
              <a:rPr lang="en-US" sz="28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Bát</a:t>
            </a:r>
            <a:r>
              <a:rPr lang="en-US" sz="2800" b="1" dirty="0"/>
              <a:t> </a:t>
            </a:r>
            <a:r>
              <a:rPr lang="en-US" sz="2800" b="1" dirty="0" err="1"/>
              <a:t>Tràng</a:t>
            </a:r>
            <a:r>
              <a:rPr lang="en-US" sz="2800" b="1" dirty="0"/>
              <a:t> </a:t>
            </a:r>
            <a:r>
              <a:rPr lang="en-US" sz="2800" b="1" dirty="0" err="1"/>
              <a:t>quê</a:t>
            </a:r>
            <a:r>
              <a:rPr lang="en-US" sz="2800" b="1" dirty="0"/>
              <a:t> </a:t>
            </a:r>
            <a:r>
              <a:rPr lang="en-US" sz="2800" b="1" dirty="0" err="1"/>
              <a:t>mình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làng</a:t>
            </a:r>
            <a:r>
              <a:rPr lang="en-US" sz="2800" b="1" dirty="0"/>
              <a:t> </a:t>
            </a:r>
            <a:r>
              <a:rPr lang="en-US" sz="2800" b="1" dirty="0" err="1"/>
              <a:t>ghề</a:t>
            </a:r>
            <a:r>
              <a:rPr lang="en-US" sz="2800" b="1" dirty="0"/>
              <a:t> </a:t>
            </a:r>
            <a:r>
              <a:rPr lang="en-US" sz="2800" b="1" dirty="0" err="1"/>
              <a:t>gốm</a:t>
            </a:r>
            <a:r>
              <a:rPr lang="en-US" sz="2800" b="1" dirty="0"/>
              <a:t> </a:t>
            </a:r>
            <a:r>
              <a:rPr lang="en-US" sz="2800" b="1" dirty="0" err="1"/>
              <a:t>sứ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lâu</a:t>
            </a:r>
            <a:r>
              <a:rPr lang="en-US" sz="2800" b="1" dirty="0"/>
              <a:t> </a:t>
            </a:r>
            <a:r>
              <a:rPr lang="en-US" sz="2800" b="1" dirty="0" err="1"/>
              <a:t>đời</a:t>
            </a:r>
            <a:r>
              <a:rPr lang="en-US" sz="2800" b="1" dirty="0"/>
              <a:t>.</a:t>
            </a:r>
          </a:p>
          <a:p>
            <a:pPr marL="285750" indent="-285750">
              <a:buFontTx/>
              <a:buChar char="-"/>
            </a:pPr>
            <a:r>
              <a:rPr lang="en-US" sz="2800" b="1" dirty="0" err="1"/>
              <a:t>Mọi</a:t>
            </a:r>
            <a:r>
              <a:rPr lang="en-US" sz="2800" b="1" dirty="0"/>
              <a:t> </a:t>
            </a:r>
            <a:r>
              <a:rPr lang="en-US" sz="2800" b="1" dirty="0" err="1"/>
              <a:t>người</a:t>
            </a:r>
            <a:r>
              <a:rPr lang="en-US" sz="2800" b="1" dirty="0"/>
              <a:t> ở </a:t>
            </a:r>
            <a:r>
              <a:rPr lang="en-US" sz="2800" b="1" dirty="0" err="1"/>
              <a:t>đây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/>
              <a:t>rất</a:t>
            </a:r>
            <a:r>
              <a:rPr lang="en-US" sz="2800" b="1" dirty="0"/>
              <a:t> </a:t>
            </a:r>
            <a:r>
              <a:rPr lang="en-US" sz="2800" b="1" dirty="0" err="1"/>
              <a:t>thân</a:t>
            </a:r>
            <a:r>
              <a:rPr lang="en-US" sz="2800" b="1" dirty="0"/>
              <a:t> </a:t>
            </a:r>
            <a:r>
              <a:rPr lang="en-US" sz="2800" b="1" dirty="0" err="1"/>
              <a:t>thiện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hiếu</a:t>
            </a:r>
            <a:r>
              <a:rPr lang="en-US" sz="2800" b="1" dirty="0"/>
              <a:t> </a:t>
            </a:r>
            <a:r>
              <a:rPr lang="en-US" sz="2800" b="1" dirty="0" err="1"/>
              <a:t>khách</a:t>
            </a:r>
            <a:r>
              <a:rPr lang="en-US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34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9157" y="1339862"/>
            <a:ext cx="2248008" cy="70788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2"/>
                </a:solidFill>
              </a:rPr>
              <a:t>xã</a:t>
            </a:r>
            <a:endParaRPr lang="en-US" sz="4000" b="1" cap="none" spc="0" dirty="0">
              <a:ln w="0"/>
              <a:solidFill>
                <a:schemeClr val="bg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523" y="1339862"/>
            <a:ext cx="2342646" cy="707886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2"/>
                </a:solidFill>
              </a:rPr>
              <a:t>huyện</a:t>
            </a:r>
            <a:endParaRPr lang="en-US" sz="4000" b="1" cap="none" spc="0" dirty="0">
              <a:ln w="0"/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62527" y="1164765"/>
            <a:ext cx="2248008" cy="1323439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bg2"/>
                </a:solidFill>
              </a:rPr>
              <a:t>thành</a:t>
            </a:r>
            <a:r>
              <a:rPr lang="en-US" sz="4000" b="1" dirty="0">
                <a:ln w="0"/>
                <a:solidFill>
                  <a:schemeClr val="bg2"/>
                </a:solidFill>
              </a:rPr>
              <a:t> </a:t>
            </a:r>
            <a:r>
              <a:rPr lang="en-US" sz="4000" b="1" dirty="0" err="1">
                <a:ln w="0"/>
                <a:solidFill>
                  <a:schemeClr val="bg2"/>
                </a:solidFill>
              </a:rPr>
              <a:t>phố</a:t>
            </a:r>
            <a:endParaRPr lang="en-US" sz="4000" b="1" cap="none" spc="0" dirty="0">
              <a:ln w="0"/>
              <a:solidFill>
                <a:schemeClr val="bg2"/>
              </a:solidFill>
            </a:endParaRPr>
          </a:p>
        </p:txBody>
      </p:sp>
      <p:cxnSp>
        <p:nvCxnSpPr>
          <p:cNvPr id="11" name="Straight Arrow Connector 10"/>
          <p:cNvCxnSpPr>
            <a:cxnSpLocks/>
            <a:stCxn id="3" idx="3"/>
            <a:endCxn id="4" idx="1"/>
          </p:cNvCxnSpPr>
          <p:nvPr/>
        </p:nvCxnSpPr>
        <p:spPr>
          <a:xfrm>
            <a:off x="3667165" y="1693805"/>
            <a:ext cx="162635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stCxn id="4" idx="3"/>
          </p:cNvCxnSpPr>
          <p:nvPr/>
        </p:nvCxnSpPr>
        <p:spPr>
          <a:xfrm>
            <a:off x="7636169" y="1693805"/>
            <a:ext cx="1626358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loud 21"/>
          <p:cNvSpPr/>
          <p:nvPr/>
        </p:nvSpPr>
        <p:spPr>
          <a:xfrm>
            <a:off x="1736651" y="3210130"/>
            <a:ext cx="8983230" cy="30701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Hãy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giới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thiệu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địa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chỉ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quê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hương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em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5318" y="2577830"/>
            <a:ext cx="4236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Nhịp</a:t>
            </a:r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cầu</a:t>
            </a:r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kết</a:t>
            </a:r>
            <a:r>
              <a:rPr lang="en-US" sz="4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nối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392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22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583681" y="345327"/>
            <a:ext cx="3122734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50205" y="603171"/>
            <a:ext cx="7423041" cy="523220"/>
            <a:chOff x="569825" y="2199885"/>
            <a:chExt cx="7423041" cy="52322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68969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B050"/>
                  </a:solidFill>
                </a:rPr>
                <a:t>Em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sẽ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khuyên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bạn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điều</a:t>
              </a:r>
              <a:r>
                <a:rPr lang="en-US" sz="2800" b="1" dirty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>
                  <a:solidFill>
                    <a:srgbClr val="00B050"/>
                  </a:solidFill>
                </a:rPr>
                <a:t>gì</a:t>
              </a:r>
              <a:r>
                <a:rPr lang="en-US" sz="2800" b="1" dirty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4827" y="1569480"/>
            <a:ext cx="11682918" cy="5022949"/>
            <a:chOff x="1736111" y="1845260"/>
            <a:chExt cx="8145012" cy="430408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6111" y="1845260"/>
              <a:ext cx="8145012" cy="4220164"/>
            </a:xfrm>
            <a:prstGeom prst="rect">
              <a:avLst/>
            </a:prstGeom>
          </p:spPr>
        </p:pic>
        <p:sp>
          <p:nvSpPr>
            <p:cNvPr id="10" name="Freeform 9"/>
            <p:cNvSpPr/>
            <p:nvPr/>
          </p:nvSpPr>
          <p:spPr>
            <a:xfrm>
              <a:off x="4419600" y="3055620"/>
              <a:ext cx="3261360" cy="3093720"/>
            </a:xfrm>
            <a:custGeom>
              <a:avLst/>
              <a:gdLst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  <a:gd name="connsiteX0" fmla="*/ 891540 w 3261360"/>
                <a:gd name="connsiteY0" fmla="*/ 45720 h 3093720"/>
                <a:gd name="connsiteX1" fmla="*/ 617220 w 3261360"/>
                <a:gd name="connsiteY1" fmla="*/ 472440 h 3093720"/>
                <a:gd name="connsiteX2" fmla="*/ 1104900 w 3261360"/>
                <a:gd name="connsiteY2" fmla="*/ 1386840 h 3093720"/>
                <a:gd name="connsiteX3" fmla="*/ 960120 w 3261360"/>
                <a:gd name="connsiteY3" fmla="*/ 2156460 h 3093720"/>
                <a:gd name="connsiteX4" fmla="*/ 320040 w 3261360"/>
                <a:gd name="connsiteY4" fmla="*/ 2788920 h 3093720"/>
                <a:gd name="connsiteX5" fmla="*/ 0 w 3261360"/>
                <a:gd name="connsiteY5" fmla="*/ 3002280 h 3093720"/>
                <a:gd name="connsiteX6" fmla="*/ 845820 w 3261360"/>
                <a:gd name="connsiteY6" fmla="*/ 3093720 h 3093720"/>
                <a:gd name="connsiteX7" fmla="*/ 3261360 w 3261360"/>
                <a:gd name="connsiteY7" fmla="*/ 3070860 h 3093720"/>
                <a:gd name="connsiteX8" fmla="*/ 3261360 w 3261360"/>
                <a:gd name="connsiteY8" fmla="*/ 2575560 h 3093720"/>
                <a:gd name="connsiteX9" fmla="*/ 2788920 w 3261360"/>
                <a:gd name="connsiteY9" fmla="*/ 2575560 h 3093720"/>
                <a:gd name="connsiteX10" fmla="*/ 2674620 w 3261360"/>
                <a:gd name="connsiteY10" fmla="*/ 2461260 h 3093720"/>
                <a:gd name="connsiteX11" fmla="*/ 2667000 w 3261360"/>
                <a:gd name="connsiteY11" fmla="*/ 175260 h 3093720"/>
                <a:gd name="connsiteX12" fmla="*/ 2514600 w 3261360"/>
                <a:gd name="connsiteY12" fmla="*/ 0 h 3093720"/>
                <a:gd name="connsiteX13" fmla="*/ 891540 w 3261360"/>
                <a:gd name="connsiteY13" fmla="*/ 45720 h 309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61360" h="3093720">
                  <a:moveTo>
                    <a:pt x="891540" y="45720"/>
                  </a:moveTo>
                  <a:cubicBezTo>
                    <a:pt x="800100" y="287973"/>
                    <a:pt x="718185" y="368300"/>
                    <a:pt x="617220" y="472440"/>
                  </a:cubicBezTo>
                  <a:cubicBezTo>
                    <a:pt x="870268" y="696277"/>
                    <a:pt x="1056640" y="958214"/>
                    <a:pt x="1104900" y="1386840"/>
                  </a:cubicBezTo>
                  <a:cubicBezTo>
                    <a:pt x="1132840" y="1776730"/>
                    <a:pt x="1046481" y="1947545"/>
                    <a:pt x="960120" y="2156460"/>
                  </a:cubicBezTo>
                  <a:cubicBezTo>
                    <a:pt x="818198" y="2481580"/>
                    <a:pt x="561975" y="2630488"/>
                    <a:pt x="320040" y="2788920"/>
                  </a:cubicBezTo>
                  <a:lnTo>
                    <a:pt x="0" y="3002280"/>
                  </a:lnTo>
                  <a:lnTo>
                    <a:pt x="845820" y="3093720"/>
                  </a:lnTo>
                  <a:lnTo>
                    <a:pt x="3261360" y="3070860"/>
                  </a:lnTo>
                  <a:lnTo>
                    <a:pt x="3261360" y="2575560"/>
                  </a:lnTo>
                  <a:lnTo>
                    <a:pt x="2788920" y="2575560"/>
                  </a:lnTo>
                  <a:cubicBezTo>
                    <a:pt x="2693670" y="2561272"/>
                    <a:pt x="2698433" y="2518410"/>
                    <a:pt x="2674620" y="2461260"/>
                  </a:cubicBezTo>
                  <a:lnTo>
                    <a:pt x="2667000" y="175260"/>
                  </a:lnTo>
                  <a:cubicBezTo>
                    <a:pt x="2559050" y="150178"/>
                    <a:pt x="2541587" y="86995"/>
                    <a:pt x="2514600" y="0"/>
                  </a:cubicBezTo>
                  <a:lnTo>
                    <a:pt x="891540" y="4572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1979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333846" y="367491"/>
            <a:ext cx="2983810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160240" y="596036"/>
            <a:ext cx="8697914" cy="1514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Sưu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tầm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ảnh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vẻ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đẹp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thiên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nhiên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, con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người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Vẽ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tranh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về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cảnh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đẹp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quê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hương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3846" y="2280412"/>
            <a:ext cx="11680082" cy="4375879"/>
            <a:chOff x="233244" y="2704012"/>
            <a:chExt cx="11118379" cy="3913090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93"/>
            <a:stretch/>
          </p:blipFill>
          <p:spPr>
            <a:xfrm>
              <a:off x="233244" y="2704012"/>
              <a:ext cx="11118379" cy="391309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102663" y="5799908"/>
              <a:ext cx="621634" cy="613955"/>
            </a:xfrm>
            <a:prstGeom prst="ellipse">
              <a:avLst/>
            </a:prstGeom>
            <a:solidFill>
              <a:srgbClr val="FDEF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718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>
            <a:extLst>
              <a:ext uri="{FF2B5EF4-FFF2-40B4-BE49-F238E27FC236}">
                <a16:creationId xmlns:a16="http://schemas.microsoft.com/office/drawing/2014/main" id="{58BE3B4C-F87B-49DA-A321-487B6CD594B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1" y="1752600"/>
            <a:ext cx="8020049" cy="2743200"/>
          </a:xfrm>
        </p:spPr>
        <p:txBody>
          <a:bodyPr/>
          <a:lstStyle/>
          <a:p>
            <a:pPr algn="ctr">
              <a:defRPr/>
            </a:pPr>
            <a:r>
              <a:rPr lang="en-US" sz="5400" dirty="0">
                <a:latin typeface="VNI-Times" pitchFamily="2" charset="0"/>
              </a:rPr>
              <a:t/>
            </a:r>
            <a:br>
              <a:rPr lang="en-US" sz="5400" dirty="0">
                <a:latin typeface="VNI-Times" pitchFamily="2" charset="0"/>
              </a:rPr>
            </a:b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C9C35EA5-F976-4871-87BB-9C40F9D7FFE7}"/>
              </a:ext>
            </a:extLst>
          </p:cNvPr>
          <p:cNvGrpSpPr>
            <a:grpSpLocks/>
          </p:cNvGrpSpPr>
          <p:nvPr/>
        </p:nvGrpSpPr>
        <p:grpSpPr bwMode="auto">
          <a:xfrm rot="-772718">
            <a:off x="1533525" y="246063"/>
            <a:ext cx="914400" cy="1066800"/>
            <a:chOff x="1883" y="2060"/>
            <a:chExt cx="565" cy="913"/>
          </a:xfrm>
        </p:grpSpPr>
        <p:sp>
          <p:nvSpPr>
            <p:cNvPr id="9232" name="Oval 8">
              <a:extLst>
                <a:ext uri="{FF2B5EF4-FFF2-40B4-BE49-F238E27FC236}">
                  <a16:creationId xmlns:a16="http://schemas.microsoft.com/office/drawing/2014/main" id="{85FC3A69-23C7-4094-BBDE-569DF3D5D6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73837">
              <a:off x="1883" y="2733"/>
              <a:ext cx="336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33" name="Line 9">
              <a:extLst>
                <a:ext uri="{FF2B5EF4-FFF2-40B4-BE49-F238E27FC236}">
                  <a16:creationId xmlns:a16="http://schemas.microsoft.com/office/drawing/2014/main" id="{B45F1B44-5844-4419-864D-28A3F6134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064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34" name="Freeform 10">
              <a:extLst>
                <a:ext uri="{FF2B5EF4-FFF2-40B4-BE49-F238E27FC236}">
                  <a16:creationId xmlns:a16="http://schemas.microsoft.com/office/drawing/2014/main" id="{86F4F479-C3FC-4F6A-B023-BDAB4A116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060"/>
              <a:ext cx="240" cy="724"/>
            </a:xfrm>
            <a:custGeom>
              <a:avLst/>
              <a:gdLst>
                <a:gd name="T0" fmla="*/ 0 w 552"/>
                <a:gd name="T1" fmla="*/ 0 h 1488"/>
                <a:gd name="T2" fmla="*/ 2 w 552"/>
                <a:gd name="T3" fmla="*/ 9 h 1488"/>
                <a:gd name="T4" fmla="*/ 7 w 552"/>
                <a:gd name="T5" fmla="*/ 16 h 1488"/>
                <a:gd name="T6" fmla="*/ 8 w 552"/>
                <a:gd name="T7" fmla="*/ 27 h 1488"/>
                <a:gd name="T8" fmla="*/ 4 w 552"/>
                <a:gd name="T9" fmla="*/ 40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1488"/>
                <a:gd name="T17" fmla="*/ 552 w 552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1488">
                  <a:moveTo>
                    <a:pt x="0" y="0"/>
                  </a:moveTo>
                  <a:cubicBezTo>
                    <a:pt x="36" y="120"/>
                    <a:pt x="72" y="240"/>
                    <a:pt x="144" y="336"/>
                  </a:cubicBezTo>
                  <a:cubicBezTo>
                    <a:pt x="216" y="432"/>
                    <a:pt x="368" y="464"/>
                    <a:pt x="432" y="576"/>
                  </a:cubicBezTo>
                  <a:cubicBezTo>
                    <a:pt x="496" y="688"/>
                    <a:pt x="552" y="856"/>
                    <a:pt x="528" y="1008"/>
                  </a:cubicBezTo>
                  <a:cubicBezTo>
                    <a:pt x="504" y="1160"/>
                    <a:pt x="328" y="1408"/>
                    <a:pt x="288" y="148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" name="Group 23">
            <a:extLst>
              <a:ext uri="{FF2B5EF4-FFF2-40B4-BE49-F238E27FC236}">
                <a16:creationId xmlns:a16="http://schemas.microsoft.com/office/drawing/2014/main" id="{238E5482-5185-4D85-A1A0-D08FF9D62EF3}"/>
              </a:ext>
            </a:extLst>
          </p:cNvPr>
          <p:cNvGrpSpPr>
            <a:grpSpLocks/>
          </p:cNvGrpSpPr>
          <p:nvPr/>
        </p:nvGrpSpPr>
        <p:grpSpPr bwMode="auto">
          <a:xfrm rot="492421">
            <a:off x="9297988" y="200025"/>
            <a:ext cx="944562" cy="1066800"/>
            <a:chOff x="1883" y="2060"/>
            <a:chExt cx="565" cy="913"/>
          </a:xfrm>
        </p:grpSpPr>
        <p:sp>
          <p:nvSpPr>
            <p:cNvPr id="9229" name="Oval 24">
              <a:extLst>
                <a:ext uri="{FF2B5EF4-FFF2-40B4-BE49-F238E27FC236}">
                  <a16:creationId xmlns:a16="http://schemas.microsoft.com/office/drawing/2014/main" id="{55EED2FD-B1E2-451E-8A31-048602292D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673837">
              <a:off x="1883" y="2733"/>
              <a:ext cx="336" cy="240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vi-VN" altLang="vi-VN"/>
            </a:p>
          </p:txBody>
        </p:sp>
        <p:sp>
          <p:nvSpPr>
            <p:cNvPr id="9230" name="Line 25">
              <a:extLst>
                <a:ext uri="{FF2B5EF4-FFF2-40B4-BE49-F238E27FC236}">
                  <a16:creationId xmlns:a16="http://schemas.microsoft.com/office/drawing/2014/main" id="{F4AF527F-6D02-44BE-969B-247408C67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8" y="2064"/>
              <a:ext cx="0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31" name="Freeform 26">
              <a:extLst>
                <a:ext uri="{FF2B5EF4-FFF2-40B4-BE49-F238E27FC236}">
                  <a16:creationId xmlns:a16="http://schemas.microsoft.com/office/drawing/2014/main" id="{BFF36DD4-1278-4986-85C1-9D64C969D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" y="2060"/>
              <a:ext cx="240" cy="724"/>
            </a:xfrm>
            <a:custGeom>
              <a:avLst/>
              <a:gdLst>
                <a:gd name="T0" fmla="*/ 0 w 552"/>
                <a:gd name="T1" fmla="*/ 0 h 1488"/>
                <a:gd name="T2" fmla="*/ 2 w 552"/>
                <a:gd name="T3" fmla="*/ 9 h 1488"/>
                <a:gd name="T4" fmla="*/ 7 w 552"/>
                <a:gd name="T5" fmla="*/ 16 h 1488"/>
                <a:gd name="T6" fmla="*/ 8 w 552"/>
                <a:gd name="T7" fmla="*/ 27 h 1488"/>
                <a:gd name="T8" fmla="*/ 4 w 552"/>
                <a:gd name="T9" fmla="*/ 40 h 14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2"/>
                <a:gd name="T16" fmla="*/ 0 h 1488"/>
                <a:gd name="T17" fmla="*/ 552 w 552"/>
                <a:gd name="T18" fmla="*/ 1488 h 14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2" h="1488">
                  <a:moveTo>
                    <a:pt x="0" y="0"/>
                  </a:moveTo>
                  <a:cubicBezTo>
                    <a:pt x="36" y="120"/>
                    <a:pt x="72" y="240"/>
                    <a:pt x="144" y="336"/>
                  </a:cubicBezTo>
                  <a:cubicBezTo>
                    <a:pt x="216" y="432"/>
                    <a:pt x="368" y="464"/>
                    <a:pt x="432" y="576"/>
                  </a:cubicBezTo>
                  <a:cubicBezTo>
                    <a:pt x="496" y="688"/>
                    <a:pt x="552" y="856"/>
                    <a:pt x="528" y="1008"/>
                  </a:cubicBezTo>
                  <a:cubicBezTo>
                    <a:pt x="504" y="1160"/>
                    <a:pt x="328" y="1408"/>
                    <a:pt x="288" y="1488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9222" name="Picture 35" descr="B14">
            <a:extLst>
              <a:ext uri="{FF2B5EF4-FFF2-40B4-BE49-F238E27FC236}">
                <a16:creationId xmlns:a16="http://schemas.microsoft.com/office/drawing/2014/main" id="{1745C0DA-0D70-4388-B9CC-ABE55D324D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819400" y="6096001"/>
            <a:ext cx="60960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7" descr="B14">
            <a:extLst>
              <a:ext uri="{FF2B5EF4-FFF2-40B4-BE49-F238E27FC236}">
                <a16:creationId xmlns:a16="http://schemas.microsoft.com/office/drawing/2014/main" id="{031AD92B-0005-432B-AF45-85F54112CE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4200" y="533401"/>
            <a:ext cx="60960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38" descr="B14">
            <a:extLst>
              <a:ext uri="{FF2B5EF4-FFF2-40B4-BE49-F238E27FC236}">
                <a16:creationId xmlns:a16="http://schemas.microsoft.com/office/drawing/2014/main" id="{7270D5E8-6313-42CB-8DF1-14D2893AB2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540750" y="3241675"/>
            <a:ext cx="31813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39" descr="B14">
            <a:extLst>
              <a:ext uri="{FF2B5EF4-FFF2-40B4-BE49-F238E27FC236}">
                <a16:creationId xmlns:a16="http://schemas.microsoft.com/office/drawing/2014/main" id="{612606C1-19E7-4660-AA0F-7578E25FE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21774" y="3119093"/>
            <a:ext cx="31813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40" descr="Mat troi">
            <a:extLst>
              <a:ext uri="{FF2B5EF4-FFF2-40B4-BE49-F238E27FC236}">
                <a16:creationId xmlns:a16="http://schemas.microsoft.com/office/drawing/2014/main" id="{E470B839-30CC-4E32-A27A-502ADA6E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5" r="44052" b="44557"/>
          <a:stretch>
            <a:fillRect/>
          </a:stretch>
        </p:blipFill>
        <p:spPr bwMode="auto">
          <a:xfrm>
            <a:off x="2362200" y="685801"/>
            <a:ext cx="167640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46" descr="0467">
            <a:extLst>
              <a:ext uri="{FF2B5EF4-FFF2-40B4-BE49-F238E27FC236}">
                <a16:creationId xmlns:a16="http://schemas.microsoft.com/office/drawing/2014/main" id="{3400F84F-5187-4D4D-9238-6B2DBA58F7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267200"/>
            <a:ext cx="27432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47" descr="0373">
            <a:extLst>
              <a:ext uri="{FF2B5EF4-FFF2-40B4-BE49-F238E27FC236}">
                <a16:creationId xmlns:a16="http://schemas.microsoft.com/office/drawing/2014/main" id="{22E20D4A-A90A-4E02-9634-22C28FC4F7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2376488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5834E-6 C -2.22222E-6 2.65834E-6 -2.22222E-6 0.08876 -2.22222E-6 0.08876 C -2.22222E-6 0.08876 -2.22222E-6 2.65834E-6 -2.22222E-6 2.65834E-6 Z " pathEditMode="relative" ptsTypes="a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65834E-6 C -2.22222E-6 2.65834E-6 -2.22222E-6 0.08876 -2.22222E-6 0.08876 C -2.22222E-6 0.08876 -2.22222E-6 2.65834E-6 -2.22222E-6 2.65834E-6 Z " pathEditMode="relative" ptsTypes="a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38151" y="323850"/>
            <a:ext cx="11334750" cy="6200775"/>
            <a:chOff x="5841217" y="2776641"/>
            <a:chExt cx="4961815" cy="3241290"/>
          </a:xfrm>
        </p:grpSpPr>
        <p:pic>
          <p:nvPicPr>
            <p:cNvPr id="3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1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433631" y="2919083"/>
              <a:ext cx="1040909" cy="370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accent2"/>
                  </a:solidFill>
                  <a:latin typeface="+mj-lt"/>
                </a:rPr>
                <a:t>HẠ 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585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816607" y="418289"/>
            <a:ext cx="6228731" cy="729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91" t="11806" r="48462" b="56516"/>
          <a:stretch/>
        </p:blipFill>
        <p:spPr bwMode="auto">
          <a:xfrm>
            <a:off x="350197" y="1083216"/>
            <a:ext cx="5334406" cy="544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24145" y="1274323"/>
            <a:ext cx="4950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- </a:t>
            </a:r>
            <a:r>
              <a:rPr lang="en-US" sz="2400" b="1" dirty="0" err="1">
                <a:solidFill>
                  <a:schemeClr val="accent4"/>
                </a:solidFill>
              </a:rPr>
              <a:t>Các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tỉnh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vùng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núi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phía</a:t>
            </a:r>
            <a:r>
              <a:rPr lang="en-US" sz="2400" b="1" dirty="0">
                <a:solidFill>
                  <a:schemeClr val="accent4"/>
                </a:solidFill>
              </a:rPr>
              <a:t> </a:t>
            </a:r>
            <a:r>
              <a:rPr lang="en-US" sz="2400" b="1" dirty="0" err="1">
                <a:solidFill>
                  <a:schemeClr val="accent4"/>
                </a:solidFill>
              </a:rPr>
              <a:t>bắc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2052" name="Picture 4" descr="Choáng ngợp hình ảnh cao nguyên đá Đồng Văn đẹp hùng v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966" y="1945531"/>
            <a:ext cx="5937113" cy="458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90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958329" y="624344"/>
            <a:ext cx="608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17978" r="3590" b="51414"/>
          <a:stretch/>
        </p:blipFill>
        <p:spPr bwMode="auto">
          <a:xfrm>
            <a:off x="263775" y="1101399"/>
            <a:ext cx="5508232" cy="54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4417" y="1400125"/>
            <a:ext cx="4705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- </a:t>
            </a:r>
            <a:r>
              <a:rPr lang="en-US" sz="2400" b="1" dirty="0" err="1">
                <a:solidFill>
                  <a:srgbClr val="000000"/>
                </a:solidFill>
              </a:rPr>
              <a:t>Các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tỉnh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ven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biển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841218" y="2776641"/>
            <a:ext cx="4961814" cy="3237395"/>
            <a:chOff x="5841218" y="2776641"/>
            <a:chExt cx="4961814" cy="3237395"/>
          </a:xfrm>
        </p:grpSpPr>
        <p:pic>
          <p:nvPicPr>
            <p:cNvPr id="3074" name="Picture 2" descr="Biển Nha Trang - Dấu ấn trong lòng tôi - Cổng thông tin điện tử Bộ Công  Thươ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37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101532" y="2969378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Nha</a:t>
              </a:r>
              <a:r>
                <a:rPr lang="en-US" sz="2400" b="1" dirty="0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2"/>
                    </a:solidFill>
                  </a:ln>
                  <a:solidFill>
                    <a:srgbClr val="000000"/>
                  </a:solidFill>
                </a:rPr>
                <a:t>Trang</a:t>
              </a:r>
              <a:endParaRPr lang="en-US" sz="2400" b="1" dirty="0">
                <a:ln w="3175">
                  <a:solidFill>
                    <a:schemeClr val="accent2"/>
                  </a:solidFill>
                </a:ln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841219" y="2776641"/>
            <a:ext cx="4961813" cy="3245185"/>
            <a:chOff x="5841219" y="2776641"/>
            <a:chExt cx="4961813" cy="3245185"/>
          </a:xfrm>
        </p:grpSpPr>
        <p:pic>
          <p:nvPicPr>
            <p:cNvPr id="3076" name="Picture 4" descr="Quy Nhơn: “Thành phố Du lịch sạch Asean 2020” | Báo Dân tr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9" y="2776641"/>
              <a:ext cx="4961813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01532" y="2950102"/>
              <a:ext cx="18006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Quy</a:t>
              </a:r>
              <a:r>
                <a:rPr lang="en-US" sz="2400" b="1" dirty="0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 </a:t>
              </a:r>
              <a:r>
                <a:rPr lang="en-US" sz="2400" b="1" dirty="0" err="1">
                  <a:ln w="3175">
                    <a:solidFill>
                      <a:schemeClr val="accent5"/>
                    </a:solidFill>
                  </a:ln>
                  <a:solidFill>
                    <a:schemeClr val="accent2"/>
                  </a:solidFill>
                  <a:latin typeface="+mj-lt"/>
                </a:rPr>
                <a:t>Nhơn</a:t>
              </a:r>
              <a:endParaRPr lang="en-US" sz="2400" b="1" dirty="0">
                <a:ln w="3175">
                  <a:solidFill>
                    <a:schemeClr val="accent5"/>
                  </a:solidFill>
                </a:ln>
                <a:solidFill>
                  <a:schemeClr val="accent2"/>
                </a:solidFill>
                <a:latin typeface="+mj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841218" y="2776641"/>
            <a:ext cx="4961814" cy="3245185"/>
            <a:chOff x="5841218" y="2776641"/>
            <a:chExt cx="4961814" cy="3245185"/>
          </a:xfrm>
        </p:grpSpPr>
        <p:pic>
          <p:nvPicPr>
            <p:cNvPr id="3078" name="Picture 6" descr="Chia sẻ kinh nghiệm đi du lịch Phú Quốc bằng xe máy từ A - Z - BestPric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8" y="2776641"/>
              <a:ext cx="4961814" cy="3245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57108" y="5417766"/>
              <a:ext cx="1854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n>
                    <a:solidFill>
                      <a:schemeClr val="tx2">
                        <a:lumMod val="25000"/>
                      </a:schemeClr>
                    </a:solidFill>
                  </a:ln>
                  <a:solidFill>
                    <a:schemeClr val="accent2"/>
                  </a:solidFill>
                  <a:latin typeface="+mj-lt"/>
                </a:rPr>
                <a:t>PHÚ QUỐC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1218" y="2033082"/>
            <a:ext cx="6087008" cy="4524465"/>
            <a:chOff x="5841217" y="2776642"/>
            <a:chExt cx="4961815" cy="3241290"/>
          </a:xfrm>
        </p:grpSpPr>
        <p:pic>
          <p:nvPicPr>
            <p:cNvPr id="3080" name="Picture 8" descr="Hạ Long - Sửng Sốt - Titop 2 ngày 1 đêm - BestPric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1217" y="2776642"/>
              <a:ext cx="4961815" cy="32412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9157318" y="2996268"/>
              <a:ext cx="1425929" cy="374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/>
                  </a:solidFill>
                  <a:latin typeface="+mj-lt"/>
                </a:rPr>
                <a:t>HẠ LONG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5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958329" y="624344"/>
            <a:ext cx="608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5" t="45718" r="47958" b="20866"/>
          <a:stretch/>
        </p:blipFill>
        <p:spPr bwMode="auto">
          <a:xfrm>
            <a:off x="291831" y="1245141"/>
            <a:ext cx="5061220" cy="531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33873" y="1245141"/>
            <a:ext cx="468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</a:rPr>
              <a:t>- </a:t>
            </a:r>
            <a:r>
              <a:rPr lang="en-US" sz="2400" b="1" dirty="0" err="1">
                <a:solidFill>
                  <a:srgbClr val="000000"/>
                </a:solidFill>
              </a:rPr>
              <a:t>Các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tỉnh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miền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tây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4098" name="Picture 2" descr="Gợi ý du lịch miền tây tự túc trong 4 ngà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-29" r="13160"/>
          <a:stretch/>
        </p:blipFill>
        <p:spPr bwMode="auto">
          <a:xfrm>
            <a:off x="5791200" y="2699658"/>
            <a:ext cx="5602516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h nghiệm du lịch miền Tây giá rẻ: lịch trình chi tiế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1"/>
          <a:stretch/>
        </p:blipFill>
        <p:spPr bwMode="auto">
          <a:xfrm>
            <a:off x="5791200" y="2699658"/>
            <a:ext cx="5602516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ẩm nang tour du lịch miền Tây chi tiết, cụ thể n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/>
          <a:stretch/>
        </p:blipFill>
        <p:spPr bwMode="auto">
          <a:xfrm>
            <a:off x="5791200" y="2699658"/>
            <a:ext cx="5602999" cy="370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ên du lịch miền Tây vào mùa nào?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2"/>
          <a:stretch/>
        </p:blipFill>
        <p:spPr bwMode="auto">
          <a:xfrm>
            <a:off x="5791738" y="2699658"/>
            <a:ext cx="5601978" cy="370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ur Du Lịch Miền Tây 7 ngày 6 đêm Từ Hà Nội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07"/>
          <a:stretch/>
        </p:blipFill>
        <p:spPr bwMode="auto">
          <a:xfrm>
            <a:off x="5791199" y="1887166"/>
            <a:ext cx="6008451" cy="45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90218691-E6CB-414D-A853-FD4AAA3CA41E}"/>
              </a:ext>
            </a:extLst>
          </p:cNvPr>
          <p:cNvSpPr txBox="1"/>
          <p:nvPr/>
        </p:nvSpPr>
        <p:spPr>
          <a:xfrm>
            <a:off x="5933873" y="2037522"/>
            <a:ext cx="5088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MIỀN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TÂY</a:t>
            </a:r>
            <a:r>
              <a:rPr lang="en-US" sz="4000" b="1" dirty="0">
                <a:solidFill>
                  <a:srgbClr val="002060"/>
                </a:solidFill>
                <a:latin typeface="+mj-lt"/>
              </a:rPr>
              <a:t> NAM </a:t>
            </a:r>
            <a:r>
              <a:rPr lang="en-US" sz="4000" b="1" dirty="0" err="1">
                <a:solidFill>
                  <a:srgbClr val="002060"/>
                </a:solidFill>
                <a:latin typeface="+mj-lt"/>
              </a:rPr>
              <a:t>BỘ</a:t>
            </a:r>
            <a:endParaRPr lang="en-US" sz="4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3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876448" y="428017"/>
            <a:ext cx="6168889" cy="719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75" t="52255" r="9456" b="16448"/>
          <a:stretch/>
        </p:blipFill>
        <p:spPr bwMode="auto">
          <a:xfrm>
            <a:off x="0" y="1101399"/>
            <a:ext cx="5087566" cy="54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365614" y="1084076"/>
            <a:ext cx="616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b="1" dirty="0" err="1">
                <a:solidFill>
                  <a:srgbClr val="000000"/>
                </a:solidFill>
              </a:rPr>
              <a:t>Các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tỉnh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vùng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đồng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bằng</a:t>
            </a:r>
            <a:r>
              <a:rPr lang="en-US" sz="2400" b="1" dirty="0">
                <a:solidFill>
                  <a:srgbClr val="000000"/>
                </a:solidFill>
              </a:rPr>
              <a:t>, </a:t>
            </a:r>
            <a:r>
              <a:rPr lang="en-US" sz="2400" b="1" dirty="0" err="1">
                <a:solidFill>
                  <a:srgbClr val="000000"/>
                </a:solidFill>
              </a:rPr>
              <a:t>nông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thôn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5122" name="Picture 2" descr="Đồng bằng sông Cửu Long - “Con gà đẻ trứng vàng” của kinh tế Việt Nam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500" y="2642280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ại sao vùng đồng bằng sông Hồng và vụ cận tập trung công nghiệp cao nhất  cả nước - Bí quyết học giỏ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99" y="2642280"/>
            <a:ext cx="6191251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Đồng bằng sông Cửu Long: 46 năm vựa lúa chuyển mình - Hànộimới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51"/>
          <a:stretch/>
        </p:blipFill>
        <p:spPr bwMode="auto">
          <a:xfrm>
            <a:off x="5233736" y="1804383"/>
            <a:ext cx="6702102" cy="475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13D1BA16-588F-4169-8B38-7EE716EDCA8D}"/>
              </a:ext>
            </a:extLst>
          </p:cNvPr>
          <p:cNvSpPr txBox="1"/>
          <p:nvPr/>
        </p:nvSpPr>
        <p:spPr>
          <a:xfrm>
            <a:off x="657497" y="1381328"/>
            <a:ext cx="2406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+mj-lt"/>
              </a:rPr>
              <a:t>NÔNG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</a:rPr>
              <a:t>THÔN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6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4016695" y="565828"/>
            <a:ext cx="608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1498" y="1264597"/>
            <a:ext cx="5873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b="1" dirty="0" err="1">
                <a:solidFill>
                  <a:srgbClr val="000000"/>
                </a:solidFill>
              </a:rPr>
              <a:t>Thành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err="1">
                <a:solidFill>
                  <a:srgbClr val="000000"/>
                </a:solidFill>
              </a:rPr>
              <a:t>phố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3" t="6193" r="47376" b="63033"/>
          <a:stretch/>
        </p:blipFill>
        <p:spPr bwMode="auto">
          <a:xfrm>
            <a:off x="291829" y="1147564"/>
            <a:ext cx="4951379" cy="55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ành phố Hồ Chí Minh sẽ xây dựng thành phố thông minh tại 24 quận, huyện |  Báo dân s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1625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P Hồ Chí Minh: 45 năm, hành trình đến một đô thị thông minh, đáng sống |  Tin tức mới nhất 24h - Đọc Báo Lao Động online - Laodong.v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171" y="2705475"/>
            <a:ext cx="5315232" cy="331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ảng giá đất nhà nước thành phố Hà Nội giai đoạn 2020 đến 202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9"/>
          <a:stretch/>
        </p:blipFill>
        <p:spPr bwMode="auto">
          <a:xfrm>
            <a:off x="5762171" y="1843295"/>
            <a:ext cx="6137999" cy="47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8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958329" y="624344"/>
            <a:ext cx="608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Giới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thiệu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cảnh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đẹp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quê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hương</a:t>
            </a:r>
            <a:r>
              <a:rPr lang="en-US" sz="2800" b="1" dirty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6146" name="Picture 2" descr="20210409091901_wm_shs-dao-duc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38" t="5956" r="6171" b="63270"/>
          <a:stretch/>
        </p:blipFill>
        <p:spPr bwMode="auto">
          <a:xfrm>
            <a:off x="233465" y="1215958"/>
            <a:ext cx="5198472" cy="536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15" y="2386936"/>
            <a:ext cx="6054619" cy="3390587"/>
          </a:xfrm>
          <a:prstGeom prst="rect">
            <a:avLst/>
          </a:prstGeom>
        </p:spPr>
      </p:pic>
      <p:pic>
        <p:nvPicPr>
          <p:cNvPr id="7176" name="Picture 8" descr="Căn cứ khoa học về chủ quyền của Việt Nam trên hai quần đảo Hoàng Sa và Trường  Sa | ĐẠI HỌC QUỐC GIA HÀ N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415" y="1406050"/>
            <a:ext cx="6191250" cy="49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76062DED-25B9-4486-AA42-DA197177CA15}"/>
              </a:ext>
            </a:extLst>
          </p:cNvPr>
          <p:cNvSpPr txBox="1"/>
          <p:nvPr/>
        </p:nvSpPr>
        <p:spPr>
          <a:xfrm>
            <a:off x="6741268" y="1406050"/>
            <a:ext cx="3968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2"/>
                </a:solidFill>
                <a:highlight>
                  <a:srgbClr val="FF0000"/>
                </a:highlight>
                <a:latin typeface="+mj-lt"/>
              </a:rPr>
              <a:t>ĐẢO</a:t>
            </a:r>
            <a:r>
              <a:rPr lang="en-US" sz="4000" b="1" dirty="0">
                <a:solidFill>
                  <a:schemeClr val="accent2"/>
                </a:solidFill>
                <a:highlight>
                  <a:srgbClr val="FF0000"/>
                </a:highlight>
                <a:latin typeface="+mj-lt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highlight>
                  <a:srgbClr val="FF0000"/>
                </a:highlight>
                <a:latin typeface="+mj-lt"/>
              </a:rPr>
              <a:t>TRƯỜNG</a:t>
            </a:r>
            <a:r>
              <a:rPr lang="en-US" sz="4000" b="1" dirty="0">
                <a:solidFill>
                  <a:schemeClr val="accent2"/>
                </a:solidFill>
                <a:highlight>
                  <a:srgbClr val="FF0000"/>
                </a:highlight>
                <a:latin typeface="+mj-lt"/>
              </a:rPr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32147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249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UTM Cookies</vt:lpstr>
      <vt:lpstr>VNI-Times</vt:lpstr>
      <vt:lpstr>Cute Sticker by Slidesgo</vt:lpstr>
      <vt:lpstr>PowerPoint Presentation</vt:lpstr>
      <vt:lpstr> Nhắc lại kến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43</cp:revision>
  <dcterms:created xsi:type="dcterms:W3CDTF">2021-06-11T02:39:36Z</dcterms:created>
  <dcterms:modified xsi:type="dcterms:W3CDTF">2025-03-14T01:18:30Z</dcterms:modified>
</cp:coreProperties>
</file>