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76" r:id="rId3"/>
    <p:sldId id="286" r:id="rId4"/>
    <p:sldId id="317" r:id="rId5"/>
    <p:sldId id="289" r:id="rId6"/>
    <p:sldId id="290" r:id="rId7"/>
    <p:sldId id="297" r:id="rId8"/>
    <p:sldId id="318" r:id="rId9"/>
    <p:sldId id="314" r:id="rId10"/>
    <p:sldId id="304" r:id="rId11"/>
    <p:sldId id="306" r:id="rId12"/>
    <p:sldId id="292" r:id="rId13"/>
    <p:sldId id="298" r:id="rId14"/>
    <p:sldId id="315" r:id="rId15"/>
    <p:sldId id="299" r:id="rId16"/>
    <p:sldId id="300" r:id="rId17"/>
    <p:sldId id="301" r:id="rId18"/>
    <p:sldId id="302" r:id="rId19"/>
    <p:sldId id="303" r:id="rId20"/>
    <p:sldId id="316" r:id="rId21"/>
    <p:sldId id="308" r:id="rId22"/>
    <p:sldId id="310" r:id="rId23"/>
    <p:sldId id="311" r:id="rId24"/>
    <p:sldId id="312" r:id="rId25"/>
    <p:sldId id="30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82" d="100"/>
          <a:sy n="82" d="100"/>
        </p:scale>
        <p:origin x="148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DF75E6-CF7A-40B5-8E57-520E09672CF2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01782E-2E59-4265-8AE0-0174D138A74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265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DCD1C4-E356-47D1-8F80-18AAEFB546E0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E072D-595E-43E5-99B0-77AE62F385F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548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5EF302-4FDD-4198-AC05-D592B6D5B71E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7F38E-FD51-48A1-BD92-14C1F85382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310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53C8FF-DDE0-45A5-A18A-A733A726292C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AEF87-D580-4873-9311-E40E1F3072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828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49F3B7-5C1D-4BA7-8D8E-8207F4947DDE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3E0722-2475-4C5E-816F-A09D55827F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25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96AAD6-99D7-4669-8CD1-6B45EFA53746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B56C7-B717-426E-B242-499DD849FE1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811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59931B-6FB7-45B8-94DF-0F9008873479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3F661-E0DD-4E58-9B04-86C88B84F9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06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BF6AB-510D-49E6-B06C-57C2167C595B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C37B2-B499-4602-87FB-95765CB0181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2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3ED195-0896-44EB-A0DA-899AA308889E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32338-3709-4214-9A40-E0C6B5CFCCD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604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C4E8D-09E6-4AC2-A6A5-25484E68661A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E2B6C-C5A0-480F-8374-8F74BECB63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621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D297D-35B9-4E3D-B231-0B7D62D23925}" type="datetimeFigureOut">
              <a:rPr lang="en-US" smtClean="0"/>
              <a:pPr>
                <a:defRPr/>
              </a:pPr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B6BF2-6C05-4C34-8B63-F86BDDFCF7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30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57703"/>
            <a:ext cx="8686800" cy="30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" y="1371600"/>
            <a:ext cx="7895036" cy="3200400"/>
          </a:xfrm>
          <a:prstGeom prst="rect">
            <a:avLst/>
          </a:prstGeom>
          <a:noFill/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hào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 ĐẠO </a:t>
            </a:r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Cabaret" panose="02040603050506020204" pitchFamily="18" charset="0"/>
                <a:cs typeface="Times New Roman" panose="02020603050405020304" pitchFamily="18" charset="0"/>
              </a:rPr>
              <a:t>ĐỨC</a:t>
            </a:r>
            <a:endParaRPr lang="en-US" sz="4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Cabaret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990600"/>
            <a:ext cx="769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FF0000"/>
                </a:solidFill>
              </a:rPr>
              <a:t>2. </a:t>
            </a:r>
            <a:r>
              <a:rPr lang="en-US" sz="4200" dirty="0" err="1" smtClean="0">
                <a:solidFill>
                  <a:srgbClr val="FF0000"/>
                </a:solidFill>
              </a:rPr>
              <a:t>Quan</a:t>
            </a:r>
            <a:r>
              <a:rPr lang="en-US" sz="4200" dirty="0" smtClean="0">
                <a:solidFill>
                  <a:srgbClr val="FF0000"/>
                </a:solidFill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</a:rPr>
              <a:t>sát</a:t>
            </a:r>
            <a:r>
              <a:rPr lang="en-US" sz="4200" dirty="0" smtClean="0">
                <a:solidFill>
                  <a:srgbClr val="FF0000"/>
                </a:solidFill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</a:rPr>
              <a:t>tranh</a:t>
            </a:r>
            <a:r>
              <a:rPr lang="en-US" sz="4200" dirty="0" smtClean="0">
                <a:solidFill>
                  <a:srgbClr val="FF0000"/>
                </a:solidFill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</a:rPr>
              <a:t>và</a:t>
            </a:r>
            <a:r>
              <a:rPr lang="en-US" sz="4200" dirty="0" smtClean="0">
                <a:solidFill>
                  <a:srgbClr val="FF0000"/>
                </a:solidFill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</a:rPr>
              <a:t>trả</a:t>
            </a:r>
            <a:r>
              <a:rPr lang="en-US" sz="4200" dirty="0" smtClean="0">
                <a:solidFill>
                  <a:srgbClr val="FF0000"/>
                </a:solidFill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</a:rPr>
              <a:t>lời</a:t>
            </a:r>
            <a:r>
              <a:rPr lang="en-US" sz="4200" dirty="0" smtClean="0">
                <a:solidFill>
                  <a:srgbClr val="FF0000"/>
                </a:solidFill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</a:rPr>
              <a:t>câu</a:t>
            </a:r>
            <a:r>
              <a:rPr lang="en-US" sz="4200" dirty="0" smtClean="0">
                <a:solidFill>
                  <a:srgbClr val="FF0000"/>
                </a:solidFill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</a:rPr>
              <a:t>hỏi</a:t>
            </a:r>
            <a:endParaRPr lang="en-US" sz="4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istrator\Desktop\A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" y="76200"/>
            <a:ext cx="8458199" cy="42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A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/>
          <a:stretch/>
        </p:blipFill>
        <p:spPr bwMode="auto">
          <a:xfrm>
            <a:off x="322119" y="4313238"/>
            <a:ext cx="8458198" cy="2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85800" y="4394128"/>
            <a:ext cx="457200" cy="3810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Oval 9"/>
          <p:cNvSpPr/>
          <p:nvPr/>
        </p:nvSpPr>
        <p:spPr>
          <a:xfrm>
            <a:off x="5029200" y="4419600"/>
            <a:ext cx="457200" cy="3810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5800" y="2604439"/>
            <a:ext cx="457200" cy="3810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95745" y="407267"/>
            <a:ext cx="457200" cy="3810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12672" y="456876"/>
            <a:ext cx="457200" cy="3810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4537362" y="2160082"/>
            <a:ext cx="457200" cy="3810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552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A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8991" r="51556" b="40652"/>
          <a:stretch/>
        </p:blipFill>
        <p:spPr bwMode="auto">
          <a:xfrm>
            <a:off x="457200" y="457201"/>
            <a:ext cx="8229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" y="5899941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Giảng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khi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chưa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hiểu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0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276600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 err="1" smtClean="0">
                <a:solidFill>
                  <a:srgbClr val="0000FF"/>
                </a:solidFill>
              </a:rPr>
              <a:t>Nêu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nội</a:t>
            </a:r>
            <a:r>
              <a:rPr lang="en-US" sz="3600" dirty="0" smtClean="0">
                <a:solidFill>
                  <a:srgbClr val="0000FF"/>
                </a:solidFill>
              </a:rPr>
              <a:t> dung </a:t>
            </a:r>
            <a:r>
              <a:rPr lang="en-US" sz="3600" dirty="0" err="1" smtClean="0">
                <a:solidFill>
                  <a:srgbClr val="0000FF"/>
                </a:solidFill>
              </a:rPr>
              <a:t>tranh</a:t>
            </a:r>
            <a:r>
              <a:rPr lang="en-US" sz="3600" dirty="0" smtClean="0">
                <a:solidFill>
                  <a:srgbClr val="0000FF"/>
                </a:solidFill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dirty="0" err="1" smtClean="0">
                <a:solidFill>
                  <a:srgbClr val="0000FF"/>
                </a:solidFill>
              </a:rPr>
              <a:t>Tìm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hành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động</a:t>
            </a:r>
            <a:r>
              <a:rPr lang="en-US" sz="3600" dirty="0" smtClean="0">
                <a:solidFill>
                  <a:srgbClr val="0000FF"/>
                </a:solidFill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</a:rPr>
              <a:t>việc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làm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tình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cảm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yêu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quý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bạn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bè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của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các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bạn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tranh</a:t>
            </a:r>
            <a:r>
              <a:rPr lang="en-US" sz="3600" dirty="0" smtClean="0">
                <a:solidFill>
                  <a:srgbClr val="0000FF"/>
                </a:solidFill>
              </a:rPr>
              <a:t>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4495800" y="685800"/>
            <a:ext cx="3782291" cy="2819400"/>
          </a:xfrm>
          <a:prstGeom prst="irregularSeal1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Thảo</a:t>
            </a:r>
            <a:r>
              <a:rPr lang="en-US" sz="3200" dirty="0" smtClean="0"/>
              <a:t> </a:t>
            </a:r>
            <a:r>
              <a:rPr lang="en-US" sz="3200" dirty="0" err="1" smtClean="0"/>
              <a:t>luận</a:t>
            </a:r>
            <a:r>
              <a:rPr lang="en-US" sz="3200" dirty="0" smtClean="0"/>
              <a:t> </a:t>
            </a:r>
            <a:r>
              <a:rPr lang="en-US" sz="3200" dirty="0" err="1" smtClean="0"/>
              <a:t>nhóm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720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A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5" t="7194" r="4709" b="51442"/>
          <a:stretch/>
        </p:blipFill>
        <p:spPr bwMode="auto">
          <a:xfrm>
            <a:off x="304800" y="304800"/>
            <a:ext cx="850789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" y="5899941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85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A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57550" r="50655"/>
          <a:stretch/>
        </p:blipFill>
        <p:spPr bwMode="auto">
          <a:xfrm>
            <a:off x="362976" y="381000"/>
            <a:ext cx="832382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" y="5899941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Ủng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hộ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có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hoàn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cảnh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khó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khăn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A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5" t="46759" r="4709"/>
          <a:stretch/>
        </p:blipFill>
        <p:spPr bwMode="auto">
          <a:xfrm>
            <a:off x="381000" y="304800"/>
            <a:ext cx="834633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" y="5899941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Nhặt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giúp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A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6026" r="43448" b="23207"/>
          <a:stretch/>
        </p:blipFill>
        <p:spPr bwMode="auto">
          <a:xfrm>
            <a:off x="304800" y="304800"/>
            <a:ext cx="84582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" y="5899941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nhau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A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2" t="6026" r="3631" b="22969"/>
          <a:stretch/>
        </p:blipFill>
        <p:spPr bwMode="auto">
          <a:xfrm>
            <a:off x="304800" y="228600"/>
            <a:ext cx="8534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3900" y="5899941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Chia </a:t>
            </a:r>
            <a:r>
              <a:rPr lang="en-US" sz="3600" dirty="0" err="1" smtClean="0">
                <a:solidFill>
                  <a:srgbClr val="FF0000"/>
                </a:solidFill>
              </a:rPr>
              <a:t>sẻ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đồ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ăn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A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8991" r="51556" b="40652"/>
          <a:stretch/>
        </p:blipFill>
        <p:spPr bwMode="auto">
          <a:xfrm>
            <a:off x="381000" y="365478"/>
            <a:ext cx="4419600" cy="283492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10200" y="457200"/>
            <a:ext cx="2656497" cy="230832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Giảng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khi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chưa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hiểu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Administrator\Desktop\A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6026" r="43448" b="23207"/>
          <a:stretch/>
        </p:blipFill>
        <p:spPr bwMode="auto">
          <a:xfrm>
            <a:off x="4267200" y="3454400"/>
            <a:ext cx="4419600" cy="2946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600" y="3962400"/>
            <a:ext cx="3352800" cy="1077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Các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bạn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cùng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nhau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học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tập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251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225" y="1524000"/>
            <a:ext cx="7480742" cy="413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981200" y="1825160"/>
            <a:ext cx="4824810" cy="100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2" descr="C:\Users\Administrator\Desktop\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30212"/>
            <a:ext cx="7665986" cy="288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A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5" t="7194" r="4709" b="51442"/>
          <a:stretch/>
        </p:blipFill>
        <p:spPr bwMode="auto">
          <a:xfrm>
            <a:off x="3810000" y="457200"/>
            <a:ext cx="4724400" cy="309066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0" y="1373320"/>
            <a:ext cx="2590800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Cùng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với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Administrator\Desktop\A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5" t="46759" r="4709" b="1405"/>
          <a:stretch/>
        </p:blipFill>
        <p:spPr bwMode="auto">
          <a:xfrm>
            <a:off x="533400" y="3657600"/>
            <a:ext cx="4267200" cy="284480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29200" y="4648200"/>
            <a:ext cx="3505200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FF"/>
                </a:solidFill>
              </a:rPr>
              <a:t>Nhặt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đồ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giúp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bạn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79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A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2" t="6026" r="3631" b="22969"/>
          <a:stretch/>
        </p:blipFill>
        <p:spPr bwMode="auto">
          <a:xfrm>
            <a:off x="4114800" y="381000"/>
            <a:ext cx="4343400" cy="298608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1143000"/>
            <a:ext cx="2895600" cy="107721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Chia </a:t>
            </a:r>
            <a:r>
              <a:rPr lang="en-US" sz="3200" dirty="0" err="1" smtClean="0">
                <a:solidFill>
                  <a:srgbClr val="FF0000"/>
                </a:solidFill>
              </a:rPr>
              <a:t>sẻ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ăn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Administrator\Desktop\A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57550" r="50655" b="1926"/>
          <a:stretch/>
        </p:blipFill>
        <p:spPr bwMode="auto">
          <a:xfrm>
            <a:off x="381000" y="3490912"/>
            <a:ext cx="4818624" cy="298608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78582" y="4459456"/>
            <a:ext cx="3636818" cy="95410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Ủng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hộ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có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cảnh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khó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khăn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65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istrator\Desktop\A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t="7194" r="3808"/>
          <a:stretch/>
        </p:blipFill>
        <p:spPr bwMode="auto">
          <a:xfrm>
            <a:off x="457199" y="274638"/>
            <a:ext cx="8001000" cy="39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A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 t="6026" r="2907" b="23207"/>
          <a:stretch/>
        </p:blipFill>
        <p:spPr bwMode="auto">
          <a:xfrm>
            <a:off x="429490" y="4206876"/>
            <a:ext cx="8077201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199" y="6142038"/>
            <a:ext cx="8001000" cy="61555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FF0000"/>
                </a:solidFill>
              </a:rPr>
              <a:t>Cần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làm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gì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để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thể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hiện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sự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yêu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quý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bạn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bè</a:t>
            </a:r>
            <a:r>
              <a:rPr lang="en-US" sz="3400" dirty="0" smtClean="0">
                <a:solidFill>
                  <a:srgbClr val="FF0000"/>
                </a:solidFill>
              </a:rPr>
              <a:t>.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1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ơ đồ hình cây đẹp dễ thươ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5772150" cy="6248400"/>
          </a:xfrm>
          <a:prstGeom prst="rect">
            <a:avLst/>
          </a:prstGeom>
          <a:solidFill>
            <a:srgbClr val="00CC00"/>
          </a:solidFill>
          <a:ln w="57150"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553200" y="838200"/>
            <a:ext cx="2133600" cy="270843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FF0000"/>
                </a:solidFill>
              </a:rPr>
              <a:t>Những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việc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làm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thể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hiện</a:t>
            </a:r>
            <a:endParaRPr lang="en-US" sz="3400" dirty="0" smtClean="0">
              <a:solidFill>
                <a:srgbClr val="FF0000"/>
              </a:solidFill>
            </a:endParaRPr>
          </a:p>
          <a:p>
            <a:pPr algn="ctr"/>
            <a:r>
              <a:rPr lang="en-US" sz="3400" dirty="0" err="1" smtClean="0">
                <a:solidFill>
                  <a:srgbClr val="FF0000"/>
                </a:solidFill>
              </a:rPr>
              <a:t>sự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yêu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quý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bạn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</a:rPr>
              <a:t>bè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8375" y="5029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HP001 4 hàng" panose="020B0603050302020204" pitchFamily="34" charset="0"/>
              </a:rPr>
              <a:t>Cây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tình</a:t>
            </a:r>
            <a:r>
              <a:rPr lang="en-US" sz="2400" b="1" dirty="0" smtClean="0"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latin typeface="HP001 4 hàng" panose="020B0603050302020204" pitchFamily="34" charset="0"/>
              </a:rPr>
              <a:t>bạn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7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1828800"/>
            <a:ext cx="6172201" cy="11387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</a:rPr>
              <a:t>Khi</a:t>
            </a:r>
            <a:r>
              <a:rPr lang="en-US" sz="3400" dirty="0" smtClean="0">
                <a:solidFill>
                  <a:srgbClr val="0000FF"/>
                </a:solidFill>
              </a:rPr>
              <a:t> ở </a:t>
            </a:r>
            <a:r>
              <a:rPr lang="en-US" sz="3400" dirty="0" err="1" smtClean="0">
                <a:solidFill>
                  <a:srgbClr val="0000FF"/>
                </a:solidFill>
              </a:rPr>
              <a:t>lớp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em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đã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làm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gì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để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thể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hiện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sự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yêu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quý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bạn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bè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của</a:t>
            </a:r>
            <a:r>
              <a:rPr lang="en-US" sz="3400" dirty="0" smtClean="0">
                <a:solidFill>
                  <a:srgbClr val="0000FF"/>
                </a:solidFill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</a:rPr>
              <a:t>mình</a:t>
            </a:r>
            <a:r>
              <a:rPr lang="en-US" sz="3400" dirty="0" smtClean="0">
                <a:solidFill>
                  <a:srgbClr val="0000FF"/>
                </a:solidFill>
              </a:rPr>
              <a:t>?</a:t>
            </a:r>
            <a:endParaRPr lang="en-US" sz="3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57703"/>
            <a:ext cx="8686800" cy="308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" y="1804856"/>
            <a:ext cx="8915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95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A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173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3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A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41" y="94890"/>
            <a:ext cx="8148119" cy="251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A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"/>
          <a:stretch/>
        </p:blipFill>
        <p:spPr bwMode="auto">
          <a:xfrm>
            <a:off x="574141" y="2411924"/>
            <a:ext cx="8148119" cy="301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istrator\Desktop\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0"/>
          <a:stretch/>
        </p:blipFill>
        <p:spPr bwMode="auto">
          <a:xfrm>
            <a:off x="546568" y="5451303"/>
            <a:ext cx="8175553" cy="129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0"/>
          <a:stretch/>
        </p:blipFill>
        <p:spPr bwMode="auto">
          <a:xfrm>
            <a:off x="90055" y="5278580"/>
            <a:ext cx="8916889" cy="14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ể chuyện- Bài học quý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55" y="114300"/>
            <a:ext cx="8916889" cy="51435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09355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534400" cy="6096000"/>
          </a:xfrm>
          <a:prstGeom prst="rect">
            <a:avLst/>
          </a:prstGeom>
        </p:spPr>
      </p:pic>
      <p:sp>
        <p:nvSpPr>
          <p:cNvPr id="4" name="Explosion 1 3"/>
          <p:cNvSpPr/>
          <p:nvPr/>
        </p:nvSpPr>
        <p:spPr>
          <a:xfrm>
            <a:off x="5285509" y="581891"/>
            <a:ext cx="3352800" cy="2320636"/>
          </a:xfrm>
          <a:prstGeom prst="irregularSeal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Chia </a:t>
            </a:r>
            <a:r>
              <a:rPr lang="en-US" sz="3200" dirty="0" err="1" smtClean="0"/>
              <a:t>sẻ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bạn</a:t>
            </a:r>
            <a:r>
              <a:rPr lang="en-US" sz="3200" dirty="0" smtClean="0"/>
              <a:t>!</a:t>
            </a:r>
            <a:endParaRPr lang="en-US" sz="3200" dirty="0"/>
          </a:p>
        </p:txBody>
      </p:sp>
      <p:sp>
        <p:nvSpPr>
          <p:cNvPr id="3" name="Explosion 1 2"/>
          <p:cNvSpPr/>
          <p:nvPr/>
        </p:nvSpPr>
        <p:spPr>
          <a:xfrm>
            <a:off x="5264727" y="581891"/>
            <a:ext cx="3352800" cy="2320636"/>
          </a:xfrm>
          <a:prstGeom prst="irregularSeal1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Thảo</a:t>
            </a:r>
            <a:r>
              <a:rPr lang="en-US" sz="3200" dirty="0" smtClean="0"/>
              <a:t> </a:t>
            </a:r>
            <a:r>
              <a:rPr lang="en-US" sz="3200" dirty="0" err="1" smtClean="0"/>
              <a:t>luận</a:t>
            </a:r>
            <a:r>
              <a:rPr lang="en-US" sz="3200" dirty="0" smtClean="0"/>
              <a:t> </a:t>
            </a:r>
            <a:r>
              <a:rPr lang="en-US" sz="3200" dirty="0" err="1" smtClean="0"/>
              <a:t>nhóm</a:t>
            </a:r>
            <a:r>
              <a:rPr lang="en-US" sz="3200" dirty="0" smtClean="0"/>
              <a:t> 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896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334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i="1" dirty="0" smtClean="0">
                <a:solidFill>
                  <a:srgbClr val="FF0000"/>
                </a:solidFill>
              </a:rPr>
              <a:t>Ý </a:t>
            </a:r>
            <a:r>
              <a:rPr lang="en-US" sz="4400" i="1" dirty="0" err="1" smtClean="0">
                <a:solidFill>
                  <a:srgbClr val="FF0000"/>
                </a:solidFill>
              </a:rPr>
              <a:t>nghĩa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của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câu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chuyện</a:t>
            </a:r>
            <a:endParaRPr lang="en-US" sz="44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981200"/>
            <a:ext cx="8153399" cy="341632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3600" i="1" dirty="0" smtClean="0">
                <a:solidFill>
                  <a:srgbClr val="0000FF"/>
                </a:solidFill>
              </a:rPr>
              <a:t>         </a:t>
            </a:r>
            <a:r>
              <a:rPr lang="en-US" sz="3600" i="1" dirty="0" err="1" smtClean="0">
                <a:solidFill>
                  <a:srgbClr val="0000FF"/>
                </a:solidFill>
              </a:rPr>
              <a:t>Câu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chuyện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nhắc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nhở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chúng</a:t>
            </a:r>
            <a:r>
              <a:rPr lang="en-US" sz="3600" i="1" dirty="0" smtClean="0">
                <a:solidFill>
                  <a:srgbClr val="0000FF"/>
                </a:solidFill>
              </a:rPr>
              <a:t> ta </a:t>
            </a:r>
            <a:r>
              <a:rPr lang="en-US" sz="3600" i="1" dirty="0" err="1" smtClean="0">
                <a:solidFill>
                  <a:srgbClr val="0000FF"/>
                </a:solidFill>
              </a:rPr>
              <a:t>hãy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biết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quan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tâm</a:t>
            </a:r>
            <a:r>
              <a:rPr lang="en-US" sz="3600" i="1" dirty="0" smtClean="0">
                <a:solidFill>
                  <a:srgbClr val="0000FF"/>
                </a:solidFill>
              </a:rPr>
              <a:t>, chia </a:t>
            </a:r>
            <a:r>
              <a:rPr lang="en-US" sz="3600" i="1" dirty="0" err="1" smtClean="0">
                <a:solidFill>
                  <a:srgbClr val="0000FF"/>
                </a:solidFill>
              </a:rPr>
              <a:t>sẻ</a:t>
            </a:r>
            <a:r>
              <a:rPr lang="en-US" sz="3600" i="1" dirty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và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chân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thành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với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bạn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bè</a:t>
            </a:r>
            <a:r>
              <a:rPr lang="en-US" sz="3600" i="1" dirty="0" smtClean="0">
                <a:solidFill>
                  <a:srgbClr val="0000FF"/>
                </a:solidFill>
              </a:rPr>
              <a:t>. </a:t>
            </a:r>
            <a:r>
              <a:rPr lang="en-US" sz="3600" i="1" dirty="0" err="1" smtClean="0">
                <a:solidFill>
                  <a:srgbClr val="0000FF"/>
                </a:solidFill>
              </a:rPr>
              <a:t>Không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nên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sống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cá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nhân</a:t>
            </a:r>
            <a:r>
              <a:rPr lang="en-US" sz="3600" i="1" dirty="0" smtClean="0">
                <a:solidFill>
                  <a:srgbClr val="0000FF"/>
                </a:solidFill>
              </a:rPr>
              <a:t>, </a:t>
            </a:r>
            <a:r>
              <a:rPr lang="en-US" sz="3600" i="1" dirty="0" err="1" smtClean="0">
                <a:solidFill>
                  <a:srgbClr val="0000FF"/>
                </a:solidFill>
              </a:rPr>
              <a:t>ích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kỷ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cho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riêng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mình</a:t>
            </a:r>
            <a:r>
              <a:rPr lang="en-US" sz="3600" i="1" dirty="0" smtClean="0">
                <a:solidFill>
                  <a:srgbClr val="0000FF"/>
                </a:solidFill>
              </a:rPr>
              <a:t>. </a:t>
            </a:r>
            <a:r>
              <a:rPr lang="en-US" sz="3600" i="1" dirty="0" err="1" smtClean="0">
                <a:solidFill>
                  <a:srgbClr val="0000FF"/>
                </a:solidFill>
              </a:rPr>
              <a:t>Bởi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lẽ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mình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có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sống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vì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người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khác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thì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đến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lúc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mình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gặp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khó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khăn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họ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mới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trợ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giúp</a:t>
            </a:r>
            <a:r>
              <a:rPr lang="en-US" sz="3600" i="1" dirty="0" smtClean="0">
                <a:solidFill>
                  <a:srgbClr val="0000FF"/>
                </a:solidFill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</a:rPr>
              <a:t>mình</a:t>
            </a:r>
            <a:r>
              <a:rPr lang="en-US" sz="3600" i="1" dirty="0" smtClean="0">
                <a:solidFill>
                  <a:srgbClr val="0000FF"/>
                </a:solidFill>
              </a:rPr>
              <a:t>.</a:t>
            </a:r>
            <a:endParaRPr lang="en-US" sz="36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42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45398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2895600"/>
            <a:ext cx="6934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i="1" dirty="0" err="1" smtClean="0">
                <a:solidFill>
                  <a:srgbClr val="FF0000"/>
                </a:solidFill>
              </a:rPr>
              <a:t>Đọc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thơ</a:t>
            </a:r>
            <a:r>
              <a:rPr lang="en-US" sz="4400" i="1" dirty="0" smtClean="0">
                <a:solidFill>
                  <a:srgbClr val="FF0000"/>
                </a:solidFill>
              </a:rPr>
              <a:t>, ca </a:t>
            </a:r>
            <a:r>
              <a:rPr lang="en-US" sz="4400" i="1" dirty="0" err="1" smtClean="0">
                <a:solidFill>
                  <a:srgbClr val="FF0000"/>
                </a:solidFill>
              </a:rPr>
              <a:t>dao</a:t>
            </a:r>
            <a:r>
              <a:rPr lang="en-US" sz="4400" i="1" dirty="0" smtClean="0">
                <a:solidFill>
                  <a:srgbClr val="FF0000"/>
                </a:solidFill>
              </a:rPr>
              <a:t>, </a:t>
            </a:r>
            <a:r>
              <a:rPr lang="en-US" sz="4400" i="1" dirty="0" err="1" smtClean="0">
                <a:solidFill>
                  <a:srgbClr val="FF0000"/>
                </a:solidFill>
              </a:rPr>
              <a:t>tục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ngữ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4400" i="1" dirty="0" smtClean="0">
                <a:solidFill>
                  <a:srgbClr val="FF0000"/>
                </a:solidFill>
              </a:rPr>
              <a:t>ca </a:t>
            </a:r>
            <a:r>
              <a:rPr lang="en-US" sz="4400" i="1" dirty="0" err="1" smtClean="0">
                <a:solidFill>
                  <a:srgbClr val="FF0000"/>
                </a:solidFill>
              </a:rPr>
              <a:t>ngợi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tình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</a:rPr>
              <a:t>bạn</a:t>
            </a:r>
            <a:r>
              <a:rPr lang="en-US" sz="4400" i="1" dirty="0" smtClean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1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279</Words>
  <Application>Microsoft Office PowerPoint</Application>
  <PresentationFormat>On-screen Show (4:3)</PresentationFormat>
  <Paragraphs>39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Times New Roman</vt:lpstr>
      <vt:lpstr>UTM Cabaret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MAIHUNG</cp:lastModifiedBy>
  <cp:revision>137</cp:revision>
  <dcterms:created xsi:type="dcterms:W3CDTF">2006-08-16T00:00:00Z</dcterms:created>
  <dcterms:modified xsi:type="dcterms:W3CDTF">2025-03-16T12:45:55Z</dcterms:modified>
</cp:coreProperties>
</file>