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86" r:id="rId2"/>
    <p:sldId id="256" r:id="rId3"/>
    <p:sldId id="288" r:id="rId4"/>
    <p:sldId id="277" r:id="rId5"/>
    <p:sldId id="380" r:id="rId6"/>
    <p:sldId id="269" r:id="rId7"/>
    <p:sldId id="273" r:id="rId8"/>
    <p:sldId id="267" r:id="rId9"/>
    <p:sldId id="274" r:id="rId10"/>
    <p:sldId id="383" r:id="rId11"/>
    <p:sldId id="278" r:id="rId12"/>
    <p:sldId id="384" r:id="rId13"/>
    <p:sldId id="282" r:id="rId14"/>
    <p:sldId id="283" r:id="rId15"/>
    <p:sldId id="284" r:id="rId16"/>
    <p:sldId id="385" r:id="rId17"/>
    <p:sldId id="2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87" d="100"/>
          <a:sy n="87" d="100"/>
        </p:scale>
        <p:origin x="48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" name="TextBox 23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jpeg"/><Relationship Id="rId1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7672" y="1842570"/>
            <a:ext cx="1053123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solidFill>
                  <a:schemeClr val="accent4"/>
                </a:solidFill>
                <a:effectLst/>
              </a:rPr>
              <a:t>CHÀO MỪ</a:t>
            </a:r>
            <a:r>
              <a:rPr lang="en-US" sz="5400" b="1" dirty="0">
                <a:solidFill>
                  <a:schemeClr val="accent4"/>
                </a:solidFill>
              </a:rPr>
              <a:t>NG CÁC THẦY CÔ GIÁO ĐẾN THĂM LỚP DỰ GIỜ</a:t>
            </a:r>
            <a:endParaRPr lang="en-US" sz="5400" b="1" cap="none" spc="0" dirty="0">
              <a:solidFill>
                <a:schemeClr val="accent4"/>
              </a:solidFill>
              <a:effectLst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11451" y="2174602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/>
          <p:nvPr/>
        </p:nvSpPr>
        <p:spPr>
          <a:xfrm>
            <a:off x="484505" y="1010920"/>
            <a:ext cx="693928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vi-VN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Quan sát tranh và trả lời câu hỏi:</a:t>
            </a:r>
            <a:endParaRPr lang="vi-VN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rcRect r="74108" b="15335"/>
          <a:stretch>
            <a:fillRect/>
          </a:stretch>
        </p:blipFill>
        <p:spPr>
          <a:xfrm>
            <a:off x="607060" y="1682750"/>
            <a:ext cx="5424170" cy="3850005"/>
          </a:xfrm>
          <a:prstGeom prst="rect">
            <a:avLst/>
          </a:prstGeom>
        </p:spPr>
      </p:pic>
      <p:sp>
        <p:nvSpPr>
          <p:cNvPr id="33" name="Text Box 32"/>
          <p:cNvSpPr txBox="1"/>
          <p:nvPr/>
        </p:nvSpPr>
        <p:spPr>
          <a:xfrm>
            <a:off x="484505" y="478155"/>
            <a:ext cx="112248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u="sng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Hoạt động 2:</a:t>
            </a:r>
            <a:r>
              <a:rPr lang="vi-VN" altLang="en-US" sz="32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Tìm hiểu biểu hiện của việc quý trọng thời gian</a:t>
            </a:r>
          </a:p>
        </p:txBody>
      </p:sp>
      <p:sp>
        <p:nvSpPr>
          <p:cNvPr id="2" name="TextBox 23"/>
          <p:cNvSpPr txBox="1"/>
          <p:nvPr/>
        </p:nvSpPr>
        <p:spPr>
          <a:xfrm>
            <a:off x="607060" y="5390515"/>
            <a:ext cx="5424170" cy="9531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vi-VN" sz="28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Hải luôn thực hiện các việc trong ngày theo thời gian biểu.</a:t>
            </a:r>
          </a:p>
        </p:txBody>
      </p:sp>
      <p:sp>
        <p:nvSpPr>
          <p:cNvPr id="3" name="Vertical Scroll 2"/>
          <p:cNvSpPr/>
          <p:nvPr/>
        </p:nvSpPr>
        <p:spPr>
          <a:xfrm>
            <a:off x="6898005" y="2526665"/>
            <a:ext cx="3933190" cy="2687955"/>
          </a:xfrm>
          <a:prstGeom prst="vertic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just"/>
            <a:r>
              <a:rPr lang="vi-VN" altLang="en-US" sz="2800">
                <a:latin typeface="Times New Roman" panose="02020603050405020304" charset="0"/>
                <a:cs typeface="Times New Roman" panose="02020603050405020304" charset="0"/>
              </a:rPr>
              <a:t>Bạn Hải luôn biết tận dụng thời gian bằng cách lập thời gian biểu.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33" grpId="1"/>
      <p:bldP spid="2" grpId="1" animBg="1"/>
      <p:bldP spid="3" grpId="0" animBg="1"/>
      <p:bldP spid="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1627505" y="222250"/>
            <a:ext cx="8508365" cy="6412865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/>
          <p:nvPr/>
        </p:nvSpPr>
        <p:spPr>
          <a:xfrm>
            <a:off x="1026160" y="1010920"/>
            <a:ext cx="693928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vi-VN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Quan sát tranh và trả lời câu hỏi:</a:t>
            </a:r>
            <a:endParaRPr lang="vi-VN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rcRect l="24999" r="49786" b="15335"/>
          <a:stretch>
            <a:fillRect/>
          </a:stretch>
        </p:blipFill>
        <p:spPr>
          <a:xfrm>
            <a:off x="1026160" y="1536700"/>
            <a:ext cx="4855845" cy="3850005"/>
          </a:xfrm>
          <a:prstGeom prst="rect">
            <a:avLst/>
          </a:prstGeom>
        </p:spPr>
      </p:pic>
      <p:sp>
        <p:nvSpPr>
          <p:cNvPr id="33" name="Text Box 32"/>
          <p:cNvSpPr txBox="1"/>
          <p:nvPr/>
        </p:nvSpPr>
        <p:spPr>
          <a:xfrm>
            <a:off x="1026160" y="478155"/>
            <a:ext cx="106832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u="sng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Hoạt động 2:</a:t>
            </a:r>
            <a:r>
              <a:rPr lang="vi-VN" altLang="en-US" sz="28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Tìm hiểu biểu hiện của việc quý trọng thời gian</a:t>
            </a:r>
          </a:p>
        </p:txBody>
      </p:sp>
      <p:sp>
        <p:nvSpPr>
          <p:cNvPr id="3" name="Vertical Scroll 2"/>
          <p:cNvSpPr/>
          <p:nvPr/>
        </p:nvSpPr>
        <p:spPr>
          <a:xfrm>
            <a:off x="6898005" y="2526665"/>
            <a:ext cx="3933190" cy="2687955"/>
          </a:xfrm>
          <a:prstGeom prst="vertic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just"/>
            <a:r>
              <a:rPr lang="vi-VN" altLang="en-US" sz="2800">
                <a:latin typeface="Times New Roman" panose="02020603050405020304" charset="0"/>
                <a:cs typeface="Times New Roman" panose="02020603050405020304" charset="0"/>
              </a:rPr>
              <a:t>Bạn Liên rất cẩn thận chuẩn bị sách vở từ tối hôm trước để tiết kiệm thời gian cho sáng mai.</a:t>
            </a:r>
          </a:p>
        </p:txBody>
      </p:sp>
      <p:sp>
        <p:nvSpPr>
          <p:cNvPr id="5" name="TextBox 24"/>
          <p:cNvSpPr txBox="1"/>
          <p:nvPr/>
        </p:nvSpPr>
        <p:spPr>
          <a:xfrm>
            <a:off x="1026160" y="5386705"/>
            <a:ext cx="4855845" cy="9531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vi-VN" sz="28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Liên luôn chuẩn bị sách vở từ tối hôm trước.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33" grpId="1"/>
      <p:bldP spid="3" grpId="0" bldLvl="0" animBg="1"/>
      <p:bldP spid="3" grpId="1" animBg="1"/>
      <p:bldP spid="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/>
          <p:nvPr/>
        </p:nvSpPr>
        <p:spPr>
          <a:xfrm>
            <a:off x="1026160" y="1010920"/>
            <a:ext cx="693928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vi-VN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Quan sát tranh và trả lời câu hỏi:</a:t>
            </a:r>
            <a:endParaRPr lang="vi-VN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rcRect l="50214" r="25160" b="15335"/>
          <a:stretch>
            <a:fillRect/>
          </a:stretch>
        </p:blipFill>
        <p:spPr>
          <a:xfrm>
            <a:off x="1026795" y="1543685"/>
            <a:ext cx="4854575" cy="3850005"/>
          </a:xfrm>
          <a:prstGeom prst="rect">
            <a:avLst/>
          </a:prstGeom>
        </p:spPr>
      </p:pic>
      <p:sp>
        <p:nvSpPr>
          <p:cNvPr id="33" name="Text Box 32"/>
          <p:cNvSpPr txBox="1"/>
          <p:nvPr/>
        </p:nvSpPr>
        <p:spPr>
          <a:xfrm>
            <a:off x="1026160" y="478155"/>
            <a:ext cx="106832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u="sng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Hoạt động 2:</a:t>
            </a:r>
            <a:r>
              <a:rPr lang="vi-VN" altLang="en-US" sz="28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Tìm hiểu biểu hiện của việc quý trọng thời gian</a:t>
            </a:r>
          </a:p>
        </p:txBody>
      </p:sp>
      <p:sp>
        <p:nvSpPr>
          <p:cNvPr id="3" name="Vertical Scroll 2"/>
          <p:cNvSpPr/>
          <p:nvPr/>
        </p:nvSpPr>
        <p:spPr>
          <a:xfrm>
            <a:off x="6898005" y="2526665"/>
            <a:ext cx="3933190" cy="2687955"/>
          </a:xfrm>
          <a:prstGeom prst="vertic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just"/>
            <a:r>
              <a:rPr lang="vi-VN" altLang="en-US" sz="2800">
                <a:latin typeface="Times New Roman" panose="02020603050405020304" charset="0"/>
                <a:cs typeface="Times New Roman" panose="02020603050405020304" charset="0"/>
              </a:rPr>
              <a:t>Bạn Huy thường đặt ra kế hoạch học tập và phấn đấu hoàn thành để không bỏ lỡ thời gian của mình.</a:t>
            </a:r>
          </a:p>
        </p:txBody>
      </p:sp>
      <p:sp>
        <p:nvSpPr>
          <p:cNvPr id="2" name="TextBox 27"/>
          <p:cNvSpPr txBox="1"/>
          <p:nvPr/>
        </p:nvSpPr>
        <p:spPr>
          <a:xfrm>
            <a:off x="1026160" y="5388610"/>
            <a:ext cx="4855845" cy="934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vi-VN" sz="28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Huy thường đặt ra kế hoạch học tập và hoàn thành.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33" grpId="1"/>
      <p:bldP spid="3" grpId="0" bldLvl="0" animBg="1"/>
      <p:bldP spid="3" grpId="1" animBg="1"/>
      <p:bldP spid="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/>
          <p:nvPr/>
        </p:nvSpPr>
        <p:spPr>
          <a:xfrm>
            <a:off x="1026160" y="1010920"/>
            <a:ext cx="693928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vi-VN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Quan sát tranh và trả lời câu hỏi:</a:t>
            </a:r>
            <a:endParaRPr lang="vi-VN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rcRect l="74844" r="1102" b="15335"/>
          <a:stretch>
            <a:fillRect/>
          </a:stretch>
        </p:blipFill>
        <p:spPr>
          <a:xfrm>
            <a:off x="826135" y="1543685"/>
            <a:ext cx="5055235" cy="3850005"/>
          </a:xfrm>
          <a:prstGeom prst="rect">
            <a:avLst/>
          </a:prstGeom>
        </p:spPr>
      </p:pic>
      <p:sp>
        <p:nvSpPr>
          <p:cNvPr id="33" name="Text Box 32"/>
          <p:cNvSpPr txBox="1"/>
          <p:nvPr/>
        </p:nvSpPr>
        <p:spPr>
          <a:xfrm>
            <a:off x="1026160" y="478155"/>
            <a:ext cx="106832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u="sng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Hoạt động 2:</a:t>
            </a:r>
            <a:r>
              <a:rPr lang="vi-VN" altLang="en-US" sz="28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Tìm hiểu biểu hiện của việc quý trọng thời gian</a:t>
            </a:r>
          </a:p>
        </p:txBody>
      </p:sp>
      <p:sp>
        <p:nvSpPr>
          <p:cNvPr id="3" name="Vertical Scroll 2"/>
          <p:cNvSpPr/>
          <p:nvPr/>
        </p:nvSpPr>
        <p:spPr>
          <a:xfrm>
            <a:off x="6898005" y="2526665"/>
            <a:ext cx="3933190" cy="2687955"/>
          </a:xfrm>
          <a:prstGeom prst="vertic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just"/>
            <a:r>
              <a:rPr lang="vi-VN" altLang="en-US" sz="2800">
                <a:latin typeface="Times New Roman" panose="02020603050405020304" charset="0"/>
                <a:cs typeface="Times New Roman" panose="02020603050405020304" charset="0"/>
              </a:rPr>
              <a:t>Bạn Trường luôn hoàn thành xong mọi việc rồi mới đi chơi thể hiện sự coi trọng thời gian.</a:t>
            </a:r>
          </a:p>
        </p:txBody>
      </p:sp>
      <p:sp>
        <p:nvSpPr>
          <p:cNvPr id="32" name="TextBox 28"/>
          <p:cNvSpPr txBox="1"/>
          <p:nvPr/>
        </p:nvSpPr>
        <p:spPr>
          <a:xfrm>
            <a:off x="826135" y="5356860"/>
            <a:ext cx="5055870" cy="9531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vi-VN" sz="28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Trường luôn hoàn thành xong mọi việc rồi mới đi chơi.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33" grpId="1"/>
      <p:bldP spid="3" grpId="0" bldLvl="0" animBg="1"/>
      <p:bldP spid="3" grpId="1" animBg="1"/>
      <p:bldP spid="3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05305" y="2054225"/>
            <a:ext cx="6906260" cy="4979035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6230620" y="184150"/>
            <a:ext cx="5594350" cy="2853055"/>
          </a:xfrm>
          <a:prstGeom prst="cloudCallou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6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Kể những việc em đã làm thể hiện việc quý trọng thời gian 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271395" y="3539490"/>
            <a:ext cx="7624445" cy="29927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KẾT LUẬN</a:t>
            </a:r>
          </a:p>
          <a:p>
            <a:pPr algn="just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altLang="en-US" sz="4000">
                <a:latin typeface="Times New Roman" panose="02020603050405020304" charset="0"/>
                <a:cs typeface="Times New Roman" panose="02020603050405020304" charset="0"/>
              </a:rPr>
              <a:t>Khi đã làm việc gì, chúng ta cần đề ra kế hoạch, dành thời gian và tập trung hoàn thành công việc để đạt kết quả tốt nhất.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695" y="0"/>
            <a:ext cx="6657975" cy="6657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77035" y="1223645"/>
            <a:ext cx="86309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en-US" sz="4000" dirty="0" smtClean="0">
                <a:solidFill>
                  <a:srgbClr val="FF0000"/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Đạo </a:t>
            </a:r>
            <a:r>
              <a:rPr lang="vi-VN" altLang="en-US" sz="4000" dirty="0">
                <a:solidFill>
                  <a:srgbClr val="FF0000"/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đức</a:t>
            </a:r>
            <a:endParaRPr lang="en-US" sz="4000" dirty="0">
              <a:solidFill>
                <a:srgbClr val="FF0000"/>
              </a:solidFill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5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: </a:t>
            </a: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Quý trọng thời gian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1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83870" y="410845"/>
            <a:ext cx="106832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u="sng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Hoạt động 1:</a:t>
            </a:r>
            <a:r>
              <a:rPr lang="vi-VN" altLang="en-US" sz="32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Tìm hiểu ý nghĩa của việc quý trọng thời gian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3870" y="969010"/>
            <a:ext cx="979614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vi-VN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Kể chuyện theo tranh và trả lời câu hỏi: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2521" t="5099" b="2255"/>
          <a:stretch>
            <a:fillRect/>
          </a:stretch>
        </p:blipFill>
        <p:spPr>
          <a:xfrm>
            <a:off x="306705" y="288925"/>
            <a:ext cx="5660390" cy="2525395"/>
          </a:xfrm>
          <a:prstGeom prst="rect">
            <a:avLst/>
          </a:prstGeom>
        </p:spPr>
      </p:pic>
      <p:sp>
        <p:nvSpPr>
          <p:cNvPr id="25" name="TextBox 17"/>
          <p:cNvSpPr txBox="1"/>
          <p:nvPr/>
        </p:nvSpPr>
        <p:spPr>
          <a:xfrm>
            <a:off x="307340" y="2755265"/>
            <a:ext cx="5659120" cy="8299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Lan và Hà hào hứng tham gia cuộc thi vẽ tranh do nhà trường tổ chức.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8925"/>
            <a:ext cx="5739130" cy="2948940"/>
          </a:xfrm>
          <a:prstGeom prst="rect">
            <a:avLst/>
          </a:prstGeom>
        </p:spPr>
      </p:pic>
      <p:sp>
        <p:nvSpPr>
          <p:cNvPr id="26" name="TextBox 18"/>
          <p:cNvSpPr txBox="1"/>
          <p:nvPr/>
        </p:nvSpPr>
        <p:spPr>
          <a:xfrm>
            <a:off x="6095365" y="2755900"/>
            <a:ext cx="5739765" cy="8293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lstStyle/>
          <a:p>
            <a:pPr algn="just"/>
            <a:r>
              <a:rPr lang="vi-VN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Lan bắt tay ngay vào việc và dành nhiều thời gian cho bức vẽ của mình.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40" y="3692525"/>
            <a:ext cx="5659120" cy="2393315"/>
          </a:xfrm>
          <a:prstGeom prst="rect">
            <a:avLst/>
          </a:prstGeom>
        </p:spPr>
      </p:pic>
      <p:sp>
        <p:nvSpPr>
          <p:cNvPr id="24" name="TextBox 19"/>
          <p:cNvSpPr txBox="1"/>
          <p:nvPr/>
        </p:nvSpPr>
        <p:spPr>
          <a:xfrm>
            <a:off x="306705" y="5767070"/>
            <a:ext cx="5657850" cy="7385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lstStyle/>
          <a:p>
            <a:pPr algn="just"/>
            <a:r>
              <a:rPr lang="vi-VN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Còn Hà vẫn mải chơi, chưa bắt đầu vẽ tranh.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365" y="3692525"/>
            <a:ext cx="5739765" cy="2564130"/>
          </a:xfrm>
          <a:prstGeom prst="rect">
            <a:avLst/>
          </a:prstGeom>
        </p:spPr>
      </p:pic>
      <p:sp>
        <p:nvSpPr>
          <p:cNvPr id="27" name="TextBox 20"/>
          <p:cNvSpPr txBox="1"/>
          <p:nvPr/>
        </p:nvSpPr>
        <p:spPr>
          <a:xfrm>
            <a:off x="6095365" y="5695950"/>
            <a:ext cx="5740400" cy="809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lstStyle/>
          <a:p>
            <a:pPr algn="just"/>
            <a:r>
              <a:rPr lang="vi-VN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Lan vui vẻ sang rủ Hà đi nộp tranh còn Hà thì chưa hoàn thành bức tranh.</a:t>
            </a:r>
          </a:p>
        </p:txBody>
      </p:sp>
      <p:sp>
        <p:nvSpPr>
          <p:cNvPr id="3" name="Flowchart: Terminator 2"/>
          <p:cNvSpPr/>
          <p:nvPr/>
        </p:nvSpPr>
        <p:spPr>
          <a:xfrm>
            <a:off x="3616960" y="2887345"/>
            <a:ext cx="4796790" cy="1226820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40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B</a:t>
            </a:r>
            <a:r>
              <a:rPr lang="vi-VN" sz="40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ức tranh dang dở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7" grpId="1"/>
      <p:bldP spid="25" grpId="0" bldLvl="0" animBg="1"/>
      <p:bldP spid="25" grpId="1" animBg="1"/>
      <p:bldP spid="26" grpId="0" bldLvl="0" animBg="1"/>
      <p:bldP spid="26" grpId="1" animBg="1"/>
      <p:bldP spid="24" grpId="0" bldLvl="0" animBg="1"/>
      <p:bldP spid="24" grpId="1" animBg="1"/>
      <p:bldP spid="27" grpId="0" bldLvl="0" animBg="1"/>
      <p:bldP spid="27" grpId="1" animBg="1"/>
      <p:bldP spid="3" grpId="0" bldLvl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973217762963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3690" y="223520"/>
            <a:ext cx="11523980" cy="6492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86355" y="812165"/>
            <a:ext cx="7527925" cy="6045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93160" y="3429000"/>
            <a:ext cx="3677920" cy="3319145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376555" y="463550"/>
            <a:ext cx="4484370" cy="3131820"/>
          </a:xfrm>
          <a:prstGeom prst="cloudCallou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Vì sao cần quý trọng thời gian?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5375910" y="650240"/>
            <a:ext cx="6621780" cy="3131820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Thời gian là vô giá, quý trọng thời gian giúp chúng ta hoàn thành công việc với kết quả tốt nhất.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8" grpId="0" bldLvl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/>
          <p:nvPr/>
        </p:nvSpPr>
        <p:spPr>
          <a:xfrm>
            <a:off x="1026160" y="969645"/>
            <a:ext cx="693928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vi-VN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Quan sát tranh và trả lời câu hỏi:</a:t>
            </a:r>
            <a:endParaRPr lang="vi-VN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rcRect b="15335"/>
          <a:stretch>
            <a:fillRect/>
          </a:stretch>
        </p:blipFill>
        <p:spPr>
          <a:xfrm>
            <a:off x="928370" y="1491615"/>
            <a:ext cx="10334625" cy="3794760"/>
          </a:xfrm>
          <a:prstGeom prst="rect">
            <a:avLst/>
          </a:prstGeom>
        </p:spPr>
      </p:pic>
      <p:sp>
        <p:nvSpPr>
          <p:cNvPr id="28" name="TextBox 23"/>
          <p:cNvSpPr txBox="1"/>
          <p:nvPr/>
        </p:nvSpPr>
        <p:spPr>
          <a:xfrm>
            <a:off x="928370" y="5332095"/>
            <a:ext cx="2762885" cy="1153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vi-VN" sz="23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Hải luôn thực hiện các việc trong ngày theo thời gian biểu.</a:t>
            </a:r>
          </a:p>
        </p:txBody>
      </p:sp>
      <p:sp>
        <p:nvSpPr>
          <p:cNvPr id="29" name="TextBox 24"/>
          <p:cNvSpPr txBox="1"/>
          <p:nvPr/>
        </p:nvSpPr>
        <p:spPr>
          <a:xfrm>
            <a:off x="3691255" y="5330825"/>
            <a:ext cx="2582545" cy="1153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vi-VN" sz="23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Liên luôn chuẩn bị sách vở từ tối hôm trước.</a:t>
            </a:r>
          </a:p>
        </p:txBody>
      </p:sp>
      <p:sp>
        <p:nvSpPr>
          <p:cNvPr id="31" name="TextBox 27"/>
          <p:cNvSpPr txBox="1"/>
          <p:nvPr/>
        </p:nvSpPr>
        <p:spPr>
          <a:xfrm>
            <a:off x="6273800" y="5332095"/>
            <a:ext cx="2402840" cy="11518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vi-VN" sz="23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Huy thường đặt ra kế hoạch học tập và hoàn thành.</a:t>
            </a:r>
          </a:p>
        </p:txBody>
      </p:sp>
      <p:sp>
        <p:nvSpPr>
          <p:cNvPr id="32" name="TextBox 28"/>
          <p:cNvSpPr txBox="1"/>
          <p:nvPr/>
        </p:nvSpPr>
        <p:spPr>
          <a:xfrm>
            <a:off x="8676640" y="5330825"/>
            <a:ext cx="2553335" cy="1153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vi-VN" sz="23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Trường luôn hoàn thành xong mọi việc rồi mới đi chơi.</a:t>
            </a:r>
          </a:p>
        </p:txBody>
      </p:sp>
      <p:sp>
        <p:nvSpPr>
          <p:cNvPr id="33" name="Text Box 32"/>
          <p:cNvSpPr txBox="1"/>
          <p:nvPr/>
        </p:nvSpPr>
        <p:spPr>
          <a:xfrm>
            <a:off x="1026160" y="478155"/>
            <a:ext cx="106832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u="sng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Hoạt động 2:</a:t>
            </a:r>
            <a:r>
              <a:rPr lang="vi-VN" altLang="en-US" sz="28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Tìm hiểu biểu hiện của việc quý trọng thời gian</a:t>
            </a:r>
          </a:p>
        </p:txBody>
      </p:sp>
      <p:cxnSp>
        <p:nvCxnSpPr>
          <p:cNvPr id="2" name="Straight Connector 1"/>
          <p:cNvCxnSpPr/>
          <p:nvPr/>
        </p:nvCxnSpPr>
        <p:spPr>
          <a:xfrm>
            <a:off x="3585210" y="5319395"/>
            <a:ext cx="0" cy="11785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6194425" y="5351145"/>
            <a:ext cx="0" cy="11785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8676640" y="5332095"/>
            <a:ext cx="0" cy="11785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Rectangle: Rounded Corners 14"/>
          <p:cNvSpPr/>
          <p:nvPr/>
        </p:nvSpPr>
        <p:spPr>
          <a:xfrm>
            <a:off x="325755" y="449580"/>
            <a:ext cx="1748790" cy="8794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264410" y="136525"/>
            <a:ext cx="9335135" cy="1371600"/>
            <a:chOff x="4585003" y="4752926"/>
            <a:chExt cx="7191887" cy="4202924"/>
          </a:xfrm>
        </p:grpSpPr>
        <p:sp>
          <p:nvSpPr>
            <p:cNvPr id="19" name="Rectangle: Diagonal Corners Rounded 18"/>
            <p:cNvSpPr/>
            <p:nvPr/>
          </p:nvSpPr>
          <p:spPr>
            <a:xfrm flipH="1">
              <a:off x="4585099" y="4752926"/>
              <a:ext cx="7191791" cy="4202924"/>
            </a:xfrm>
            <a:prstGeom prst="round2DiagRect">
              <a:avLst>
                <a:gd name="adj1" fmla="val 34172"/>
                <a:gd name="adj2" fmla="val 717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vi-VN" sz="36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Nêu nhận xét của em về việc sử dụng thời gian của các bạn trong tranh.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6" name="Rectangle: Diagonal Corners Rounded 30"/>
            <p:cNvSpPr/>
            <p:nvPr/>
          </p:nvSpPr>
          <p:spPr>
            <a:xfrm flipH="1">
              <a:off x="4585003" y="4822682"/>
              <a:ext cx="7155053" cy="4133089"/>
            </a:xfrm>
            <a:prstGeom prst="round2DiagRect">
              <a:avLst>
                <a:gd name="adj1" fmla="val 30812"/>
                <a:gd name="adj2" fmla="val 7179"/>
              </a:avLst>
            </a:prstGeom>
            <a:noFill/>
            <a:ln w="76200">
              <a:solidFill>
                <a:srgbClr val="FFC23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8" grpId="0" bldLvl="0" animBg="1"/>
      <p:bldP spid="28" grpId="1" animBg="1"/>
      <p:bldP spid="29" grpId="0" bldLvl="0" animBg="1"/>
      <p:bldP spid="29" grpId="1" animBg="1"/>
      <p:bldP spid="31" grpId="0" bldLvl="0" animBg="1"/>
      <p:bldP spid="31" grpId="1" animBg="1"/>
      <p:bldP spid="32" grpId="0" bldLvl="0" animBg="1"/>
      <p:bldP spid="32" grpId="1" animBg="1"/>
      <p:bldP spid="33" grpId="1"/>
      <p:bldP spid="15" grpId="0" bldLvl="0" animBg="1"/>
      <p:bldP spid="1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508</Words>
  <Application>Microsoft Office PowerPoint</Application>
  <PresentationFormat>Widescreen</PresentationFormat>
  <Paragraphs>39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Arial-Rounded</vt:lpstr>
      <vt:lpstr>Calibri</vt:lpstr>
      <vt:lpstr>Calibri Light</vt:lpstr>
      <vt:lpstr>Georgia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MAIHUNG</dc:creator>
  <cp:lastModifiedBy>MAIHUNG</cp:lastModifiedBy>
  <cp:revision>16</cp:revision>
  <dcterms:created xsi:type="dcterms:W3CDTF">2024-10-24T13:24:00Z</dcterms:created>
  <dcterms:modified xsi:type="dcterms:W3CDTF">2025-03-16T12:48:03Z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919CB5C8187D45E1BEE3D565E8F17B15_11</vt:lpwstr>
  </property>
  <property fmtid="{D5CDD505-2E9C-101B-9397-08002B2CF9AE}" pid="3" name="KSOProductBuildVer">
    <vt:lpwstr>1033-12.2.0.19307</vt:lpwstr>
  </property>
</Properties>
</file>