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70" r:id="rId3"/>
    <p:sldId id="280" r:id="rId4"/>
    <p:sldId id="281" r:id="rId5"/>
    <p:sldId id="282" r:id="rId6"/>
    <p:sldId id="283" r:id="rId7"/>
    <p:sldId id="271" r:id="rId8"/>
    <p:sldId id="284" r:id="rId9"/>
    <p:sldId id="290" r:id="rId10"/>
    <p:sldId id="285" r:id="rId11"/>
    <p:sldId id="286" r:id="rId12"/>
    <p:sldId id="262" r:id="rId13"/>
    <p:sldId id="263" r:id="rId14"/>
    <p:sldId id="289" r:id="rId15"/>
    <p:sldId id="291" r:id="rId16"/>
    <p:sldId id="288" r:id="rId17"/>
    <p:sldId id="277" r:id="rId18"/>
    <p:sldId id="279" r:id="rId19"/>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485" y="62"/>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3/19/2025</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audio" Target="file:///C:\Documents%20and%20Settings\Administrator\My%20Documents\di\ngay%20tet%20que%20em.mp3" TargetMode="Externa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PinkFlowers">
            <a:extLst>
              <a:ext uri="{FF2B5EF4-FFF2-40B4-BE49-F238E27FC236}">
                <a16:creationId xmlns:a16="http://schemas.microsoft.com/office/drawing/2014/main" id="{54FB3311-6F64-38A5-B215-2F58F55BA2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760" y="6088380"/>
            <a:ext cx="1036320" cy="58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Flower7">
            <a:extLst>
              <a:ext uri="{FF2B5EF4-FFF2-40B4-BE49-F238E27FC236}">
                <a16:creationId xmlns:a16="http://schemas.microsoft.com/office/drawing/2014/main" id="{092FBFBE-347D-D6A6-DA11-F50747A00A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2921" y="1215787"/>
            <a:ext cx="485775" cy="50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FloralCorner3">
            <a:extLst>
              <a:ext uri="{FF2B5EF4-FFF2-40B4-BE49-F238E27FC236}">
                <a16:creationId xmlns:a16="http://schemas.microsoft.com/office/drawing/2014/main" id="{3F7A9853-E10C-9C4E-484B-4BABC23177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033780" y="1016080"/>
            <a:ext cx="2526030" cy="17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Flower7">
            <a:extLst>
              <a:ext uri="{FF2B5EF4-FFF2-40B4-BE49-F238E27FC236}">
                <a16:creationId xmlns:a16="http://schemas.microsoft.com/office/drawing/2014/main" id="{E97AF4AC-C871-853E-69D1-475E4B82DF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250" y="1829753"/>
            <a:ext cx="654447" cy="6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FloralCorner3">
            <a:extLst>
              <a:ext uri="{FF2B5EF4-FFF2-40B4-BE49-F238E27FC236}">
                <a16:creationId xmlns:a16="http://schemas.microsoft.com/office/drawing/2014/main" id="{751F3E2B-1A89-18AD-3E87-10DF24279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25538" y="5447428"/>
            <a:ext cx="1230630" cy="14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Flower7">
            <a:extLst>
              <a:ext uri="{FF2B5EF4-FFF2-40B4-BE49-F238E27FC236}">
                <a16:creationId xmlns:a16="http://schemas.microsoft.com/office/drawing/2014/main" id="{4AE987D5-45C6-C963-9108-A2D599EE2A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7657" y="1132127"/>
            <a:ext cx="739458" cy="50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WordArt 9">
            <a:extLst>
              <a:ext uri="{FF2B5EF4-FFF2-40B4-BE49-F238E27FC236}">
                <a16:creationId xmlns:a16="http://schemas.microsoft.com/office/drawing/2014/main" id="{5E99CAD9-5833-A8B6-023B-D5E8D4CA2D29}"/>
              </a:ext>
            </a:extLst>
          </p:cNvPr>
          <p:cNvSpPr>
            <a:spLocks noChangeArrowheads="1" noChangeShapeType="1" noTextEdit="1"/>
          </p:cNvSpPr>
          <p:nvPr/>
        </p:nvSpPr>
        <p:spPr bwMode="auto">
          <a:xfrm>
            <a:off x="2707005" y="4017091"/>
            <a:ext cx="8312150" cy="85820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0"/>
              </a:avLst>
            </a:prstTxWarp>
          </a:bodyPr>
          <a:lstStyle/>
          <a:p>
            <a:pPr algn="ctr"/>
            <a:r>
              <a:rPr lang="en-US" sz="3060" b="1" kern="10" dirty="0">
                <a:solidFill>
                  <a:srgbClr val="FF0000"/>
                </a:solidFill>
                <a:cs typeface="Calibri" panose="020F0502020204030204" pitchFamily="34" charset="0"/>
              </a:rPr>
              <a:t>KIẾN VÀ CHIM BỒ CÂU</a:t>
            </a:r>
            <a:endParaRPr lang="vi-VN" sz="3060" b="1" kern="10" dirty="0">
              <a:solidFill>
                <a:srgbClr val="FF0000"/>
              </a:solidFill>
              <a:cs typeface="Calibri" panose="020F0502020204030204" pitchFamily="34" charset="0"/>
            </a:endParaRPr>
          </a:p>
        </p:txBody>
      </p:sp>
      <p:sp>
        <p:nvSpPr>
          <p:cNvPr id="12297" name="WordArt 13">
            <a:extLst>
              <a:ext uri="{FF2B5EF4-FFF2-40B4-BE49-F238E27FC236}">
                <a16:creationId xmlns:a16="http://schemas.microsoft.com/office/drawing/2014/main" id="{7E33A2B8-54B2-BA1E-5F15-633FAC6BAAD6}"/>
              </a:ext>
            </a:extLst>
          </p:cNvPr>
          <p:cNvSpPr>
            <a:spLocks noChangeArrowheads="1" noChangeShapeType="1" noTextEdit="1"/>
          </p:cNvSpPr>
          <p:nvPr/>
        </p:nvSpPr>
        <p:spPr bwMode="auto">
          <a:xfrm>
            <a:off x="4083369" y="2154952"/>
            <a:ext cx="4091305" cy="577533"/>
          </a:xfrm>
          <a:prstGeom prst="rect">
            <a:avLst/>
          </a:prstGeom>
        </p:spPr>
        <p:txBody>
          <a:bodyPr wrap="none" fromWordArt="1">
            <a:prstTxWarp prst="textFadeUp">
              <a:avLst>
                <a:gd name="adj" fmla="val 0"/>
              </a:avLst>
            </a:prstTxWarp>
          </a:bodyPr>
          <a:lstStyle/>
          <a:p>
            <a:pPr algn="ctr"/>
            <a:r>
              <a:rPr lang="vi-VN" sz="3060" kern="10">
                <a:ln w="12700">
                  <a:solidFill>
                    <a:srgbClr val="0000FF"/>
                  </a:solidFill>
                  <a:round/>
                  <a:headEnd/>
                  <a:tailEnd/>
                </a:ln>
                <a:solidFill>
                  <a:srgbClr val="00FFFF"/>
                </a:solidFill>
                <a:latin typeface="Times New Roman" panose="02020603050405020304" pitchFamily="18" charset="0"/>
                <a:cs typeface="Times New Roman" panose="02020603050405020304" pitchFamily="18" charset="0"/>
              </a:rPr>
              <a:t>Môn : Tiếng việt</a:t>
            </a:r>
          </a:p>
        </p:txBody>
      </p:sp>
      <p:sp>
        <p:nvSpPr>
          <p:cNvPr id="12298" name="WordArt 14">
            <a:extLst>
              <a:ext uri="{FF2B5EF4-FFF2-40B4-BE49-F238E27FC236}">
                <a16:creationId xmlns:a16="http://schemas.microsoft.com/office/drawing/2014/main" id="{10668BC0-4CE5-7FAD-4914-3D7A4EA54EBB}"/>
              </a:ext>
            </a:extLst>
          </p:cNvPr>
          <p:cNvSpPr>
            <a:spLocks noChangeArrowheads="1" noChangeShapeType="1" noTextEdit="1"/>
          </p:cNvSpPr>
          <p:nvPr/>
        </p:nvSpPr>
        <p:spPr bwMode="auto">
          <a:xfrm>
            <a:off x="1179514" y="4162822"/>
            <a:ext cx="1327785" cy="759698"/>
          </a:xfrm>
          <a:prstGeom prst="rect">
            <a:avLst/>
          </a:prstGeom>
        </p:spPr>
        <p:txBody>
          <a:bodyPr wrap="none" fromWordArt="1">
            <a:prstTxWarp prst="textFadeUp">
              <a:avLst>
                <a:gd name="adj" fmla="val 0"/>
              </a:avLst>
            </a:prstTxWarp>
          </a:bodyPr>
          <a:lstStyle/>
          <a:p>
            <a:pPr algn="ctr"/>
            <a:r>
              <a:rPr lang="vi-VN" sz="2720" kern="1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Bài:</a:t>
            </a:r>
          </a:p>
        </p:txBody>
      </p:sp>
      <p:pic>
        <p:nvPicPr>
          <p:cNvPr id="16395" name="ngay tet que em.mp3">
            <a:hlinkClick r:id="" action="ppaction://media"/>
            <a:extLst>
              <a:ext uri="{FF2B5EF4-FFF2-40B4-BE49-F238E27FC236}">
                <a16:creationId xmlns:a16="http://schemas.microsoft.com/office/drawing/2014/main" id="{25C9E881-6426-65AF-9486-69A76E0D8C13}"/>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0316132" y="1615203"/>
            <a:ext cx="2401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WordArt 16">
            <a:extLst>
              <a:ext uri="{FF2B5EF4-FFF2-40B4-BE49-F238E27FC236}">
                <a16:creationId xmlns:a16="http://schemas.microsoft.com/office/drawing/2014/main" id="{71774BCA-942F-3110-A79A-56670D16750F}"/>
              </a:ext>
            </a:extLst>
          </p:cNvPr>
          <p:cNvSpPr>
            <a:spLocks noChangeArrowheads="1" noChangeShapeType="1" noTextEdit="1"/>
          </p:cNvSpPr>
          <p:nvPr/>
        </p:nvSpPr>
        <p:spPr bwMode="auto">
          <a:xfrm>
            <a:off x="4833620" y="3011806"/>
            <a:ext cx="2590800" cy="480378"/>
          </a:xfrm>
          <a:prstGeom prst="rect">
            <a:avLst/>
          </a:prstGeom>
        </p:spPr>
        <p:txBody>
          <a:bodyPr wrap="none" fromWordArt="1">
            <a:prstTxWarp prst="textFadeUp">
              <a:avLst>
                <a:gd name="adj" fmla="val 0"/>
              </a:avLst>
            </a:prstTxWarp>
          </a:bodyPr>
          <a:lstStyle/>
          <a:p>
            <a:pPr algn="ctr"/>
            <a:r>
              <a:rPr lang="vi-VN" sz="2720" kern="10">
                <a:ln w="12700">
                  <a:solidFill>
                    <a:srgbClr val="0000FF"/>
                  </a:solidFill>
                  <a:round/>
                  <a:headEnd/>
                  <a:tailEnd/>
                </a:ln>
                <a:solidFill>
                  <a:srgbClr val="FF0000"/>
                </a:solidFill>
                <a:latin typeface="Times New Roman" panose="02020603050405020304" pitchFamily="18" charset="0"/>
                <a:cs typeface="Times New Roman" panose="02020603050405020304" pitchFamily="18" charset="0"/>
              </a:rPr>
              <a:t>Lớp: 1G</a:t>
            </a:r>
          </a:p>
        </p:txBody>
      </p:sp>
      <p:sp>
        <p:nvSpPr>
          <p:cNvPr id="12301" name="WordArt 17">
            <a:extLst>
              <a:ext uri="{FF2B5EF4-FFF2-40B4-BE49-F238E27FC236}">
                <a16:creationId xmlns:a16="http://schemas.microsoft.com/office/drawing/2014/main" id="{6A096BF1-0832-7045-7A07-B8AA6677FCF7}"/>
              </a:ext>
            </a:extLst>
          </p:cNvPr>
          <p:cNvSpPr>
            <a:spLocks noChangeArrowheads="1" noChangeShapeType="1" noTextEdit="1"/>
          </p:cNvSpPr>
          <p:nvPr/>
        </p:nvSpPr>
        <p:spPr bwMode="auto">
          <a:xfrm>
            <a:off x="2982278" y="1360170"/>
            <a:ext cx="6757670" cy="670640"/>
          </a:xfrm>
          <a:prstGeom prst="rect">
            <a:avLst/>
          </a:prstGeom>
        </p:spPr>
        <p:txBody>
          <a:bodyPr wrap="none" fromWordArt="1">
            <a:prstTxWarp prst="textFadeUp">
              <a:avLst>
                <a:gd name="adj" fmla="val 0"/>
              </a:avLst>
            </a:prstTxWarp>
          </a:bodyPr>
          <a:lstStyle/>
          <a:p>
            <a:pPr algn="ctr"/>
            <a:r>
              <a:rPr lang="vi-VN" sz="3060" kern="10">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rPr>
              <a:t>TRƯỜNG TIỂU HỌC HÒA NGHĨA</a:t>
            </a:r>
          </a:p>
        </p:txBody>
      </p:sp>
      <p:sp>
        <p:nvSpPr>
          <p:cNvPr id="2" name="TextBox 1">
            <a:extLst>
              <a:ext uri="{FF2B5EF4-FFF2-40B4-BE49-F238E27FC236}">
                <a16:creationId xmlns:a16="http://schemas.microsoft.com/office/drawing/2014/main" id="{79E08810-E0D6-BBC7-5FEC-B246A4E347FC}"/>
              </a:ext>
            </a:extLst>
          </p:cNvPr>
          <p:cNvSpPr txBox="1"/>
          <p:nvPr/>
        </p:nvSpPr>
        <p:spPr>
          <a:xfrm>
            <a:off x="2577466" y="5634992"/>
            <a:ext cx="7567295" cy="650499"/>
          </a:xfrm>
          <a:prstGeom prst="rect">
            <a:avLst/>
          </a:prstGeom>
          <a:noFill/>
        </p:spPr>
        <p:txBody>
          <a:bodyPr>
            <a:spAutoFit/>
          </a:bodyPr>
          <a:lstStyle/>
          <a:p>
            <a:pPr algn="ctr" defTabSz="1036265">
              <a:defRPr/>
            </a:pPr>
            <a:r>
              <a:rPr lang="en-US" sz="3627" b="1" i="1" dirty="0">
                <a:solidFill>
                  <a:srgbClr val="660033"/>
                </a:solidFill>
                <a:latin typeface="Times New Roman" pitchFamily="18" charset="0"/>
                <a:cs typeface="Times New Roman" pitchFamily="18" charset="0"/>
              </a:rPr>
              <a:t>GV: </a:t>
            </a:r>
            <a:r>
              <a:rPr lang="en-US" sz="3627" b="1" i="1">
                <a:solidFill>
                  <a:srgbClr val="660033"/>
                </a:solidFill>
                <a:latin typeface="Times New Roman" pitchFamily="18" charset="0"/>
                <a:cs typeface="Times New Roman" pitchFamily="18" charset="0"/>
              </a:rPr>
              <a:t>Nguyễn </a:t>
            </a:r>
            <a:r>
              <a:rPr lang="en-US" sz="3627" b="1" i="1" dirty="0" err="1">
                <a:solidFill>
                  <a:srgbClr val="660033"/>
                </a:solidFill>
                <a:latin typeface="Times New Roman" pitchFamily="18" charset="0"/>
                <a:cs typeface="Times New Roman" pitchFamily="18" charset="0"/>
              </a:rPr>
              <a:t>Thị</a:t>
            </a:r>
            <a:r>
              <a:rPr lang="en-US" sz="3627" b="1" i="1" dirty="0">
                <a:solidFill>
                  <a:srgbClr val="660033"/>
                </a:solidFill>
                <a:latin typeface="Times New Roman" pitchFamily="18" charset="0"/>
                <a:cs typeface="Times New Roman" pitchFamily="18" charset="0"/>
              </a:rPr>
              <a:t> </a:t>
            </a:r>
            <a:r>
              <a:rPr lang="en-US" sz="3627" b="1" i="1" dirty="0" err="1">
                <a:solidFill>
                  <a:srgbClr val="660033"/>
                </a:solidFill>
                <a:latin typeface="Times New Roman" pitchFamily="18" charset="0"/>
                <a:cs typeface="Times New Roman" pitchFamily="18" charset="0"/>
              </a:rPr>
              <a:t>Thịnh</a:t>
            </a:r>
            <a:endParaRPr lang="en-US" sz="3627" b="1" i="1"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15386936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395"/>
                                        </p:tgtEl>
                                      </p:cBhvr>
                                    </p:cmd>
                                  </p:childTnLst>
                                </p:cTn>
                              </p:par>
                            </p:childTnLst>
                          </p:cTn>
                        </p:par>
                      </p:childTnLst>
                    </p:cTn>
                  </p:par>
                </p:childTnLst>
              </p:cTn>
              <p:nextCondLst>
                <p:cond evt="onClick" delay="0">
                  <p:tgtEl>
                    <p:spTgt spid="16395"/>
                  </p:tgtEl>
                </p:cond>
              </p:nextCondLst>
            </p:seq>
            <p:audio>
              <p:cMediaNode vol="80000">
                <p:cTn id="7" fill="hold" display="0">
                  <p:stCondLst>
                    <p:cond delay="indefinite"/>
                  </p:stCondLst>
                  <p:endCondLst>
                    <p:cond evt="onStopAudio" delay="0">
                      <p:tgtEl>
                        <p:sldTgt/>
                      </p:tgtEl>
                    </p:cond>
                  </p:endCondLst>
                </p:cTn>
                <p:tgtEl>
                  <p:spTgt spid="1639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vùng vẫy:</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3092649" y="1288768"/>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Hoạt động liên tiếp để thoát khỏi một tình trạng nào đó.</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4" name="矩形 8"/>
          <p:cNvSpPr/>
          <p:nvPr/>
        </p:nvSpPr>
        <p:spPr>
          <a:xfrm>
            <a:off x="-1" y="2426572"/>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nhanh trí:</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矩形 8"/>
          <p:cNvSpPr/>
          <p:nvPr/>
        </p:nvSpPr>
        <p:spPr>
          <a:xfrm>
            <a:off x="3079789" y="2498820"/>
            <a:ext cx="8081604" cy="654682"/>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Suy nghĩ nhanh, ứng phó nhanh.</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6" name="矩形 8"/>
          <p:cNvSpPr/>
          <p:nvPr/>
        </p:nvSpPr>
        <p:spPr>
          <a:xfrm>
            <a:off x="12859" y="3227347"/>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thợ săn:</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7" name="矩形 8"/>
          <p:cNvSpPr/>
          <p:nvPr/>
        </p:nvSpPr>
        <p:spPr>
          <a:xfrm>
            <a:off x="3092649" y="3299596"/>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Người chuyên làm nghề săn bắn thú rừng và chim.</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6538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86469719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val="3503182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
            <a:ext cx="12344400" cy="7772400"/>
          </a:xfrm>
          <a:prstGeom prst="rect">
            <a:avLst/>
          </a:prstGeom>
        </p:spPr>
      </p:pic>
      <p:sp>
        <p:nvSpPr>
          <p:cNvPr id="4" name="Rectangle 3">
            <a:extLst>
              <a:ext uri="{FF2B5EF4-FFF2-40B4-BE49-F238E27FC236}">
                <a16:creationId xmlns:a16="http://schemas.microsoft.com/office/drawing/2014/main"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Bồ câu đã làm gì để cứu kiến</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a16="http://schemas.microsoft.com/office/drawing/2014/main"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Bồ câu nhanh trí nhặt một chiếc lá thả xuống nước để cứu kiến.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Rectangle 5">
            <a:extLst>
              <a:ext uri="{FF2B5EF4-FFF2-40B4-BE49-F238E27FC236}">
                <a16:creationId xmlns:a16="http://schemas.microsoft.com/office/drawing/2014/main"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Kiến đã làm gì để cứu bồ câu</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7" name="Rectangle 6">
            <a:extLst>
              <a:ext uri="{FF2B5EF4-FFF2-40B4-BE49-F238E27FC236}">
                <a16:creationId xmlns:a16="http://schemas.microsoft.com/office/drawing/2014/main"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Kiến bò đến cắn vào chân người thợ săn.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8" name="Rectangle 7">
            <a:extLst>
              <a:ext uri="{FF2B5EF4-FFF2-40B4-BE49-F238E27FC236}">
                <a16:creationId xmlns:a16="http://schemas.microsoft.com/office/drawing/2014/main"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Em đã học được điều gì từ câu chuyện này</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9" name="Rectangle 8">
            <a:extLst>
              <a:ext uri="{FF2B5EF4-FFF2-40B4-BE49-F238E27FC236}">
                <a16:creationId xmlns:a16="http://schemas.microsoft.com/office/drawing/2014/main"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Trong cuộc sống hằng ngày cần giúp đỡ nhau, nhất là khi người khác gặp hoạn nạn.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91" t="13448" r="17286" b="13793"/>
          <a:stretch/>
        </p:blipFill>
        <p:spPr bwMode="auto">
          <a:xfrm>
            <a:off x="8538210" y="5699761"/>
            <a:ext cx="3451078" cy="17837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a:solidFill>
                  <a:srgbClr val="000000">
                    <a:lumMod val="95000"/>
                    <a:lumOff val="5000"/>
                  </a:srgbClr>
                </a:solidFill>
                <a:latin typeface="HP001 4 hang 1 ô ly" panose="020B0603050302020204" pitchFamily="34" charset="0"/>
              </a:rPr>
              <a:t>  </a:t>
            </a:r>
            <a:r>
              <a:rPr lang="en-US" sz="4500" b="1" kern="0" smtClean="0">
                <a:solidFill>
                  <a:srgbClr val="000000">
                    <a:lumMod val="95000"/>
                    <a:lumOff val="5000"/>
                  </a:srgbClr>
                </a:solidFill>
                <a:latin typeface="HP001 4 hang 1 ô ly" panose="020B0603050302020204" pitchFamily="34" charset="0"/>
              </a:rPr>
              <a:t>Kiến bò đến chỗ người thợ săn và cắn vào chân anh ta.</a:t>
            </a:r>
            <a:endParaRPr lang="vi-VN" sz="4500" kern="0" dirty="0">
              <a:solidFill>
                <a:sysClr val="windowText" lastClr="000000"/>
              </a:solidFill>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a:latin typeface="UVnAvant-Narrow" pitchFamily="34" charset="0"/>
                <a:cs typeface="UVnAvant-Narrow" pitchFamily="34" charset="0"/>
              </a:rPr>
              <a:t>4</a:t>
            </a:r>
            <a:r>
              <a:rPr lang="en-US" altLang="en-US" b="1" smtClean="0">
                <a:latin typeface="UVnAvant-Narrow" pitchFamily="34" charset="0"/>
                <a:cs typeface="UVnAvant-Narrow" pitchFamily="34" charset="0"/>
              </a:rPr>
              <a:t>. </a:t>
            </a:r>
            <a:r>
              <a:rPr lang="en-US" altLang="vi-VN" b="1">
                <a:latin typeface="UVnAvant-Narrow" pitchFamily="34" charset="0"/>
                <a:cs typeface="UVnAvant-Narrow" pitchFamily="34" charset="0"/>
              </a:rPr>
              <a:t>Viết vào vở câu trả lời cho câu hỏi b ở mục 3</a:t>
            </a:r>
          </a:p>
        </p:txBody>
      </p:sp>
    </p:spTree>
    <p:extLst>
      <p:ext uri="{BB962C8B-B14F-4D97-AF65-F5344CB8AC3E}">
        <p14:creationId xmlns:p14="http://schemas.microsoft.com/office/powerpoint/2010/main" val="33726602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vi-VN" sz="3200" b="1">
                <a:latin typeface="UVnAvant-Narrow" panose="020B0500000000000000" pitchFamily="34" charset="0"/>
                <a:ea typeface="UVnAvant-Narrow" panose="020B0500000000000000" pitchFamily="34" charset="0"/>
                <a:cs typeface="UVnAvant-Narrow" panose="020B0500000000000000" pitchFamily="34" charset="0"/>
              </a:rPr>
              <a:t>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F3AE2D3B-8A66-4D37-9F98-E5BC3B6825E5}"/>
              </a:ext>
            </a:extLst>
          </p:cNvPr>
          <p:cNvSpPr/>
          <p:nvPr/>
        </p:nvSpPr>
        <p:spPr>
          <a:xfrm>
            <a:off x="876908" y="3646072"/>
            <a:ext cx="10874313" cy="587159"/>
          </a:xfrm>
          <a:prstGeom prst="rect">
            <a:avLst/>
          </a:prstGeom>
        </p:spPr>
        <p:txBody>
          <a:bodyPr wrap="square" lIns="93799" tIns="46900" rIns="93799" bIns="46900">
            <a:spAutoFit/>
          </a:bodyPr>
          <a:lstStyle/>
          <a:p>
            <a:r>
              <a:rPr lang="vi-VN" sz="3200">
                <a:latin typeface="UVnAvant-Narrow" panose="020B0500000000000000" pitchFamily="34" charset="0"/>
                <a:ea typeface="UVnAvant-Narrow" panose="020B0500000000000000" pitchFamily="34" charset="0"/>
                <a:cs typeface="UVnAvant-Narrow" panose="020B0500000000000000" pitchFamily="34" charset="0"/>
              </a:rPr>
              <a:t>a. Nam (…) nghĩ ngay ra lời giải cho câu đố.</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0451483"/>
              </p:ext>
            </p:extLst>
          </p:nvPr>
        </p:nvGraphicFramePr>
        <p:xfrm>
          <a:off x="581890" y="2564478"/>
          <a:ext cx="10854048" cy="855616"/>
        </p:xfrm>
        <a:graphic>
          <a:graphicData uri="http://schemas.openxmlformats.org/drawingml/2006/table">
            <a:tbl>
              <a:tblPr/>
              <a:tblGrid>
                <a:gridCol w="2256313">
                  <a:extLst>
                    <a:ext uri="{9D8B030D-6E8A-4147-A177-3AD203B41FA5}">
                      <a16:colId xmlns:a16="http://schemas.microsoft.com/office/drawing/2014/main" val="20000"/>
                    </a:ext>
                  </a:extLst>
                </a:gridCol>
                <a:gridCol w="2303813">
                  <a:extLst>
                    <a:ext uri="{9D8B030D-6E8A-4147-A177-3AD203B41FA5}">
                      <a16:colId xmlns:a16="http://schemas.microsoft.com/office/drawing/2014/main" val="20001"/>
                    </a:ext>
                  </a:extLst>
                </a:gridCol>
                <a:gridCol w="2339439">
                  <a:extLst>
                    <a:ext uri="{9D8B030D-6E8A-4147-A177-3AD203B41FA5}">
                      <a16:colId xmlns:a16="http://schemas.microsoft.com/office/drawing/2014/main" val="20002"/>
                    </a:ext>
                  </a:extLst>
                </a:gridCol>
                <a:gridCol w="2541320">
                  <a:extLst>
                    <a:ext uri="{9D8B030D-6E8A-4147-A177-3AD203B41FA5}">
                      <a16:colId xmlns:a16="http://schemas.microsoft.com/office/drawing/2014/main" val="20003"/>
                    </a:ext>
                  </a:extLst>
                </a:gridCol>
                <a:gridCol w="1413163">
                  <a:extLst>
                    <a:ext uri="{9D8B030D-6E8A-4147-A177-3AD203B41FA5}">
                      <a16:colId xmlns:a16="http://schemas.microsoft.com/office/drawing/2014/main" val="20004"/>
                    </a:ext>
                  </a:extLst>
                </a:gridCol>
              </a:tblGrid>
              <a:tr h="855616">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giật mình</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nhanh trí</a:t>
                      </a:r>
                    </a:p>
                  </a:txBody>
                  <a:tcPr marL="38100" marR="38100" marT="38100" marB="38100" anchor="ctr">
                    <a:lnL>
                      <a:noFill/>
                    </a:lnL>
                    <a:lnR>
                      <a:noFill/>
                    </a:lnR>
                    <a:lnT>
                      <a:noFill/>
                    </a:lnT>
                    <a:lnB>
                      <a:noFill/>
                    </a:lnB>
                    <a:solidFill>
                      <a:srgbClr val="F5D0F1"/>
                    </a:solidFill>
                  </a:tcPr>
                </a:tc>
                <a:tc>
                  <a:txBody>
                    <a:bodyPr/>
                    <a:lstStyle/>
                    <a:p>
                      <a:pPr algn="ctr"/>
                      <a:r>
                        <a:rPr lang="vi-VN" sz="2800" i="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giúp nhau</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cứu</a:t>
                      </a:r>
                    </a:p>
                  </a:txBody>
                  <a:tcPr marL="38100" marR="38100" marT="38100" marB="38100"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F3AE2D3B-8A66-4D37-9F98-E5BC3B6825E5}"/>
              </a:ext>
            </a:extLst>
          </p:cNvPr>
          <p:cNvSpPr/>
          <p:nvPr/>
        </p:nvSpPr>
        <p:spPr>
          <a:xfrm>
            <a:off x="876907" y="4385631"/>
            <a:ext cx="10874313" cy="587159"/>
          </a:xfrm>
          <a:prstGeom prst="rect">
            <a:avLst/>
          </a:prstGeom>
        </p:spPr>
        <p:txBody>
          <a:bodyPr wrap="square" lIns="93799" tIns="46900" rIns="93799" bIns="46900">
            <a:spAutoFit/>
          </a:bodyPr>
          <a:lstStyle/>
          <a:p>
            <a:r>
              <a:rPr lang="en-US" sz="3200">
                <a:latin typeface="UVnAvant-Narrow" panose="020B0500000000000000" pitchFamily="34" charset="0"/>
                <a:ea typeface="UVnAvant-Narrow" panose="020B0500000000000000" pitchFamily="34" charset="0"/>
                <a:cs typeface="UVnAvant-Narrow" panose="020B0500000000000000" pitchFamily="34" charset="0"/>
              </a:rPr>
              <a:t>b. Ông kể cho em nghe một câu chuyện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7" name="Straight Arrow Connector 6"/>
          <p:cNvCxnSpPr/>
          <p:nvPr/>
        </p:nvCxnSpPr>
        <p:spPr>
          <a:xfrm flipH="1">
            <a:off x="2743200" y="3218213"/>
            <a:ext cx="653143" cy="72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8317" y="3218213"/>
            <a:ext cx="2339439" cy="1353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vdoc.vn/data/image/2021/03/17/giai-bai-tap-tieng-viet-1-trang-84-85-86-87-bai-1-kien-va-chim-bo-ca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1" y="2363190"/>
            <a:ext cx="10474036" cy="14962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AE2D3B-8A66-4D37-9F98-E5BC3B6825E5}"/>
              </a:ext>
            </a:extLst>
          </p:cNvPr>
          <p:cNvSpPr/>
          <p:nvPr/>
        </p:nvSpPr>
        <p:spPr>
          <a:xfrm>
            <a:off x="559882" y="1485769"/>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vi-VN" sz="3200" b="1">
                <a:latin typeface="UVnAvant-Narrow" panose="020B0500000000000000" pitchFamily="34" charset="0"/>
                <a:ea typeface="UVnAvant-Narrow" panose="020B0500000000000000" pitchFamily="34" charset="0"/>
                <a:cs typeface="UVnAvant-Narrow" panose="020B0500000000000000" pitchFamily="34" charset="0"/>
              </a:rPr>
              <a:t>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83" y="306517"/>
            <a:ext cx="11351981" cy="715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42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Tree>
    <p:extLst>
      <p:ext uri="{BB962C8B-B14F-4D97-AF65-F5344CB8AC3E}">
        <p14:creationId xmlns:p14="http://schemas.microsoft.com/office/powerpoint/2010/main" val="155443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val="0"/>
              </a:ext>
            </a:extLst>
          </a:blip>
          <a:srcRect t="29757" b="41037"/>
          <a:stretch/>
        </p:blipFill>
        <p:spPr bwMode="auto">
          <a:xfrm>
            <a:off x="0" y="0"/>
            <a:ext cx="12344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5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74566256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7F6086-6A98-4159-923E-6CD87BA5202A}"/>
              </a:ext>
            </a:extLst>
          </p:cNvPr>
          <p:cNvSpPr/>
          <p:nvPr/>
        </p:nvSpPr>
        <p:spPr>
          <a:xfrm>
            <a:off x="672347" y="1428698"/>
            <a:ext cx="2850952"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từ</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khó</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5080F3AB-5248-4409-AD85-A7B02415419A}"/>
              </a:ext>
            </a:extLst>
          </p:cNvPr>
          <p:cNvSpPr/>
          <p:nvPr/>
        </p:nvSpPr>
        <p:spPr>
          <a:xfrm>
            <a:off x="744802" y="2181902"/>
            <a:ext cx="11001172"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500">
                <a:latin typeface="UVnAvant-Narrow" panose="020B0500000000000000" pitchFamily="34" charset="0"/>
                <a:ea typeface="UVnAvant-Narrow" panose="020B0500000000000000" pitchFamily="34" charset="0"/>
                <a:cs typeface="UVnAvant-Narrow" panose="020B0500000000000000" pitchFamily="34" charset="0"/>
              </a:rPr>
              <a:t>vùng vẫy, nhanh trí, thợ săn</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822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 fill="hold"/>
                                        <p:tgtEl>
                                          <p:spTgt spid="2"/>
                                        </p:tgtEl>
                                        <p:attrNameLst>
                                          <p:attrName>ppt_x</p:attrName>
                                        </p:attrNameLst>
                                      </p:cBhvr>
                                      <p:tavLst>
                                        <p:tav tm="0">
                                          <p:val>
                                            <p:strVal val="#ppt_x"/>
                                          </p:val>
                                        </p:tav>
                                        <p:tav tm="100000">
                                          <p:val>
                                            <p:strVal val="#ppt_x"/>
                                          </p:val>
                                        </p:tav>
                                      </p:tavLst>
                                    </p:anim>
                                    <p:anim calcmode="lin" valueType="num">
                                      <p:cBhvr additive="base">
                                        <p:cTn id="14"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173317099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8C6F7-2230-4996-B182-71DFC6DFBB99}"/>
              </a:ext>
            </a:extLst>
          </p:cNvPr>
          <p:cNvSpPr/>
          <p:nvPr/>
        </p:nvSpPr>
        <p:spPr>
          <a:xfrm>
            <a:off x="346182" y="1417213"/>
            <a:ext cx="3382857"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câu</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dài</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TextBox 2">
            <a:extLst>
              <a:ext uri="{FF2B5EF4-FFF2-40B4-BE49-F238E27FC236}">
                <a16:creationId xmlns:a16="http://schemas.microsoft.com/office/drawing/2014/main" id="{5430A8A0-6C21-4A8A-99D0-B59C6BEC7471}"/>
              </a:ext>
            </a:extLst>
          </p:cNvPr>
          <p:cNvSpPr txBox="1"/>
          <p:nvPr/>
        </p:nvSpPr>
        <p:spPr>
          <a:xfrm>
            <a:off x="608988" y="2182260"/>
            <a:ext cx="10738364" cy="1171934"/>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Nghe tiếng kêu cứu của kiến, bồ câu nhanh trí nhặt một chiếc lá thả xuống nước.</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5" name="Straight Connector 4"/>
          <p:cNvCxnSpPr/>
          <p:nvPr/>
        </p:nvCxnSpPr>
        <p:spPr>
          <a:xfrm flipH="1">
            <a:off x="7504080" y="2229760"/>
            <a:ext cx="127062" cy="5148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76988" y="285489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281811" y="2303183"/>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30A8A0-6C21-4A8A-99D0-B59C6BEC7471}"/>
              </a:ext>
            </a:extLst>
          </p:cNvPr>
          <p:cNvSpPr txBox="1"/>
          <p:nvPr/>
        </p:nvSpPr>
        <p:spPr>
          <a:xfrm>
            <a:off x="608988" y="3455261"/>
            <a:ext cx="10738364" cy="633325"/>
          </a:xfrm>
          <a:prstGeom prst="rect">
            <a:avLst/>
          </a:prstGeom>
          <a:noFill/>
        </p:spPr>
        <p:txBody>
          <a:bodyPr wrap="square" lIns="93799" tIns="46900" rIns="93799" bIns="46900">
            <a:spAutoFit/>
          </a:bodyPr>
          <a:lstStyle/>
          <a:p>
            <a:pPr algn="just"/>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Ngay lập tức, nó bò đến cắn vào chân anh ta.</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10" name="Straight Connector 9"/>
          <p:cNvCxnSpPr/>
          <p:nvPr/>
        </p:nvCxnSpPr>
        <p:spPr>
          <a:xfrm flipH="1">
            <a:off x="4105652" y="3588224"/>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4821" y="3623849"/>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 fill="hold"/>
                                        <p:tgtEl>
                                          <p:spTgt spid="9"/>
                                        </p:tgtEl>
                                        <p:attrNameLst>
                                          <p:attrName>ppt_x</p:attrName>
                                        </p:attrNameLst>
                                      </p:cBhvr>
                                      <p:tavLst>
                                        <p:tav tm="0">
                                          <p:val>
                                            <p:strVal val="#ppt_x"/>
                                          </p:val>
                                        </p:tav>
                                        <p:tav tm="100000">
                                          <p:val>
                                            <p:strVal val="#ppt_x"/>
                                          </p:val>
                                        </p:tav>
                                      </p:tavLst>
                                    </p:anim>
                                    <p:anim calcmode="lin" valueType="num">
                                      <p:cBhvr additive="base">
                                        <p:cTn id="3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3" name="Rectangle 2"/>
          <p:cNvSpPr/>
          <p:nvPr/>
        </p:nvSpPr>
        <p:spPr>
          <a:xfrm>
            <a:off x="3505325" y="2822926"/>
            <a:ext cx="5055578"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Giải lao</a:t>
            </a:r>
          </a:p>
        </p:txBody>
      </p:sp>
    </p:spTree>
    <p:extLst>
      <p:ext uri="{BB962C8B-B14F-4D97-AF65-F5344CB8AC3E}">
        <p14:creationId xmlns:p14="http://schemas.microsoft.com/office/powerpoint/2010/main" val="930388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sym typeface="+mn-lt"/>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con kiến không may bị rơi xuống nước. Nó vùng vẫy và la lên:</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Cứu tôi với, cứu tôi với!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Nghe tiếng kêu cứu của kiến, bồ câu nhanh trí nhặt một chiếc lá thả xuống nước. Kiến bám vào chiếc lá và leo lên được bờ.</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Một hôm, kiến thấy người thợ săn đang ngắm bắn bồ câu. Ngay lập tức, nó bò đến, cắn vào chân anh ta. Người thợ săn giật mình. Bồ câu thấy động liền bay đi.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Bồ câu tìm đến chỗ kiến, cảm động nói:</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Cảm ơn cậu đã cứu tớ.</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Kiến đáp:</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 Cậu cũng giúp tớ thoát chết mà.</a:t>
            </a:r>
          </a:p>
          <a:p>
            <a:pPr algn="just"/>
            <a:r>
              <a:rPr lang="en-US" sz="3000" b="1">
                <a:latin typeface="UVnAvant-Narrow" panose="020B0500000000000000" pitchFamily="34" charset="0"/>
                <a:ea typeface="UVnAvant-Narrow" panose="020B0500000000000000" pitchFamily="34" charset="0"/>
                <a:cs typeface="UVnAvant-Narrow" panose="020B0500000000000000" pitchFamily="34" charset="0"/>
              </a:rPr>
              <a:t>      </a:t>
            </a:r>
            <a:r>
              <a:rPr lang="vi-VN" sz="3000" b="1">
                <a:latin typeface="UVnAvant-Narrow" panose="020B0500000000000000" pitchFamily="34" charset="0"/>
                <a:ea typeface="UVnAvant-Narrow" panose="020B0500000000000000" pitchFamily="34" charset="0"/>
                <a:cs typeface="UVnAvant-Narrow" panose="020B0500000000000000" pitchFamily="34"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1</a:t>
            </a:r>
            <a:endParaRPr lang="en-US" b="1">
              <a:solidFill>
                <a:schemeClr val="tx1"/>
              </a:solidFill>
            </a:endParaRPr>
          </a:p>
        </p:txBody>
      </p:sp>
      <p:sp>
        <p:nvSpPr>
          <p:cNvPr id="6" name="Oval 5"/>
          <p:cNvSpPr/>
          <p:nvPr/>
        </p:nvSpPr>
        <p:spPr>
          <a:xfrm>
            <a:off x="672591" y="367503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2</a:t>
            </a:r>
          </a:p>
        </p:txBody>
      </p:sp>
      <p:sp>
        <p:nvSpPr>
          <p:cNvPr id="7" name="Oval 6"/>
          <p:cNvSpPr/>
          <p:nvPr/>
        </p:nvSpPr>
        <p:spPr>
          <a:xfrm>
            <a:off x="578117" y="506325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3</a:t>
            </a:r>
            <a:endParaRPr lang="en-US" b="1">
              <a:solidFill>
                <a:schemeClr val="tx1"/>
              </a:solidFill>
            </a:endParaRPr>
          </a:p>
        </p:txBody>
      </p:sp>
    </p:spTree>
    <p:extLst>
      <p:ext uri="{BB962C8B-B14F-4D97-AF65-F5344CB8AC3E}">
        <p14:creationId xmlns:p14="http://schemas.microsoft.com/office/powerpoint/2010/main" val="192097391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6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926</Words>
  <Application>Microsoft Office PowerPoint</Application>
  <PresentationFormat>Custom</PresentationFormat>
  <Paragraphs>83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HP001 4 hang 1 ô ly</vt:lpstr>
      <vt:lpstr>Times New Roman</vt:lpstr>
      <vt:lpstr>UVnAvant-Narrow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MAIHUNG</cp:lastModifiedBy>
  <cp:revision>53</cp:revision>
  <dcterms:created xsi:type="dcterms:W3CDTF">2020-08-26T02:05:47Z</dcterms:created>
  <dcterms:modified xsi:type="dcterms:W3CDTF">2025-03-19T08:09:07Z</dcterms:modified>
</cp:coreProperties>
</file>