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5" r:id="rId2"/>
    <p:sldId id="292" r:id="rId3"/>
    <p:sldId id="293" r:id="rId4"/>
    <p:sldId id="294" r:id="rId5"/>
    <p:sldId id="279" r:id="rId6"/>
  </p:sldIdLst>
  <p:sldSz cx="12344400" cy="7772400"/>
  <p:notesSz cx="6858000" cy="9144000"/>
  <p:defaultTextStyle>
    <a:defPPr>
      <a:defRPr lang="en-US"/>
    </a:defPPr>
    <a:lvl1pPr marL="0" algn="l" defTabSz="1149492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74746" algn="l" defTabSz="1149492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49492" algn="l" defTabSz="1149492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24238" algn="l" defTabSz="1149492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298984" algn="l" defTabSz="1149492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873731" algn="l" defTabSz="1149492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448477" algn="l" defTabSz="1149492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023223" algn="l" defTabSz="1149492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597969" algn="l" defTabSz="1149492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388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AF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485" y="62"/>
      </p:cViewPr>
      <p:guideLst>
        <p:guide orient="horz" pos="2448"/>
        <p:guide pos="388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5830" y="1272011"/>
            <a:ext cx="10492740" cy="2705947"/>
          </a:xfrm>
        </p:spPr>
        <p:txBody>
          <a:bodyPr anchor="b"/>
          <a:lstStyle>
            <a:lvl1pPr algn="ctr">
              <a:defRPr sz="7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050" y="4082310"/>
            <a:ext cx="9258300" cy="1876530"/>
          </a:xfrm>
        </p:spPr>
        <p:txBody>
          <a:bodyPr/>
          <a:lstStyle>
            <a:lvl1pPr marL="0" indent="0" algn="ctr">
              <a:buNone/>
              <a:defRPr sz="3000"/>
            </a:lvl1pPr>
            <a:lvl2pPr marL="574746" indent="0" algn="ctr">
              <a:buNone/>
              <a:defRPr sz="2500"/>
            </a:lvl2pPr>
            <a:lvl3pPr marL="1149492" indent="0" algn="ctr">
              <a:buNone/>
              <a:defRPr sz="2300"/>
            </a:lvl3pPr>
            <a:lvl4pPr marL="1724238" indent="0" algn="ctr">
              <a:buNone/>
              <a:defRPr sz="2000"/>
            </a:lvl4pPr>
            <a:lvl5pPr marL="2298984" indent="0" algn="ctr">
              <a:buNone/>
              <a:defRPr sz="2000"/>
            </a:lvl5pPr>
            <a:lvl6pPr marL="2873731" indent="0" algn="ctr">
              <a:buNone/>
              <a:defRPr sz="2000"/>
            </a:lvl6pPr>
            <a:lvl7pPr marL="3448477" indent="0" algn="ctr">
              <a:buNone/>
              <a:defRPr sz="2000"/>
            </a:lvl7pPr>
            <a:lvl8pPr marL="4023223" indent="0" algn="ctr">
              <a:buNone/>
              <a:defRPr sz="2000"/>
            </a:lvl8pPr>
            <a:lvl9pPr marL="4597969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214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896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3962" y="413808"/>
            <a:ext cx="2661761" cy="65867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48678" y="413808"/>
            <a:ext cx="7830979" cy="65867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017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649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2249" y="1937705"/>
            <a:ext cx="10647045" cy="3233102"/>
          </a:xfrm>
        </p:spPr>
        <p:txBody>
          <a:bodyPr anchor="b"/>
          <a:lstStyle>
            <a:lvl1pPr>
              <a:defRPr sz="7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2249" y="5201393"/>
            <a:ext cx="10647045" cy="1700212"/>
          </a:xfrm>
        </p:spPr>
        <p:txBody>
          <a:bodyPr/>
          <a:lstStyle>
            <a:lvl1pPr marL="0" indent="0">
              <a:buNone/>
              <a:defRPr sz="3000">
                <a:solidFill>
                  <a:schemeClr val="tx1"/>
                </a:solidFill>
              </a:defRPr>
            </a:lvl1pPr>
            <a:lvl2pPr marL="574746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14949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72423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29898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287373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44847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02322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459796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92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8678" y="2069042"/>
            <a:ext cx="5246370" cy="49315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9353" y="2069042"/>
            <a:ext cx="5246370" cy="49315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984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285" y="413810"/>
            <a:ext cx="10647045" cy="15023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0287" y="1905318"/>
            <a:ext cx="5222259" cy="933767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4746" indent="0">
              <a:buNone/>
              <a:defRPr sz="2500" b="1"/>
            </a:lvl2pPr>
            <a:lvl3pPr marL="1149492" indent="0">
              <a:buNone/>
              <a:defRPr sz="2300" b="1"/>
            </a:lvl3pPr>
            <a:lvl4pPr marL="1724238" indent="0">
              <a:buNone/>
              <a:defRPr sz="2000" b="1"/>
            </a:lvl4pPr>
            <a:lvl5pPr marL="2298984" indent="0">
              <a:buNone/>
              <a:defRPr sz="2000" b="1"/>
            </a:lvl5pPr>
            <a:lvl6pPr marL="2873731" indent="0">
              <a:buNone/>
              <a:defRPr sz="2000" b="1"/>
            </a:lvl6pPr>
            <a:lvl7pPr marL="3448477" indent="0">
              <a:buNone/>
              <a:defRPr sz="2000" b="1"/>
            </a:lvl7pPr>
            <a:lvl8pPr marL="4023223" indent="0">
              <a:buNone/>
              <a:defRPr sz="2000" b="1"/>
            </a:lvl8pPr>
            <a:lvl9pPr marL="4597969" indent="0">
              <a:buNone/>
              <a:defRPr sz="20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0287" y="2839085"/>
            <a:ext cx="5222259" cy="41758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49353" y="1905318"/>
            <a:ext cx="5247978" cy="933767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4746" indent="0">
              <a:buNone/>
              <a:defRPr sz="2500" b="1"/>
            </a:lvl2pPr>
            <a:lvl3pPr marL="1149492" indent="0">
              <a:buNone/>
              <a:defRPr sz="2300" b="1"/>
            </a:lvl3pPr>
            <a:lvl4pPr marL="1724238" indent="0">
              <a:buNone/>
              <a:defRPr sz="2000" b="1"/>
            </a:lvl4pPr>
            <a:lvl5pPr marL="2298984" indent="0">
              <a:buNone/>
              <a:defRPr sz="2000" b="1"/>
            </a:lvl5pPr>
            <a:lvl6pPr marL="2873731" indent="0">
              <a:buNone/>
              <a:defRPr sz="2000" b="1"/>
            </a:lvl6pPr>
            <a:lvl7pPr marL="3448477" indent="0">
              <a:buNone/>
              <a:defRPr sz="2000" b="1"/>
            </a:lvl7pPr>
            <a:lvl8pPr marL="4023223" indent="0">
              <a:buNone/>
              <a:defRPr sz="2000" b="1"/>
            </a:lvl8pPr>
            <a:lvl9pPr marL="4597969" indent="0">
              <a:buNone/>
              <a:defRPr sz="20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49353" y="2839085"/>
            <a:ext cx="5247978" cy="41758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531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492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542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286" y="518160"/>
            <a:ext cx="3981390" cy="1813560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47978" y="1119083"/>
            <a:ext cx="6249353" cy="5523442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30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286" y="2331720"/>
            <a:ext cx="3981390" cy="4319800"/>
          </a:xfrm>
        </p:spPr>
        <p:txBody>
          <a:bodyPr/>
          <a:lstStyle>
            <a:lvl1pPr marL="0" indent="0">
              <a:buNone/>
              <a:defRPr sz="2000"/>
            </a:lvl1pPr>
            <a:lvl2pPr marL="574746" indent="0">
              <a:buNone/>
              <a:defRPr sz="1800"/>
            </a:lvl2pPr>
            <a:lvl3pPr marL="1149492" indent="0">
              <a:buNone/>
              <a:defRPr sz="1500"/>
            </a:lvl3pPr>
            <a:lvl4pPr marL="1724238" indent="0">
              <a:buNone/>
              <a:defRPr sz="1300"/>
            </a:lvl4pPr>
            <a:lvl5pPr marL="2298984" indent="0">
              <a:buNone/>
              <a:defRPr sz="1300"/>
            </a:lvl5pPr>
            <a:lvl6pPr marL="2873731" indent="0">
              <a:buNone/>
              <a:defRPr sz="1300"/>
            </a:lvl6pPr>
            <a:lvl7pPr marL="3448477" indent="0">
              <a:buNone/>
              <a:defRPr sz="1300"/>
            </a:lvl7pPr>
            <a:lvl8pPr marL="4023223" indent="0">
              <a:buNone/>
              <a:defRPr sz="1300"/>
            </a:lvl8pPr>
            <a:lvl9pPr marL="4597969" indent="0">
              <a:buNone/>
              <a:defRPr sz="13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323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286" y="518160"/>
            <a:ext cx="3981390" cy="1813560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47978" y="1119083"/>
            <a:ext cx="6249353" cy="5523442"/>
          </a:xfrm>
        </p:spPr>
        <p:txBody>
          <a:bodyPr anchor="t"/>
          <a:lstStyle>
            <a:lvl1pPr marL="0" indent="0">
              <a:buNone/>
              <a:defRPr sz="4000"/>
            </a:lvl1pPr>
            <a:lvl2pPr marL="574746" indent="0">
              <a:buNone/>
              <a:defRPr sz="3500"/>
            </a:lvl2pPr>
            <a:lvl3pPr marL="1149492" indent="0">
              <a:buNone/>
              <a:defRPr sz="3000"/>
            </a:lvl3pPr>
            <a:lvl4pPr marL="1724238" indent="0">
              <a:buNone/>
              <a:defRPr sz="2500"/>
            </a:lvl4pPr>
            <a:lvl5pPr marL="2298984" indent="0">
              <a:buNone/>
              <a:defRPr sz="2500"/>
            </a:lvl5pPr>
            <a:lvl6pPr marL="2873731" indent="0">
              <a:buNone/>
              <a:defRPr sz="2500"/>
            </a:lvl6pPr>
            <a:lvl7pPr marL="3448477" indent="0">
              <a:buNone/>
              <a:defRPr sz="2500"/>
            </a:lvl7pPr>
            <a:lvl8pPr marL="4023223" indent="0">
              <a:buNone/>
              <a:defRPr sz="2500"/>
            </a:lvl8pPr>
            <a:lvl9pPr marL="4597969" indent="0">
              <a:buNone/>
              <a:defRPr sz="2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286" y="2331720"/>
            <a:ext cx="3981390" cy="4319800"/>
          </a:xfrm>
        </p:spPr>
        <p:txBody>
          <a:bodyPr/>
          <a:lstStyle>
            <a:lvl1pPr marL="0" indent="0">
              <a:buNone/>
              <a:defRPr sz="2000"/>
            </a:lvl1pPr>
            <a:lvl2pPr marL="574746" indent="0">
              <a:buNone/>
              <a:defRPr sz="1800"/>
            </a:lvl2pPr>
            <a:lvl3pPr marL="1149492" indent="0">
              <a:buNone/>
              <a:defRPr sz="1500"/>
            </a:lvl3pPr>
            <a:lvl4pPr marL="1724238" indent="0">
              <a:buNone/>
              <a:defRPr sz="1300"/>
            </a:lvl4pPr>
            <a:lvl5pPr marL="2298984" indent="0">
              <a:buNone/>
              <a:defRPr sz="1300"/>
            </a:lvl5pPr>
            <a:lvl6pPr marL="2873731" indent="0">
              <a:buNone/>
              <a:defRPr sz="1300"/>
            </a:lvl6pPr>
            <a:lvl7pPr marL="3448477" indent="0">
              <a:buNone/>
              <a:defRPr sz="1300"/>
            </a:lvl7pPr>
            <a:lvl8pPr marL="4023223" indent="0">
              <a:buNone/>
              <a:defRPr sz="1300"/>
            </a:lvl8pPr>
            <a:lvl9pPr marL="4597969" indent="0">
              <a:buNone/>
              <a:defRPr sz="13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614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8678" y="413810"/>
            <a:ext cx="10647045" cy="1502305"/>
          </a:xfrm>
          <a:prstGeom prst="rect">
            <a:avLst/>
          </a:prstGeom>
        </p:spPr>
        <p:txBody>
          <a:bodyPr vert="horz" lIns="114949" tIns="57475" rIns="114949" bIns="57475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8678" y="2069042"/>
            <a:ext cx="10647045" cy="4931516"/>
          </a:xfrm>
          <a:prstGeom prst="rect">
            <a:avLst/>
          </a:prstGeom>
        </p:spPr>
        <p:txBody>
          <a:bodyPr vert="horz" lIns="114949" tIns="57475" rIns="114949" bIns="57475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8678" y="7203865"/>
            <a:ext cx="2777490" cy="413808"/>
          </a:xfrm>
          <a:prstGeom prst="rect">
            <a:avLst/>
          </a:prstGeom>
        </p:spPr>
        <p:txBody>
          <a:bodyPr vert="horz" lIns="114949" tIns="57475" rIns="114949" bIns="57475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8B9C1-1862-4FFC-A527-3308E549BC7F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89083" y="7203865"/>
            <a:ext cx="4166235" cy="413808"/>
          </a:xfrm>
          <a:prstGeom prst="rect">
            <a:avLst/>
          </a:prstGeom>
        </p:spPr>
        <p:txBody>
          <a:bodyPr vert="horz" lIns="114949" tIns="57475" rIns="114949" bIns="57475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18233" y="7203865"/>
            <a:ext cx="2777490" cy="413808"/>
          </a:xfrm>
          <a:prstGeom prst="rect">
            <a:avLst/>
          </a:prstGeom>
        </p:spPr>
        <p:txBody>
          <a:bodyPr vert="horz" lIns="114949" tIns="57475" rIns="114949" bIns="57475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206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149492" rtl="0" eaLnBrk="1" latinLnBrk="0" hangingPunct="1">
        <a:lnSpc>
          <a:spcPct val="90000"/>
        </a:lnSpc>
        <a:spcBef>
          <a:spcPct val="0"/>
        </a:spcBef>
        <a:buNone/>
        <a:defRPr sz="5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7373" indent="-287373" algn="l" defTabSz="1149492" rtl="0" eaLnBrk="1" latinLnBrk="0" hangingPunct="1">
        <a:lnSpc>
          <a:spcPct val="90000"/>
        </a:lnSpc>
        <a:spcBef>
          <a:spcPts val="1257"/>
        </a:spcBef>
        <a:buFont typeface="Arial" panose="020B0604020202020204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62119" indent="-287373" algn="l" defTabSz="1149492" rtl="0" eaLnBrk="1" latinLnBrk="0" hangingPunct="1">
        <a:lnSpc>
          <a:spcPct val="90000"/>
        </a:lnSpc>
        <a:spcBef>
          <a:spcPts val="629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65" indent="-287373" algn="l" defTabSz="1149492" rtl="0" eaLnBrk="1" latinLnBrk="0" hangingPunct="1">
        <a:lnSpc>
          <a:spcPct val="90000"/>
        </a:lnSpc>
        <a:spcBef>
          <a:spcPts val="629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2011611" indent="-287373" algn="l" defTabSz="1149492" rtl="0" eaLnBrk="1" latinLnBrk="0" hangingPunct="1">
        <a:lnSpc>
          <a:spcPct val="90000"/>
        </a:lnSpc>
        <a:spcBef>
          <a:spcPts val="629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586358" indent="-287373" algn="l" defTabSz="1149492" rtl="0" eaLnBrk="1" latinLnBrk="0" hangingPunct="1">
        <a:lnSpc>
          <a:spcPct val="90000"/>
        </a:lnSpc>
        <a:spcBef>
          <a:spcPts val="629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3161104" indent="-287373" algn="l" defTabSz="1149492" rtl="0" eaLnBrk="1" latinLnBrk="0" hangingPunct="1">
        <a:lnSpc>
          <a:spcPct val="90000"/>
        </a:lnSpc>
        <a:spcBef>
          <a:spcPts val="629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735850" indent="-287373" algn="l" defTabSz="1149492" rtl="0" eaLnBrk="1" latinLnBrk="0" hangingPunct="1">
        <a:lnSpc>
          <a:spcPct val="90000"/>
        </a:lnSpc>
        <a:spcBef>
          <a:spcPts val="629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310596" indent="-287373" algn="l" defTabSz="1149492" rtl="0" eaLnBrk="1" latinLnBrk="0" hangingPunct="1">
        <a:lnSpc>
          <a:spcPct val="90000"/>
        </a:lnSpc>
        <a:spcBef>
          <a:spcPts val="629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885342" indent="-287373" algn="l" defTabSz="1149492" rtl="0" eaLnBrk="1" latinLnBrk="0" hangingPunct="1">
        <a:lnSpc>
          <a:spcPct val="90000"/>
        </a:lnSpc>
        <a:spcBef>
          <a:spcPts val="629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49492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74746" algn="l" defTabSz="1149492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49492" algn="l" defTabSz="1149492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24238" algn="l" defTabSz="1149492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298984" algn="l" defTabSz="1149492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73731" algn="l" defTabSz="1149492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48477" algn="l" defTabSz="1149492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023223" algn="l" defTabSz="1149492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597969" algn="l" defTabSz="1149492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Documents%20and%20Settings\Administrator\My%20Documents\di\ngay%20tet%20que%20em.mp3" TargetMode="External"/><Relationship Id="rId6" Type="http://schemas.openxmlformats.org/officeDocument/2006/relationships/image" Target="../media/image4.png"/><Relationship Id="rId5" Type="http://schemas.openxmlformats.org/officeDocument/2006/relationships/image" Target="../media/image3.wmf"/><Relationship Id="rId4" Type="http://schemas.openxmlformats.org/officeDocument/2006/relationships/image" Target="../media/image2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3" descr="PinkFlowers">
            <a:extLst>
              <a:ext uri="{FF2B5EF4-FFF2-40B4-BE49-F238E27FC236}">
                <a16:creationId xmlns:a16="http://schemas.microsoft.com/office/drawing/2014/main" id="{54FB3311-6F64-38A5-B215-2F58F55BA2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4760" y="6088380"/>
            <a:ext cx="1036320" cy="584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4" descr="Flower7">
            <a:extLst>
              <a:ext uri="{FF2B5EF4-FFF2-40B4-BE49-F238E27FC236}">
                <a16:creationId xmlns:a16="http://schemas.microsoft.com/office/drawing/2014/main" id="{092FBFBE-347D-D6A6-DA11-F50747A00A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2921" y="1215787"/>
            <a:ext cx="485775" cy="501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5" descr="FloralCorner3">
            <a:extLst>
              <a:ext uri="{FF2B5EF4-FFF2-40B4-BE49-F238E27FC236}">
                <a16:creationId xmlns:a16="http://schemas.microsoft.com/office/drawing/2014/main" id="{3F7A9853-E10C-9C4E-484B-4BABC23177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033780" y="1016080"/>
            <a:ext cx="2526030" cy="17164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6" descr="Flower7">
            <a:extLst>
              <a:ext uri="{FF2B5EF4-FFF2-40B4-BE49-F238E27FC236}">
                <a16:creationId xmlns:a16="http://schemas.microsoft.com/office/drawing/2014/main" id="{E97AF4AC-C871-853E-69D1-475E4B82DF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4250" y="1829753"/>
            <a:ext cx="654447" cy="669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7" descr="FloralCorner3">
            <a:extLst>
              <a:ext uri="{FF2B5EF4-FFF2-40B4-BE49-F238E27FC236}">
                <a16:creationId xmlns:a16="http://schemas.microsoft.com/office/drawing/2014/main" id="{751F3E2B-1A89-18AD-3E87-10DF24279C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125538" y="5447428"/>
            <a:ext cx="1230630" cy="1414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5" name="Picture 8" descr="Flower7">
            <a:extLst>
              <a:ext uri="{FF2B5EF4-FFF2-40B4-BE49-F238E27FC236}">
                <a16:creationId xmlns:a16="http://schemas.microsoft.com/office/drawing/2014/main" id="{4AE987D5-45C6-C963-9108-A2D599EE2A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7657" y="1132127"/>
            <a:ext cx="739458" cy="501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6" name="WordArt 9">
            <a:extLst>
              <a:ext uri="{FF2B5EF4-FFF2-40B4-BE49-F238E27FC236}">
                <a16:creationId xmlns:a16="http://schemas.microsoft.com/office/drawing/2014/main" id="{5E99CAD9-5833-A8B6-023B-D5E8D4CA2D2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707005" y="4017091"/>
            <a:ext cx="8312150" cy="85820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FadeUp">
              <a:avLst>
                <a:gd name="adj" fmla="val 0"/>
              </a:avLst>
            </a:prstTxWarp>
          </a:bodyPr>
          <a:lstStyle/>
          <a:p>
            <a:pPr algn="ctr"/>
            <a:r>
              <a:rPr lang="en-US" sz="3060" b="1" kern="10" dirty="0">
                <a:solidFill>
                  <a:srgbClr val="FF0000"/>
                </a:solidFill>
                <a:cs typeface="Calibri" panose="020F0502020204030204" pitchFamily="34" charset="0"/>
              </a:rPr>
              <a:t>KIẾN VÀ CHIM BỒ CÂU</a:t>
            </a:r>
            <a:endParaRPr lang="vi-VN" sz="3060" b="1" kern="10" dirty="0">
              <a:solidFill>
                <a:srgbClr val="FF0000"/>
              </a:solidFill>
              <a:cs typeface="Calibri" panose="020F0502020204030204" pitchFamily="34" charset="0"/>
            </a:endParaRPr>
          </a:p>
        </p:txBody>
      </p:sp>
      <p:sp>
        <p:nvSpPr>
          <p:cNvPr id="12297" name="WordArt 13">
            <a:extLst>
              <a:ext uri="{FF2B5EF4-FFF2-40B4-BE49-F238E27FC236}">
                <a16:creationId xmlns:a16="http://schemas.microsoft.com/office/drawing/2014/main" id="{7E33A2B8-54B2-BA1E-5F15-633FAC6BAAD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083369" y="2154952"/>
            <a:ext cx="4091305" cy="577533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0"/>
              </a:avLst>
            </a:prstTxWarp>
          </a:bodyPr>
          <a:lstStyle/>
          <a:p>
            <a:pPr algn="ctr"/>
            <a:r>
              <a:rPr lang="vi-VN" sz="3060" kern="1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 : Tiếng việt</a:t>
            </a:r>
          </a:p>
        </p:txBody>
      </p:sp>
      <p:sp>
        <p:nvSpPr>
          <p:cNvPr id="12298" name="WordArt 14">
            <a:extLst>
              <a:ext uri="{FF2B5EF4-FFF2-40B4-BE49-F238E27FC236}">
                <a16:creationId xmlns:a16="http://schemas.microsoft.com/office/drawing/2014/main" id="{10668BC0-4CE5-7FAD-4914-3D7A4EA54EB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179514" y="4162822"/>
            <a:ext cx="1327785" cy="759698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0"/>
              </a:avLst>
            </a:prstTxWarp>
          </a:bodyPr>
          <a:lstStyle/>
          <a:p>
            <a:pPr algn="ctr"/>
            <a:r>
              <a:rPr lang="vi-VN" sz="2720" kern="10">
                <a:ln w="1270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Bài:</a:t>
            </a:r>
          </a:p>
        </p:txBody>
      </p:sp>
      <p:pic>
        <p:nvPicPr>
          <p:cNvPr id="16395" name="ngay tet que em.mp3">
            <a:hlinkClick r:id="" action="ppaction://media"/>
            <a:extLst>
              <a:ext uri="{FF2B5EF4-FFF2-40B4-BE49-F238E27FC236}">
                <a16:creationId xmlns:a16="http://schemas.microsoft.com/office/drawing/2014/main" id="{25C9E881-6426-65AF-9486-69A76E0D8C13}"/>
              </a:ext>
            </a:extLst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6132" y="1615203"/>
            <a:ext cx="240188" cy="259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300" name="WordArt 16">
            <a:extLst>
              <a:ext uri="{FF2B5EF4-FFF2-40B4-BE49-F238E27FC236}">
                <a16:creationId xmlns:a16="http://schemas.microsoft.com/office/drawing/2014/main" id="{71774BCA-942F-3110-A79A-56670D16750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833620" y="3011806"/>
            <a:ext cx="2590800" cy="480378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0"/>
              </a:avLst>
            </a:prstTxWarp>
          </a:bodyPr>
          <a:lstStyle/>
          <a:p>
            <a:pPr algn="ctr"/>
            <a:r>
              <a:rPr lang="vi-VN" sz="2720" kern="1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Lớp: 1G</a:t>
            </a:r>
          </a:p>
        </p:txBody>
      </p:sp>
      <p:sp>
        <p:nvSpPr>
          <p:cNvPr id="12301" name="WordArt 17">
            <a:extLst>
              <a:ext uri="{FF2B5EF4-FFF2-40B4-BE49-F238E27FC236}">
                <a16:creationId xmlns:a16="http://schemas.microsoft.com/office/drawing/2014/main" id="{6A096BF1-0832-7045-7A07-B8AA6677FCF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982278" y="1360170"/>
            <a:ext cx="6757670" cy="67064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0"/>
              </a:avLst>
            </a:prstTxWarp>
          </a:bodyPr>
          <a:lstStyle/>
          <a:p>
            <a:pPr algn="ctr"/>
            <a:r>
              <a:rPr lang="vi-VN" sz="306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HÒA NGHĨA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9E08810-E0D6-BBC7-5FEC-B246A4E347FC}"/>
              </a:ext>
            </a:extLst>
          </p:cNvPr>
          <p:cNvSpPr txBox="1"/>
          <p:nvPr/>
        </p:nvSpPr>
        <p:spPr>
          <a:xfrm>
            <a:off x="2577466" y="5634992"/>
            <a:ext cx="7567295" cy="6504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1036265">
              <a:defRPr/>
            </a:pPr>
            <a:r>
              <a:rPr lang="en-US" sz="3627" b="1" i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GV: </a:t>
            </a:r>
            <a:r>
              <a:rPr lang="en-US" sz="3627" b="1" i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Nguyễn </a:t>
            </a:r>
            <a:r>
              <a:rPr lang="en-US" sz="3627" b="1" i="1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3627" b="1" i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27" b="1" i="1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Thịnh</a:t>
            </a:r>
            <a:endParaRPr lang="en-US" sz="3627" b="1" i="1" dirty="0">
              <a:solidFill>
                <a:srgbClr val="660033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693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3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639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95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639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3AE2D3B-8A66-4D37-9F98-E5BC3B6825E5}"/>
              </a:ext>
            </a:extLst>
          </p:cNvPr>
          <p:cNvSpPr/>
          <p:nvPr/>
        </p:nvSpPr>
        <p:spPr>
          <a:xfrm>
            <a:off x="1078497" y="1258591"/>
            <a:ext cx="3043127" cy="587159"/>
          </a:xfrm>
          <a:prstGeom prst="rect">
            <a:avLst/>
          </a:prstGeom>
        </p:spPr>
        <p:txBody>
          <a:bodyPr wrap="square" lIns="93799" tIns="46900" rIns="93799" bIns="46900">
            <a:spAutoFit/>
          </a:bodyPr>
          <a:lstStyle/>
          <a:p>
            <a:r>
              <a:rPr lang="en-US" sz="3200" b="1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7</a:t>
            </a:r>
            <a:r>
              <a:rPr lang="en-US" sz="3200" b="1" smtClean="0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. Nghe viết</a:t>
            </a:r>
            <a:r>
              <a:rPr lang="vi-VN" sz="3200" b="1" smtClean="0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:</a:t>
            </a:r>
            <a:endParaRPr lang="en-US" sz="3200" dirty="0">
              <a:latin typeface="UVnAvant-Narrow" panose="020B0500000000000000" pitchFamily="34" charset="0"/>
              <a:ea typeface="UVnAvant-Narrow" panose="020B0500000000000000" pitchFamily="34" charset="0"/>
              <a:cs typeface="UVnAvant-Narrow" panose="020B0500000000000000" pitchFamily="34" charset="0"/>
            </a:endParaRPr>
          </a:p>
        </p:txBody>
      </p:sp>
      <p:pic>
        <p:nvPicPr>
          <p:cNvPr id="4098" name="Picture 2" descr="https://i.vdoc.vn/data/image/2021/03/17/giai-bai-tap-tieng-viet-1-trang-84-85-86-87-bai-1-kien-va-chim-bo-cau-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554" y="2073298"/>
            <a:ext cx="9984712" cy="2034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0651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1068" y="-7288"/>
            <a:ext cx="1157330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smtClean="0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8. T</a:t>
            </a:r>
            <a:r>
              <a:rPr lang="vi-VN" sz="3600" b="1" smtClean="0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ìm </a:t>
            </a:r>
            <a:r>
              <a:rPr lang="vi-VN" sz="3600" b="1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trong hoặc ngoài bài đọc Kiến và chim bồ câu từ ngữ có tiếng chứa vần </a:t>
            </a:r>
            <a:r>
              <a:rPr lang="vi-VN" sz="3600" b="1">
                <a:solidFill>
                  <a:srgbClr val="0000FF"/>
                </a:solidFill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ăn, ăng, oat, oăt</a:t>
            </a:r>
            <a:r>
              <a:rPr lang="vi-VN" sz="3600" b="1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.</a:t>
            </a:r>
            <a:endParaRPr lang="en-US" sz="3600">
              <a:latin typeface="UVnAvant-Narrow" panose="020B0500000000000000" pitchFamily="34" charset="0"/>
              <a:ea typeface="UVnAvant-Narrow" panose="020B0500000000000000" pitchFamily="34" charset="0"/>
              <a:cs typeface="UVnAvant-Narrow" panose="020B0500000000000000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1577786"/>
              </p:ext>
            </p:extLst>
          </p:nvPr>
        </p:nvGraphicFramePr>
        <p:xfrm>
          <a:off x="491058" y="1302223"/>
          <a:ext cx="11273312" cy="5683450"/>
        </p:xfrm>
        <a:graphic>
          <a:graphicData uri="http://schemas.openxmlformats.org/drawingml/2006/table">
            <a:tbl>
              <a:tblPr/>
              <a:tblGrid>
                <a:gridCol w="23222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738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772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5941"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 marL="31897" marR="31897" marT="31897" marB="318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3200" b="1" i="0" smtClean="0">
                          <a:solidFill>
                            <a:srgbClr val="0000FF"/>
                          </a:solidFill>
                          <a:effectLst/>
                          <a:latin typeface="UVnAvant-Narrow" panose="020B0500000000000000" pitchFamily="34" charset="0"/>
                          <a:ea typeface="UVnAvant-Narrow" panose="020B0500000000000000" pitchFamily="34" charset="0"/>
                          <a:cs typeface="UVnAvant-Narrow" panose="020B0500000000000000" pitchFamily="34" charset="0"/>
                        </a:rPr>
                        <a:t>Trong </a:t>
                      </a:r>
                      <a:r>
                        <a:rPr lang="vi-VN" sz="3200" b="1" i="0">
                          <a:solidFill>
                            <a:srgbClr val="0000FF"/>
                          </a:solidFill>
                          <a:effectLst/>
                          <a:latin typeface="UVnAvant-Narrow" panose="020B0500000000000000" pitchFamily="34" charset="0"/>
                          <a:ea typeface="UVnAvant-Narrow" panose="020B0500000000000000" pitchFamily="34" charset="0"/>
                          <a:cs typeface="UVnAvant-Narrow" panose="020B0500000000000000" pitchFamily="34" charset="0"/>
                        </a:rPr>
                        <a:t>bài đọc</a:t>
                      </a:r>
                    </a:p>
                  </a:txBody>
                  <a:tcPr marL="31897" marR="31897" marT="31897" marB="318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3200" b="1" i="0">
                          <a:solidFill>
                            <a:srgbClr val="0000FF"/>
                          </a:solidFill>
                          <a:effectLst/>
                          <a:latin typeface="UVnAvant-Narrow" panose="020B0500000000000000" pitchFamily="34" charset="0"/>
                          <a:ea typeface="UVnAvant-Narrow" panose="020B0500000000000000" pitchFamily="34" charset="0"/>
                          <a:cs typeface="UVnAvant-Narrow" panose="020B0500000000000000" pitchFamily="34" charset="0"/>
                        </a:rPr>
                        <a:t>Ngoài bài đọc</a:t>
                      </a:r>
                    </a:p>
                  </a:txBody>
                  <a:tcPr marL="31897" marR="31897" marT="31897" marB="318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94793">
                <a:tc>
                  <a:txBody>
                    <a:bodyPr/>
                    <a:lstStyle/>
                    <a:p>
                      <a:pPr algn="ctr"/>
                      <a:r>
                        <a:rPr lang="vi-VN" sz="3200" i="1">
                          <a:solidFill>
                            <a:srgbClr val="0000FF"/>
                          </a:solidFill>
                          <a:effectLst/>
                          <a:latin typeface="UVnAvant-Narrow" panose="020B0500000000000000" pitchFamily="34" charset="0"/>
                          <a:ea typeface="UVnAvant-Narrow" panose="020B0500000000000000" pitchFamily="34" charset="0"/>
                          <a:cs typeface="UVnAvant-Narrow" panose="020B0500000000000000" pitchFamily="34" charset="0"/>
                        </a:rPr>
                        <a:t>Vần ăn</a:t>
                      </a:r>
                      <a:endParaRPr lang="vi-VN" sz="3200">
                        <a:solidFill>
                          <a:srgbClr val="0000FF"/>
                        </a:solidFill>
                        <a:effectLst/>
                        <a:latin typeface="UVnAvant-Narrow" panose="020B0500000000000000" pitchFamily="34" charset="0"/>
                        <a:ea typeface="UVnAvant-Narrow" panose="020B0500000000000000" pitchFamily="34" charset="0"/>
                        <a:cs typeface="UVnAvant-Narrow" panose="020B0500000000000000" pitchFamily="34" charset="0"/>
                      </a:endParaRPr>
                    </a:p>
                  </a:txBody>
                  <a:tcPr marL="31897" marR="31897" marT="31897" marB="318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3200">
                          <a:effectLst/>
                          <a:latin typeface="UVnAvant-Narrow" panose="020B0500000000000000" pitchFamily="34" charset="0"/>
                          <a:ea typeface="UVnAvant-Narrow" panose="020B0500000000000000" pitchFamily="34" charset="0"/>
                          <a:cs typeface="UVnAvant-Narrow" panose="020B0500000000000000" pitchFamily="34" charset="0"/>
                        </a:rPr>
                        <a:t>săn, cắn</a:t>
                      </a:r>
                    </a:p>
                  </a:txBody>
                  <a:tcPr marL="31897" marR="31897" marT="31897" marB="318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vi-VN" sz="3200">
                          <a:effectLst/>
                          <a:latin typeface="UVnAvant-Narrow" panose="020B0500000000000000" pitchFamily="34" charset="0"/>
                          <a:ea typeface="UVnAvant-Narrow" panose="020B0500000000000000" pitchFamily="34" charset="0"/>
                          <a:cs typeface="UVnAvant-Narrow" panose="020B0500000000000000" pitchFamily="34" charset="0"/>
                        </a:rPr>
                        <a:t>bắn (súng), (cái) chăn, khăn (tay), (con) trăn, lăn (tròn), (củ) sắn), (bài) văn…</a:t>
                      </a:r>
                    </a:p>
                  </a:txBody>
                  <a:tcPr marL="31897" marR="31897" marT="31897" marB="318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10459">
                <a:tc>
                  <a:txBody>
                    <a:bodyPr/>
                    <a:lstStyle/>
                    <a:p>
                      <a:pPr algn="ctr"/>
                      <a:r>
                        <a:rPr lang="vi-VN" sz="3200" i="1">
                          <a:solidFill>
                            <a:srgbClr val="0000FF"/>
                          </a:solidFill>
                          <a:effectLst/>
                          <a:latin typeface="UVnAvant-Narrow" panose="020B0500000000000000" pitchFamily="34" charset="0"/>
                          <a:ea typeface="UVnAvant-Narrow" panose="020B0500000000000000" pitchFamily="34" charset="0"/>
                          <a:cs typeface="UVnAvant-Narrow" panose="020B0500000000000000" pitchFamily="34" charset="0"/>
                        </a:rPr>
                        <a:t>Vần ăng</a:t>
                      </a:r>
                      <a:endParaRPr lang="vi-VN" sz="3200">
                        <a:solidFill>
                          <a:srgbClr val="0000FF"/>
                        </a:solidFill>
                        <a:effectLst/>
                        <a:latin typeface="UVnAvant-Narrow" panose="020B0500000000000000" pitchFamily="34" charset="0"/>
                        <a:ea typeface="UVnAvant-Narrow" panose="020B0500000000000000" pitchFamily="34" charset="0"/>
                        <a:cs typeface="UVnAvant-Narrow" panose="020B0500000000000000" pitchFamily="34" charset="0"/>
                      </a:endParaRPr>
                    </a:p>
                  </a:txBody>
                  <a:tcPr marL="31897" marR="31897" marT="31897" marB="318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effectLst/>
                          <a:latin typeface="UVnAvant-Narrow" panose="020B0500000000000000" pitchFamily="34" charset="0"/>
                          <a:ea typeface="UVnAvant-Narrow" panose="020B0500000000000000" pitchFamily="34" charset="0"/>
                          <a:cs typeface="UVnAvant-Narrow" panose="020B0500000000000000" pitchFamily="34" charset="0"/>
                        </a:rPr>
                        <a:t>x</a:t>
                      </a:r>
                    </a:p>
                  </a:txBody>
                  <a:tcPr marL="31897" marR="31897" marT="31897" marB="318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vi-VN" sz="3200">
                          <a:effectLst/>
                          <a:latin typeface="UVnAvant-Narrow" panose="020B0500000000000000" pitchFamily="34" charset="0"/>
                          <a:ea typeface="UVnAvant-Narrow" panose="020B0500000000000000" pitchFamily="34" charset="0"/>
                          <a:cs typeface="UVnAvant-Narrow" panose="020B0500000000000000" pitchFamily="34" charset="0"/>
                        </a:rPr>
                        <a:t>(mặt) trăng, (chị) Hằng, băng (y tế), lăng (Bác Hồ), căng thẳng…</a:t>
                      </a:r>
                    </a:p>
                  </a:txBody>
                  <a:tcPr marL="31897" marR="31897" marT="31897" marB="318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6125">
                <a:tc>
                  <a:txBody>
                    <a:bodyPr/>
                    <a:lstStyle/>
                    <a:p>
                      <a:pPr algn="ctr"/>
                      <a:r>
                        <a:rPr lang="en-US" sz="3200" i="1">
                          <a:solidFill>
                            <a:srgbClr val="0000FF"/>
                          </a:solidFill>
                          <a:effectLst/>
                          <a:latin typeface="UVnAvant-Narrow" panose="020B0500000000000000" pitchFamily="34" charset="0"/>
                          <a:ea typeface="UVnAvant-Narrow" panose="020B0500000000000000" pitchFamily="34" charset="0"/>
                          <a:cs typeface="UVnAvant-Narrow" panose="020B0500000000000000" pitchFamily="34" charset="0"/>
                        </a:rPr>
                        <a:t>Vần oat</a:t>
                      </a:r>
                      <a:endParaRPr lang="en-US" sz="3200">
                        <a:solidFill>
                          <a:srgbClr val="0000FF"/>
                        </a:solidFill>
                        <a:effectLst/>
                        <a:latin typeface="UVnAvant-Narrow" panose="020B0500000000000000" pitchFamily="34" charset="0"/>
                        <a:ea typeface="UVnAvant-Narrow" panose="020B0500000000000000" pitchFamily="34" charset="0"/>
                        <a:cs typeface="UVnAvant-Narrow" panose="020B0500000000000000" pitchFamily="34" charset="0"/>
                      </a:endParaRPr>
                    </a:p>
                  </a:txBody>
                  <a:tcPr marL="31897" marR="31897" marT="31897" marB="318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effectLst/>
                          <a:latin typeface="UVnAvant-Narrow" panose="020B0500000000000000" pitchFamily="34" charset="0"/>
                          <a:ea typeface="UVnAvant-Narrow" panose="020B0500000000000000" pitchFamily="34" charset="0"/>
                          <a:cs typeface="UVnAvant-Narrow" panose="020B0500000000000000" pitchFamily="34" charset="0"/>
                        </a:rPr>
                        <a:t>thoát</a:t>
                      </a:r>
                    </a:p>
                  </a:txBody>
                  <a:tcPr marL="31897" marR="31897" marT="31897" marB="318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3200">
                          <a:effectLst/>
                          <a:latin typeface="UVnAvant-Narrow" panose="020B0500000000000000" pitchFamily="34" charset="0"/>
                          <a:ea typeface="UVnAvant-Narrow" panose="020B0500000000000000" pitchFamily="34" charset="0"/>
                          <a:cs typeface="UVnAvant-Narrow" panose="020B0500000000000000" pitchFamily="34" charset="0"/>
                        </a:rPr>
                        <a:t>hoạt (hình), (trốn) thoát, (lục) soát…</a:t>
                      </a:r>
                    </a:p>
                  </a:txBody>
                  <a:tcPr marL="31897" marR="31897" marT="31897" marB="318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1791">
                <a:tc>
                  <a:txBody>
                    <a:bodyPr/>
                    <a:lstStyle/>
                    <a:p>
                      <a:pPr algn="ctr"/>
                      <a:r>
                        <a:rPr lang="vi-VN" sz="3200" i="1">
                          <a:solidFill>
                            <a:srgbClr val="0000FF"/>
                          </a:solidFill>
                          <a:effectLst/>
                          <a:latin typeface="UVnAvant-Narrow" panose="020B0500000000000000" pitchFamily="34" charset="0"/>
                          <a:ea typeface="UVnAvant-Narrow" panose="020B0500000000000000" pitchFamily="34" charset="0"/>
                          <a:cs typeface="UVnAvant-Narrow" panose="020B0500000000000000" pitchFamily="34" charset="0"/>
                        </a:rPr>
                        <a:t>Vần oăt</a:t>
                      </a:r>
                      <a:endParaRPr lang="vi-VN" sz="3200">
                        <a:solidFill>
                          <a:srgbClr val="0000FF"/>
                        </a:solidFill>
                        <a:effectLst/>
                        <a:latin typeface="UVnAvant-Narrow" panose="020B0500000000000000" pitchFamily="34" charset="0"/>
                        <a:ea typeface="UVnAvant-Narrow" panose="020B0500000000000000" pitchFamily="34" charset="0"/>
                        <a:cs typeface="UVnAvant-Narrow" panose="020B0500000000000000" pitchFamily="34" charset="0"/>
                      </a:endParaRPr>
                    </a:p>
                  </a:txBody>
                  <a:tcPr marL="31897" marR="31897" marT="31897" marB="318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effectLst/>
                          <a:latin typeface="UVnAvant-Narrow" panose="020B0500000000000000" pitchFamily="34" charset="0"/>
                          <a:ea typeface="UVnAvant-Narrow" panose="020B0500000000000000" pitchFamily="34" charset="0"/>
                          <a:cs typeface="UVnAvant-Narrow" panose="020B0500000000000000" pitchFamily="34" charset="0"/>
                        </a:rPr>
                        <a:t>x</a:t>
                      </a:r>
                    </a:p>
                  </a:txBody>
                  <a:tcPr marL="31897" marR="31897" marT="31897" marB="318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3200">
                          <a:effectLst/>
                          <a:latin typeface="UVnAvant-Narrow" panose="020B0500000000000000" pitchFamily="34" charset="0"/>
                          <a:ea typeface="UVnAvant-Narrow" panose="020B0500000000000000" pitchFamily="34" charset="0"/>
                          <a:cs typeface="UVnAvant-Narrow" panose="020B0500000000000000" pitchFamily="34" charset="0"/>
                        </a:rPr>
                        <a:t>(nhọn) hoắt, loắt choắt…</a:t>
                      </a:r>
                    </a:p>
                  </a:txBody>
                  <a:tcPr marL="31897" marR="31897" marT="31897" marB="318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9676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4910" y="197429"/>
            <a:ext cx="1101203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1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Quan sát tranh và dùng từ ngữ trong khung để nói: Việc làm của người </a:t>
            </a:r>
            <a:r>
              <a:rPr lang="vi-VN" sz="3200" b="1" smtClean="0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th</a:t>
            </a:r>
            <a:r>
              <a:rPr lang="en-US" sz="3200" b="1" smtClean="0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ợ</a:t>
            </a:r>
            <a:r>
              <a:rPr lang="vi-VN" sz="3200" b="1" smtClean="0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 </a:t>
            </a:r>
            <a:r>
              <a:rPr lang="vi-VN" sz="3200" b="1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săn là dúng hay là sai? Vì sao?</a:t>
            </a:r>
            <a:endParaRPr lang="en-US" sz="3200">
              <a:latin typeface="UVnAvant-Narrow" panose="020B0500000000000000" pitchFamily="34" charset="0"/>
              <a:ea typeface="UVnAvant-Narrow" panose="020B0500000000000000" pitchFamily="34" charset="0"/>
              <a:cs typeface="UVnAvant-Narrow" panose="020B0500000000000000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0409148"/>
              </p:ext>
            </p:extLst>
          </p:nvPr>
        </p:nvGraphicFramePr>
        <p:xfrm>
          <a:off x="1916136" y="1274647"/>
          <a:ext cx="8543497" cy="685800"/>
        </p:xfrm>
        <a:graphic>
          <a:graphicData uri="http://schemas.openxmlformats.org/drawingml/2006/table">
            <a:tbl>
              <a:tblPr/>
              <a:tblGrid>
                <a:gridCol w="44256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78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54727">
                <a:tc>
                  <a:txBody>
                    <a:bodyPr/>
                    <a:lstStyle/>
                    <a:p>
                      <a:pPr algn="ctr"/>
                      <a:r>
                        <a:rPr lang="vi-VN" sz="4000" b="1" i="0">
                          <a:solidFill>
                            <a:srgbClr val="0000FF"/>
                          </a:solidFill>
                          <a:effectLst/>
                          <a:latin typeface="UVnAvant-Narrow" panose="020B0500000000000000" pitchFamily="34" charset="0"/>
                          <a:ea typeface="UVnAvant-Narrow" panose="020B0500000000000000" pitchFamily="34" charset="0"/>
                          <a:cs typeface="UVnAvant-Narrow" panose="020B0500000000000000" pitchFamily="34" charset="0"/>
                        </a:rPr>
                        <a:t>người thợ săn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i="0">
                          <a:solidFill>
                            <a:srgbClr val="0000FF"/>
                          </a:solidFill>
                          <a:effectLst/>
                          <a:latin typeface="UVnAvant-Narrow" panose="020B0500000000000000" pitchFamily="34" charset="0"/>
                          <a:ea typeface="UVnAvant-Narrow" panose="020B0500000000000000" pitchFamily="34" charset="0"/>
                          <a:cs typeface="UVnAvant-Narrow" panose="020B0500000000000000" pitchFamily="34" charset="0"/>
                        </a:rPr>
                        <a:t>bắn chim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6146" name="Picture 2" descr="https://i.vdoc.vn/data/image/2021/03/17/giai-bai-tap-tieng-viet-1-trang-84-85-86-87-bai-1-kien-va-chim-bo-cau-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8712" y="2111446"/>
            <a:ext cx="8811003" cy="4603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6713321"/>
            <a:ext cx="1234439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smtClean="0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          </a:t>
            </a:r>
            <a:r>
              <a:rPr lang="vi-VN" sz="3200" smtClean="0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Hành </a:t>
            </a:r>
            <a:r>
              <a:rPr lang="vi-VN" sz="3200">
                <a:latin typeface="UVnAvant-Narrow" panose="020B0500000000000000" pitchFamily="34" charset="0"/>
                <a:ea typeface="UVnAvant-Narrow" panose="020B0500000000000000" pitchFamily="34" charset="0"/>
                <a:cs typeface="UVnAvant-Narrow" panose="020B0500000000000000" pitchFamily="34" charset="0"/>
              </a:rPr>
              <a:t>đông của người thợ săn là sai. Vì bắn chim là hành động giết hại chú chim bé nhỏ, vô tội và phá hoại thiên nhiên.</a:t>
            </a:r>
            <a:endParaRPr lang="en-US" sz="3200">
              <a:latin typeface="UVnAvant-Narrow" panose="020B0500000000000000" pitchFamily="34" charset="0"/>
              <a:ea typeface="UVnAvant-Narrow" panose="020B0500000000000000" pitchFamily="34" charset="0"/>
              <a:cs typeface="UVnAvant-Narrow" panose="020B05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0196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44400" cy="777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439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233</TotalTime>
  <Words>218</Words>
  <Application>Microsoft Office PowerPoint</Application>
  <PresentationFormat>Custom</PresentationFormat>
  <Paragraphs>26</Paragraphs>
  <Slides>5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UVnAvant-Narrow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MAIHUNG</cp:lastModifiedBy>
  <cp:revision>53</cp:revision>
  <dcterms:created xsi:type="dcterms:W3CDTF">2020-08-26T02:05:47Z</dcterms:created>
  <dcterms:modified xsi:type="dcterms:W3CDTF">2025-03-19T08:09:29Z</dcterms:modified>
</cp:coreProperties>
</file>