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0" r:id="rId2"/>
    <p:sldMasterId id="2147483722" r:id="rId3"/>
  </p:sldMasterIdLst>
  <p:notesMasterIdLst>
    <p:notesMasterId r:id="rId16"/>
  </p:notesMasterIdLst>
  <p:sldIdLst>
    <p:sldId id="11088464" r:id="rId4"/>
    <p:sldId id="11088463" r:id="rId5"/>
    <p:sldId id="11088439" r:id="rId6"/>
    <p:sldId id="11088403" r:id="rId7"/>
    <p:sldId id="11088454" r:id="rId8"/>
    <p:sldId id="11088455" r:id="rId9"/>
    <p:sldId id="11088456" r:id="rId10"/>
    <p:sldId id="11088451" r:id="rId11"/>
    <p:sldId id="11088407" r:id="rId12"/>
    <p:sldId id="11088412" r:id="rId13"/>
    <p:sldId id="11088457" r:id="rId14"/>
    <p:sldId id="1108844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D264"/>
    <a:srgbClr val="8CCB4D"/>
    <a:srgbClr val="69D8FF"/>
    <a:srgbClr val="70B7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2" autoAdjust="0"/>
    <p:restoredTop sz="94660"/>
  </p:normalViewPr>
  <p:slideViewPr>
    <p:cSldViewPr snapToGrid="0">
      <p:cViewPr varScale="1">
        <p:scale>
          <a:sx n="93" d="100"/>
          <a:sy n="93" d="100"/>
        </p:scale>
        <p:origin x="26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6C3A4-E07D-4C41-8C45-BB1A8EB039D9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1D3EC-047C-455B-96E0-1A1AF983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88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4CA26-C6B5-43C4-95A7-FAAFB47F7C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23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08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57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75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820305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002744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987878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282049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316019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024633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27818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487744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02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773718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191009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200574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/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/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354447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291269792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2844185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4539561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601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85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6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2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08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5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02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62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18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2976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9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istrator\My%20Documents\di\ngay%20tet%20que%20em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vi/photo/1280248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PinkFlow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0" y="6019803"/>
            <a:ext cx="121920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 descr="Flower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206" y="287341"/>
            <a:ext cx="571500" cy="59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 descr="FloralCorner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0800" y="52391"/>
            <a:ext cx="29718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Flower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0237" y="1009651"/>
            <a:ext cx="77046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 descr="FloralCorner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8751" y="5265742"/>
            <a:ext cx="14478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Flower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7328" y="188122"/>
            <a:ext cx="869949" cy="59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WordArt 9"/>
          <p:cNvSpPr>
            <a:spLocks noChangeArrowheads="1" noChangeShapeType="1" noTextEdit="1"/>
          </p:cNvSpPr>
          <p:nvPr/>
        </p:nvSpPr>
        <p:spPr bwMode="auto">
          <a:xfrm>
            <a:off x="2019869" y="3205020"/>
            <a:ext cx="9778433" cy="116479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Chăm</a:t>
            </a:r>
            <a:r>
              <a:rPr lang="en-US" sz="3600" kern="10" dirty="0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sóc,bảo</a:t>
            </a:r>
            <a:r>
              <a:rPr lang="en-US" sz="3600" kern="10" dirty="0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vệ</a:t>
            </a:r>
            <a:r>
              <a:rPr lang="en-US" sz="3600" kern="10" dirty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cơ</a:t>
            </a:r>
            <a:r>
              <a:rPr lang="en-US" sz="3600" kern="10" dirty="0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quan</a:t>
            </a:r>
            <a:r>
              <a:rPr lang="en-US" sz="3600" kern="10" dirty="0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vận</a:t>
            </a:r>
            <a:r>
              <a:rPr lang="en-US" sz="3600" kern="10" dirty="0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động</a:t>
            </a:r>
            <a:r>
              <a:rPr lang="en-US" sz="3600" kern="10" dirty="0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( </a:t>
            </a:r>
            <a:r>
              <a:rPr lang="en-US" sz="3600" kern="10" dirty="0" err="1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tiết</a:t>
            </a:r>
            <a:r>
              <a:rPr lang="en-US" sz="3600" kern="10" dirty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1 )</a:t>
            </a:r>
          </a:p>
        </p:txBody>
      </p:sp>
      <p:sp>
        <p:nvSpPr>
          <p:cNvPr id="2058" name="WordArt 13"/>
          <p:cNvSpPr>
            <a:spLocks noChangeArrowheads="1" noChangeShapeType="1" noTextEdit="1"/>
          </p:cNvSpPr>
          <p:nvPr/>
        </p:nvSpPr>
        <p:spPr bwMode="auto">
          <a:xfrm>
            <a:off x="3638548" y="1392243"/>
            <a:ext cx="4813301" cy="67944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Môn : </a:t>
            </a:r>
            <a:r>
              <a:rPr lang="en-US" sz="36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Tự</a:t>
            </a:r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nhiên</a:t>
            </a:r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và</a:t>
            </a:r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xã</a:t>
            </a:r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hội</a:t>
            </a:r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FFFF"/>
              </a:solidFill>
              <a:latin typeface="Times New Roman"/>
              <a:cs typeface="Times New Roman"/>
            </a:endParaRPr>
          </a:p>
        </p:txBody>
      </p:sp>
      <p:sp>
        <p:nvSpPr>
          <p:cNvPr id="2059" name="WordArt 14"/>
          <p:cNvSpPr>
            <a:spLocks noChangeArrowheads="1" noChangeShapeType="1" noTextEdit="1"/>
          </p:cNvSpPr>
          <p:nvPr/>
        </p:nvSpPr>
        <p:spPr bwMode="auto">
          <a:xfrm>
            <a:off x="223010" y="3445165"/>
            <a:ext cx="1562100" cy="886691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</a:pPr>
            <a:r>
              <a:rPr lang="en-US" sz="3200" kern="10" dirty="0" err="1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Bài</a:t>
            </a:r>
            <a:r>
              <a:rPr lang="en-US" sz="3200" kern="10" dirty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200" kern="10" dirty="0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22:</a:t>
            </a:r>
            <a:endParaRPr lang="en-US" sz="3200" kern="10" dirty="0">
              <a:ln w="12700">
                <a:solidFill>
                  <a:srgbClr val="00FF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16395" name="ngay tet que em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519" y="757240"/>
            <a:ext cx="281516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WordArt 16"/>
          <p:cNvSpPr>
            <a:spLocks noChangeArrowheads="1" noChangeShapeType="1" noTextEdit="1"/>
          </p:cNvSpPr>
          <p:nvPr/>
        </p:nvSpPr>
        <p:spPr bwMode="auto">
          <a:xfrm>
            <a:off x="4521199" y="2400969"/>
            <a:ext cx="3048000" cy="565151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</a:pPr>
            <a:r>
              <a:rPr lang="en-US" sz="32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Lớp</a:t>
            </a:r>
            <a:r>
              <a:rPr lang="en-US" sz="32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: 2</a:t>
            </a:r>
          </a:p>
        </p:txBody>
      </p:sp>
      <p:sp>
        <p:nvSpPr>
          <p:cNvPr id="2062" name="WordArt 17"/>
          <p:cNvSpPr>
            <a:spLocks noChangeArrowheads="1" noChangeShapeType="1" noTextEdit="1"/>
          </p:cNvSpPr>
          <p:nvPr/>
        </p:nvSpPr>
        <p:spPr bwMode="auto">
          <a:xfrm>
            <a:off x="2343056" y="457276"/>
            <a:ext cx="7950389" cy="788987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TRƯỜNG TIỂU HỌC HÒA NGHĨA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16366" y="4738184"/>
            <a:ext cx="9153236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4267" b="1" i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4267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i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267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i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endParaRPr lang="en-US" sz="4267" b="1" i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34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3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" y="798886"/>
            <a:ext cx="900752" cy="10177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50826" y="1058578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vận dụng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1579" y="1598785"/>
            <a:ext cx="120797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Quan sát các hình sau và giải thích vì sao tay bạn Minh phải bó bột.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132136" y="0"/>
            <a:ext cx="9059863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>
                <a:latin typeface="Arial" panose="020B0604020202020204" pitchFamily="34" charset="0"/>
                <a:cs typeface="Arial" panose="020B0604020202020204" pitchFamily="34" charset="0"/>
              </a:rPr>
              <a:t>Bài 22: </a:t>
            </a:r>
            <a:r>
              <a:rPr lang="en-US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sóc, bảo vệ cơ quan vận động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18" y="2120677"/>
            <a:ext cx="4616112" cy="473732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72969" y="2613174"/>
            <a:ext cx="6800834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 đi đá bóng và bị gãy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xương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tay. 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 đã đưa bạn đi gặp bác sĩ và 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 bác sĩ khám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bó bột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54773" y="4489338"/>
            <a:ext cx="681903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 tranh bóng, va chạm mạnh và bị chấn thương tay nên bạn 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ấy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 b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bột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trong một thời gian dài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81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" y="798886"/>
            <a:ext cx="900752" cy="10177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50826" y="1058578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vận dụng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5499" y="1646911"/>
            <a:ext cx="112704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2800"/>
              <a:t>Theo em, cần chú ý điều gì khi chơi thể thao để bảo vệ cơ quan vận động?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132136" y="0"/>
            <a:ext cx="9059863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>
                <a:latin typeface="Arial" panose="020B0604020202020204" pitchFamily="34" charset="0"/>
                <a:cs typeface="Arial" panose="020B0604020202020204" pitchFamily="34" charset="0"/>
              </a:rPr>
              <a:t>Bài 22: </a:t>
            </a:r>
            <a:r>
              <a:rPr lang="en-US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sóc, bảo vệ cơ quan vận động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50826" y="2809236"/>
            <a:ext cx="10592605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Khi chơi thể thao để bảo vệ cơ quan vận động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 em cần chơi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thể thao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đúng tư thế và hạn chế va chạm mạnh khi đang chơi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, chú ý cẩn thận tránh đụng các cơ quan dễ bị tổn thương.</a:t>
            </a:r>
          </a:p>
        </p:txBody>
      </p:sp>
    </p:spTree>
    <p:extLst>
      <p:ext uri="{BB962C8B-B14F-4D97-AF65-F5344CB8AC3E}">
        <p14:creationId xmlns:p14="http://schemas.microsoft.com/office/powerpoint/2010/main" val="130451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8" y="1079453"/>
            <a:ext cx="721353" cy="7422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151926" y="1224358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Dẫn dắt, nhắc nhở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132136" y="0"/>
            <a:ext cx="9059863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>
                <a:latin typeface="Arial" panose="020B0604020202020204" pitchFamily="34" charset="0"/>
                <a:cs typeface="Arial" panose="020B0604020202020204" pitchFamily="34" charset="0"/>
              </a:rPr>
              <a:t>Bài 22: </a:t>
            </a:r>
            <a:r>
              <a:rPr lang="en-US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sóc, bảo vệ cơ quan vận động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752" y="2005671"/>
            <a:ext cx="10301982" cy="428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06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38FFA1A4-C75A-40CD-868E-9DB536BF2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7951" y="0"/>
            <a:ext cx="11719249" cy="6858000"/>
          </a:xfrm>
          <a:prstGeom prst="rect">
            <a:avLst/>
          </a:prstGeom>
        </p:spPr>
      </p:pic>
      <p:sp>
        <p:nvSpPr>
          <p:cNvPr id="5" name="Rectangle 9">
            <a:extLst>
              <a:ext uri="{FF2B5EF4-FFF2-40B4-BE49-F238E27FC236}">
                <a16:creationId xmlns:a16="http://schemas.microsoft.com/office/drawing/2014/main" id="{FBF9F8E4-C31E-4CA6-9A1C-F89FEC1BC3E2}"/>
              </a:ext>
            </a:extLst>
          </p:cNvPr>
          <p:cNvSpPr/>
          <p:nvPr/>
        </p:nvSpPr>
        <p:spPr>
          <a:xfrm>
            <a:off x="6096000" y="3553765"/>
            <a:ext cx="528734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>
                <a:solidFill>
                  <a:srgbClr val="7030A0"/>
                </a:solidFill>
                <a:latin typeface="Amazone" panose="03020702060507090A04" pitchFamily="66" charset="0"/>
                <a:cs typeface="Arial" panose="020B0604020202020204" pitchFamily="34" charset="0"/>
              </a:rPr>
              <a:t>Tiết 1</a:t>
            </a:r>
            <a:endParaRPr lang="en-US" sz="8800" dirty="0">
              <a:solidFill>
                <a:srgbClr val="7030A0"/>
              </a:solidFill>
              <a:latin typeface="Amazone" panose="03020702060507090A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73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178D58-7419-4AFF-A744-35E50A73D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0075"/>
            <a:ext cx="723900" cy="65384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23900" y="1728982"/>
            <a:ext cx="9315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Khi bị ngã em cảm thấy như thế nào?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723900" y="1094717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>
                <a:solidFill>
                  <a:srgbClr val="00808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mở đầu</a:t>
            </a:r>
            <a:endParaRPr lang="zh-CN" altLang="en-US" sz="2800" dirty="0">
              <a:solidFill>
                <a:srgbClr val="00808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3900" y="2247480"/>
            <a:ext cx="10953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Cơ quan nào dễ bị thương nhất khi ngã?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9" b="20700"/>
          <a:stretch/>
        </p:blipFill>
        <p:spPr>
          <a:xfrm>
            <a:off x="3124617" y="2824351"/>
            <a:ext cx="4888415" cy="268611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8373" y="5331555"/>
            <a:ext cx="11653627" cy="523220"/>
          </a:xfrm>
          <a:prstGeom prst="rect">
            <a:avLst/>
          </a:prstGeom>
          <a:solidFill>
            <a:srgbClr val="9BD264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Khi bị ngã em cảm thấy rất đau và nhức các cơ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8372" y="5900025"/>
            <a:ext cx="11653627" cy="954107"/>
          </a:xfrm>
          <a:prstGeom prst="rect">
            <a:avLst/>
          </a:prstGeom>
          <a:solidFill>
            <a:srgbClr val="9BD264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Cơ quan sẽ bị tổn thương nhất khi ngã là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cơ quan vận động: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các cơ tay, cơ chân, xương tay, xương chân, khớp vai,…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02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" y="991366"/>
            <a:ext cx="70345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11056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622635" y="1621810"/>
            <a:ext cx="11649576" cy="956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uan sát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các hình dưới đây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và nêu các việc làm cần thiết để chăm sóc, bảo vệ cơ quan vận động.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132136" y="0"/>
            <a:ext cx="9059863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 sz="28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781" y="2578549"/>
            <a:ext cx="4468280" cy="4279451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6342199" y="2310062"/>
            <a:ext cx="5850262" cy="4331369"/>
          </a:xfrm>
          <a:prstGeom prst="cloudCallout">
            <a:avLst>
              <a:gd name="adj1" fmla="val -69408"/>
              <a:gd name="adj2" fmla="val -2330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Chơi cầu l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giúp cơ, xương, khớp phát triển chắc khỏe.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51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" y="991366"/>
            <a:ext cx="70345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11056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622635" y="1621810"/>
            <a:ext cx="11649576" cy="956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uan sát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các hình dưới đây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và nêu các việc làm cần thiết để chăm sóc, bảo vệ cơ quan vận động.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132136" y="0"/>
            <a:ext cx="9059863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 sz="28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085" y="2600521"/>
            <a:ext cx="4320624" cy="4257479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6481846" y="2310062"/>
            <a:ext cx="5710615" cy="4331369"/>
          </a:xfrm>
          <a:prstGeom prst="cloudCallout">
            <a:avLst>
              <a:gd name="adj1" fmla="val -78868"/>
              <a:gd name="adj2" fmla="val 891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Ngồi học đúng tư thế giúp các xương ngay ngắn, tránh bị cong vẹo cột sống.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1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" y="991366"/>
            <a:ext cx="70345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11056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622635" y="1621810"/>
            <a:ext cx="11649576" cy="956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uan sát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các hình dưới đây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và nêu các việc làm cần thiết để chăm sóc, bảo vệ cơ quan vận động.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132136" y="0"/>
            <a:ext cx="9059863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>
                <a:latin typeface="Arial" panose="020B0604020202020204" pitchFamily="34" charset="0"/>
                <a:cs typeface="Arial" panose="020B0604020202020204" pitchFamily="34" charset="0"/>
              </a:rPr>
              <a:t>Bài 22: </a:t>
            </a:r>
            <a:r>
              <a:rPr lang="en-US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sóc, bảo vệ cơ quan vận động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88" y="2602612"/>
            <a:ext cx="4164153" cy="4221458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6481846" y="2310062"/>
            <a:ext cx="5710615" cy="4331369"/>
          </a:xfrm>
          <a:prstGeom prst="cloudCallout">
            <a:avLst>
              <a:gd name="adj1" fmla="val -78868"/>
              <a:gd name="adj2" fmla="val 891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Ăn uống đầy đủ chất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giúp cơ, xương, khớp phát triển chắc khỏe.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53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" y="991366"/>
            <a:ext cx="70345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11056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622635" y="1621810"/>
            <a:ext cx="11649576" cy="956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uan sát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các hình dưới đây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và nêu các việc làm cần thiết để chăm sóc, bảo vệ cơ quan vận động.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132136" y="0"/>
            <a:ext cx="9059863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>
                <a:latin typeface="Arial" panose="020B0604020202020204" pitchFamily="34" charset="0"/>
                <a:cs typeface="Arial" panose="020B0604020202020204" pitchFamily="34" charset="0"/>
              </a:rPr>
              <a:t>Bài 22: </a:t>
            </a:r>
            <a:r>
              <a:rPr lang="en-US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sóc, bảo vệ cơ quan vận động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3" y="2578549"/>
            <a:ext cx="4157312" cy="4252882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6160168" y="2310062"/>
            <a:ext cx="6032293" cy="4331369"/>
          </a:xfrm>
          <a:prstGeom prst="cloudCallout">
            <a:avLst>
              <a:gd name="adj1" fmla="val -84453"/>
              <a:gd name="adj2" fmla="val 1613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Đi xe đạp có đồ bảo vệ giúp tránh các chấn thương ở cơ quan vận động.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26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" y="991366"/>
            <a:ext cx="70345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11056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42950" y="1908876"/>
            <a:ext cx="10854267" cy="235030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  <a:p>
            <a:pPr lvl="0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iệc làm cần thiết để chăm sóc, bảo vệ cơ quan vận động là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và ngồi học đúng tư thế, ăn uống đầy đủ, luyện tập thể dục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thể thao thường xuyên, vừa sức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và tránh không để bị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ấn thương.</a:t>
            </a:r>
            <a:endParaRPr lang="vi-VN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132136" y="0"/>
            <a:ext cx="9059863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>
                <a:latin typeface="Arial" panose="020B0604020202020204" pitchFamily="34" charset="0"/>
                <a:cs typeface="Arial" panose="020B0604020202020204" pitchFamily="34" charset="0"/>
              </a:rPr>
              <a:t>Bài 22: </a:t>
            </a:r>
            <a:r>
              <a:rPr lang="en-US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sóc, bảo vệ cơ quan vận động</a:t>
            </a:r>
          </a:p>
        </p:txBody>
      </p:sp>
    </p:spTree>
    <p:extLst>
      <p:ext uri="{BB962C8B-B14F-4D97-AF65-F5344CB8AC3E}">
        <p14:creationId xmlns:p14="http://schemas.microsoft.com/office/powerpoint/2010/main" val="338151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57" y="963292"/>
            <a:ext cx="704708" cy="7276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51210" y="1031377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thực hành</a:t>
            </a:r>
            <a:endParaRPr lang="zh-CN" altLang="en-US" sz="2800" b="1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51210" y="1682910"/>
            <a:ext cx="9890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Kể những việc làm có lợi cho cơ quan vận động.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132136" y="0"/>
            <a:ext cx="9059863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>
                <a:latin typeface="Arial" panose="020B0604020202020204" pitchFamily="34" charset="0"/>
                <a:cs typeface="Arial" panose="020B0604020202020204" pitchFamily="34" charset="0"/>
              </a:rPr>
              <a:t>Bài 22: </a:t>
            </a:r>
            <a:r>
              <a:rPr lang="en-US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sóc, bảo vệ cơ quan vận động</a:t>
            </a:r>
          </a:p>
        </p:txBody>
      </p:sp>
      <p:sp>
        <p:nvSpPr>
          <p:cNvPr id="3" name="Rectangle 2"/>
          <p:cNvSpPr/>
          <p:nvPr/>
        </p:nvSpPr>
        <p:spPr>
          <a:xfrm>
            <a:off x="1339514" y="2356546"/>
            <a:ext cx="106439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uống đầy đủ chất dinh dưỡng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39513" y="2976073"/>
            <a:ext cx="106439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hăm chỉ tập thể dục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39512" y="4280499"/>
            <a:ext cx="106439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ảm bảo an toàn khi chơi thể thao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39511" y="3628286"/>
            <a:ext cx="106439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 học đúng tư thế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51210" y="5363599"/>
            <a:ext cx="9890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Em đã thực hiện được những việc làm nào?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48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  <p:bldP spid="9" grpId="0"/>
      <p:bldP spid="10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583</Words>
  <Application>Microsoft Office PowerPoint</Application>
  <PresentationFormat>Widescreen</PresentationFormat>
  <Paragraphs>52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Amazone</vt:lpstr>
      <vt:lpstr>Arial</vt:lpstr>
      <vt:lpstr>Arial-Rounded</vt:lpstr>
      <vt:lpstr>Arial-SGK-TV</vt:lpstr>
      <vt:lpstr>Averta Std CY Bold</vt:lpstr>
      <vt:lpstr>Calibri</vt:lpstr>
      <vt:lpstr>Calibri Light</vt:lpstr>
      <vt:lpstr>Quicksand Medium</vt:lpstr>
      <vt:lpstr>Times New Roman</vt:lpstr>
      <vt:lpstr>Wingdings</vt:lpstr>
      <vt:lpstr>字魂59号-创粗黑</vt:lpstr>
      <vt:lpstr>2_Office Theme</vt:lpstr>
      <vt:lpstr>4_Office Theme</vt:lpstr>
      <vt:lpstr>Hoạt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hong luong</dc:creator>
  <cp:lastModifiedBy>MAIHUNG</cp:lastModifiedBy>
  <cp:revision>315</cp:revision>
  <dcterms:created xsi:type="dcterms:W3CDTF">2021-06-23T08:03:30Z</dcterms:created>
  <dcterms:modified xsi:type="dcterms:W3CDTF">2025-03-19T07:06:17Z</dcterms:modified>
</cp:coreProperties>
</file>