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31"/>
  </p:notesMasterIdLst>
  <p:sldIdLst>
    <p:sldId id="11088515" r:id="rId4"/>
    <p:sldId id="11088477" r:id="rId5"/>
    <p:sldId id="11088480" r:id="rId6"/>
    <p:sldId id="11088481" r:id="rId7"/>
    <p:sldId id="11088502" r:id="rId8"/>
    <p:sldId id="11088403" r:id="rId9"/>
    <p:sldId id="11088505" r:id="rId10"/>
    <p:sldId id="11088482" r:id="rId11"/>
    <p:sldId id="11088456" r:id="rId12"/>
    <p:sldId id="11088484" r:id="rId13"/>
    <p:sldId id="11088506" r:id="rId14"/>
    <p:sldId id="11088483" r:id="rId15"/>
    <p:sldId id="11088491" r:id="rId16"/>
    <p:sldId id="11088492" r:id="rId17"/>
    <p:sldId id="11088508" r:id="rId18"/>
    <p:sldId id="11088496" r:id="rId19"/>
    <p:sldId id="11088498" r:id="rId20"/>
    <p:sldId id="11088494" r:id="rId21"/>
    <p:sldId id="11088472" r:id="rId22"/>
    <p:sldId id="11088499" r:id="rId23"/>
    <p:sldId id="11088473" r:id="rId24"/>
    <p:sldId id="11088488" r:id="rId25"/>
    <p:sldId id="11088451" r:id="rId26"/>
    <p:sldId id="11088476" r:id="rId27"/>
    <p:sldId id="11088489" r:id="rId28"/>
    <p:sldId id="11088500" r:id="rId29"/>
    <p:sldId id="11088510" r:id="rId3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9BD264"/>
    <a:srgbClr val="8CCB4D"/>
    <a:srgbClr val="70B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2" autoAdjust="0"/>
    <p:restoredTop sz="96448" autoAdjust="0"/>
  </p:normalViewPr>
  <p:slideViewPr>
    <p:cSldViewPr snapToGrid="0">
      <p:cViewPr>
        <p:scale>
          <a:sx n="84" d="100"/>
          <a:sy n="84" d="100"/>
        </p:scale>
        <p:origin x="-90"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6C3A4-E07D-4C41-8C45-BB1A8EB039D9}"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1D3EC-047C-455B-96E0-1A1AF9835953}" type="slidenum">
              <a:rPr lang="en-US" smtClean="0"/>
              <a:t>‹#›</a:t>
            </a:fld>
            <a:endParaRPr lang="en-US"/>
          </a:p>
        </p:txBody>
      </p:sp>
    </p:spTree>
    <p:extLst>
      <p:ext uri="{BB962C8B-B14F-4D97-AF65-F5344CB8AC3E}">
        <p14:creationId xmlns:p14="http://schemas.microsoft.com/office/powerpoint/2010/main" val="21567882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5955083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31571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4037589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lIns="68580" tIns="34290" rIns="68580" bIns="34290"/>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lIns="68580" tIns="34290" rIns="68580" bIns="3429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820305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idx="1"/>
          </p:nvPr>
        </p:nvSpPr>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02744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lIns="68580" tIns="34290" rIns="68580" bIns="3429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lIns="68580" tIns="34290" rIns="68580" bIns="3429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87878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lIns="68580" tIns="34290" rIns="68580" bIns="3429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282049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lIns="68580" tIns="34290" rIns="68580" bIns="34290"/>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lIns="68580" tIns="34290" rIns="68580" bIns="3429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lIns="68580" tIns="34290" rIns="68580" bIns="3429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1601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Tree>
    <p:extLst>
      <p:ext uri="{BB962C8B-B14F-4D97-AF65-F5344CB8AC3E}">
        <p14:creationId xmlns:p14="http://schemas.microsoft.com/office/powerpoint/2010/main" val="38802463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7818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lIns="68580" tIns="34290" rIns="68580" bIns="3429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lIns="68580" tIns="34290" rIns="68580" bIns="3429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48774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916002151"/>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lIns="68580" tIns="34290" rIns="68580" bIns="3429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vert="horz" lIns="68580" tIns="34290" rIns="68580" bIns="3429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6858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lIns="68580" tIns="34290" rIns="68580" bIns="3429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73718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68580" tIns="34290" rIns="68580" bIns="34290"/>
          <a:lstStyle/>
          <a:p>
            <a:r>
              <a:rPr lang="en-US"/>
              <a:t>Click to edit Master title style</a:t>
            </a:r>
          </a:p>
        </p:txBody>
      </p:sp>
      <p:sp>
        <p:nvSpPr>
          <p:cNvPr id="3" name="Vertical Text Placeholder 2"/>
          <p:cNvSpPr>
            <a:spLocks noGrp="1"/>
          </p:cNvSpPr>
          <p:nvPr>
            <p:ph type="body" orient="vert" idx="1"/>
          </p:nvPr>
        </p:nvSpPr>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191009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lIns="68580" tIns="34290" rIns="68580" bIns="34290"/>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00574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2868334" y="749636"/>
            <a:ext cx="6275671" cy="567848"/>
          </a:xfrm>
          <a:prstGeom prst="rect">
            <a:avLst/>
          </a:prstGeom>
          <a:noFill/>
        </p:spPr>
        <p:txBody>
          <a:bodyPr wrap="square" lIns="68580" tIns="34290" rIns="68580" bIns="34290" rtlCol="0">
            <a:spAutoFit/>
          </a:bodyPr>
          <a:lstStyle>
            <a:lvl1pPr marL="0" indent="0">
              <a:buNone/>
              <a:defRPr lang="en-US" sz="36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400" smtClean="0"/>
            </a:lvl2pPr>
            <a:lvl3pPr>
              <a:defRPr lang="en-US" sz="14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3494088" y="1655363"/>
            <a:ext cx="5649912" cy="452571"/>
          </a:xfrm>
          <a:prstGeom prst="rect">
            <a:avLst/>
          </a:prstGeom>
        </p:spPr>
        <p:txBody>
          <a:bodyPr spcFirstLastPara="1" wrap="square" lIns="68569" tIns="68569" rIns="68569" bIns="68569" anchor="ctr" anchorCtr="0">
            <a:noAutofit/>
          </a:bodyPr>
          <a:lstStyle>
            <a:lvl1pPr marL="0" indent="0">
              <a:buFontTx/>
              <a:buNone/>
              <a:defRPr lang="en-US" sz="42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1888442"/>
            <a:ext cx="2971800" cy="3255065"/>
          </a:xfrm>
          <a:prstGeom prst="rect">
            <a:avLst/>
          </a:prstGeom>
        </p:spPr>
        <p:txBody>
          <a:bodyPr lIns="68580" tIns="34290" rIns="68580" bIns="34290"/>
          <a:lstStyle>
            <a:lvl1pPr marL="0" indent="0">
              <a:buNone/>
              <a:defRPr/>
            </a:lvl1pPr>
          </a:lstStyle>
          <a:p>
            <a:r>
              <a:rPr lang="en-US"/>
              <a:t>hình ảnh</a:t>
            </a:r>
          </a:p>
        </p:txBody>
      </p:sp>
    </p:spTree>
    <p:extLst>
      <p:ext uri="{BB962C8B-B14F-4D97-AF65-F5344CB8AC3E}">
        <p14:creationId xmlns:p14="http://schemas.microsoft.com/office/powerpoint/2010/main" val="3544472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9126979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284418560"/>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08710" y="75632"/>
            <a:ext cx="1278847" cy="284742"/>
          </a:xfrm>
          <a:prstGeom prst="rect">
            <a:avLst/>
          </a:prstGeom>
          <a:noFill/>
        </p:spPr>
        <p:txBody>
          <a:bodyPr wrap="square" lIns="68580" tIns="34290" rIns="68580" bIns="34290"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400">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45395614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181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17/03/2025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30228528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686633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17/03/2025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480226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17/03/2025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8670082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17/03/2025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0845976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86220286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17/03/2025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428622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24B8BBD-A89F-4C03-8BF2-F84B38772531}" type="datetimeFigureOut">
              <a:rPr lang="en-US" smtClean="0"/>
              <a:t>17/03/2025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2715018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5143500"/>
          </a:xfrm>
          <a:prstGeom prst="rect">
            <a:avLst/>
          </a:prstGeom>
          <a:noFill/>
          <a:ln w="9525">
            <a:noFill/>
          </a:ln>
        </p:spPr>
      </p:pic>
    </p:spTree>
    <p:extLst>
      <p:ext uri="{BB962C8B-B14F-4D97-AF65-F5344CB8AC3E}">
        <p14:creationId xmlns:p14="http://schemas.microsoft.com/office/powerpoint/2010/main" val="6297637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wip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charset="0"/>
        </a:defRPr>
      </a:lvl2pPr>
      <a:lvl3pPr algn="ctr" rtl="0" eaLnBrk="0" fontAlgn="base" hangingPunct="0">
        <a:spcBef>
          <a:spcPct val="0"/>
        </a:spcBef>
        <a:spcAft>
          <a:spcPct val="0"/>
        </a:spcAft>
        <a:defRPr sz="3300">
          <a:solidFill>
            <a:schemeClr val="tx1"/>
          </a:solidFill>
          <a:latin typeface="Calibri" panose="020F0502020204030204" charset="0"/>
        </a:defRPr>
      </a:lvl3pPr>
      <a:lvl4pPr algn="ctr" rtl="0" eaLnBrk="0" fontAlgn="base" hangingPunct="0">
        <a:spcBef>
          <a:spcPct val="0"/>
        </a:spcBef>
        <a:spcAft>
          <a:spcPct val="0"/>
        </a:spcAft>
        <a:defRPr sz="3300">
          <a:solidFill>
            <a:schemeClr val="tx1"/>
          </a:solidFill>
          <a:latin typeface="Calibri" panose="020F0502020204030204" charset="0"/>
        </a:defRPr>
      </a:lvl4pPr>
      <a:lvl5pPr algn="ctr" rtl="0" eaLnBrk="0" fontAlgn="base" hangingPunct="0">
        <a:spcBef>
          <a:spcPct val="0"/>
        </a:spcBef>
        <a:spcAft>
          <a:spcPct val="0"/>
        </a:spcAft>
        <a:defRPr sz="3300">
          <a:solidFill>
            <a:schemeClr val="tx1"/>
          </a:solidFill>
          <a:latin typeface="Calibri" panose="020F0502020204030204" charset="0"/>
        </a:defRPr>
      </a:lvl5pPr>
      <a:lvl6pPr marL="342900" algn="ctr" rtl="0" fontAlgn="base">
        <a:spcBef>
          <a:spcPct val="0"/>
        </a:spcBef>
        <a:spcAft>
          <a:spcPct val="0"/>
        </a:spcAft>
        <a:defRPr sz="3300">
          <a:solidFill>
            <a:schemeClr val="tx1"/>
          </a:solidFill>
          <a:latin typeface="Calibri" panose="020F0502020204030204" charset="0"/>
        </a:defRPr>
      </a:lvl6pPr>
      <a:lvl7pPr marL="685800" algn="ctr" rtl="0" fontAlgn="base">
        <a:spcBef>
          <a:spcPct val="0"/>
        </a:spcBef>
        <a:spcAft>
          <a:spcPct val="0"/>
        </a:spcAft>
        <a:defRPr sz="3300">
          <a:solidFill>
            <a:schemeClr val="tx1"/>
          </a:solidFill>
          <a:latin typeface="Calibri" panose="020F0502020204030204" charset="0"/>
        </a:defRPr>
      </a:lvl7pPr>
      <a:lvl8pPr marL="1028700" algn="ctr" rtl="0" fontAlgn="base">
        <a:spcBef>
          <a:spcPct val="0"/>
        </a:spcBef>
        <a:spcAft>
          <a:spcPct val="0"/>
        </a:spcAft>
        <a:defRPr sz="3300">
          <a:solidFill>
            <a:schemeClr val="tx1"/>
          </a:solidFill>
          <a:latin typeface="Calibri" panose="020F0502020204030204" charset="0"/>
        </a:defRPr>
      </a:lvl8pPr>
      <a:lvl9pPr marL="1371600" algn="ctr" rtl="0" fontAlgn="base">
        <a:spcBef>
          <a:spcPct val="0"/>
        </a:spcBef>
        <a:spcAft>
          <a:spcPct val="0"/>
        </a:spcAft>
        <a:defRPr sz="3300">
          <a:solidFill>
            <a:schemeClr val="tx1"/>
          </a:solidFill>
          <a:latin typeface="Calibri" panose="020F0502020204030204" charset="0"/>
        </a:defRPr>
      </a:lvl9pPr>
    </p:titleStyle>
    <p:bodyStyle>
      <a:lvl1pPr marL="342900" indent="-342900" algn="l" rtl="0" eaLnBrk="0" fontAlgn="base" hangingPunct="0">
        <a:spcBef>
          <a:spcPts val="98"/>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ts val="98"/>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ts val="98"/>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ts val="98"/>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ts val="98"/>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98"/>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91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audio" Target="file:///C:\Documents%20and%20Settings\Administrator\My%20Documents\di\ngay%20tet%20que%20em.mp3" TargetMode="Externa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nk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514852"/>
            <a:ext cx="914400" cy="51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4" y="215505"/>
            <a:ext cx="4286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8100" y="39293"/>
            <a:ext cx="22288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5178" y="757238"/>
            <a:ext cx="57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FloralCorne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9063" y="3949306"/>
            <a:ext cx="10858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lower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996" y="141091"/>
            <a:ext cx="6524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9"/>
          <p:cNvSpPr>
            <a:spLocks noChangeArrowheads="1" noChangeShapeType="1" noTextEdit="1"/>
          </p:cNvSpPr>
          <p:nvPr/>
        </p:nvSpPr>
        <p:spPr bwMode="auto">
          <a:xfrm>
            <a:off x="1514901" y="2403764"/>
            <a:ext cx="7333825" cy="873595"/>
          </a:xfrm>
          <a:prstGeom prst="rect">
            <a:avLst/>
          </a:prstGeom>
        </p:spPr>
        <p:txBody>
          <a:bodyPr wrap="none" fromWordArt="1">
            <a:prstTxWarp prst="textFadeUp">
              <a:avLst>
                <a:gd name="adj" fmla="val 0"/>
              </a:avLst>
            </a:prstTxWarp>
          </a:bodyPr>
          <a:lstStyle/>
          <a:p>
            <a:pPr algn="ctr" defTabSz="914378" fontAlgn="base">
              <a:spcBef>
                <a:spcPct val="0"/>
              </a:spcBef>
              <a:spcAft>
                <a:spcPct val="0"/>
              </a:spcAft>
            </a:pPr>
            <a:r>
              <a:rPr lang="en-US" sz="2700" kern="10" dirty="0" err="1" smtClean="0">
                <a:ln w="28575">
                  <a:solidFill>
                    <a:srgbClr val="FF0000"/>
                  </a:solidFill>
                  <a:round/>
                  <a:headEnd/>
                  <a:tailEnd/>
                </a:ln>
                <a:solidFill>
                  <a:srgbClr val="FF0000"/>
                </a:solidFill>
                <a:latin typeface="Times New Roman"/>
                <a:cs typeface="Times New Roman"/>
              </a:rPr>
              <a:t>Tìm</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hiểu</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cơ</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quan</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hô</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smtClean="0">
                <a:ln w="28575">
                  <a:solidFill>
                    <a:srgbClr val="FF0000"/>
                  </a:solidFill>
                  <a:round/>
                  <a:headEnd/>
                  <a:tailEnd/>
                </a:ln>
                <a:solidFill>
                  <a:srgbClr val="FF0000"/>
                </a:solidFill>
                <a:latin typeface="Times New Roman"/>
                <a:cs typeface="Times New Roman"/>
              </a:rPr>
              <a:t>hấp</a:t>
            </a:r>
            <a:r>
              <a:rPr lang="en-US" sz="2700" kern="10" dirty="0" smtClean="0">
                <a:ln w="28575">
                  <a:solidFill>
                    <a:srgbClr val="FF0000"/>
                  </a:solidFill>
                  <a:round/>
                  <a:headEnd/>
                  <a:tailEnd/>
                </a:ln>
                <a:solidFill>
                  <a:srgbClr val="FF0000"/>
                </a:solidFill>
                <a:latin typeface="Times New Roman"/>
                <a:cs typeface="Times New Roman"/>
              </a:rPr>
              <a:t>( </a:t>
            </a:r>
            <a:r>
              <a:rPr lang="en-US" sz="2700" kern="10" dirty="0" err="1">
                <a:ln w="28575">
                  <a:solidFill>
                    <a:srgbClr val="FF0000"/>
                  </a:solidFill>
                  <a:round/>
                  <a:headEnd/>
                  <a:tailEnd/>
                </a:ln>
                <a:solidFill>
                  <a:srgbClr val="FF0000"/>
                </a:solidFill>
                <a:latin typeface="Times New Roman"/>
                <a:cs typeface="Times New Roman"/>
              </a:rPr>
              <a:t>tiết</a:t>
            </a:r>
            <a:r>
              <a:rPr lang="en-US" sz="2700" kern="10" dirty="0">
                <a:ln w="28575">
                  <a:solidFill>
                    <a:srgbClr val="FF0000"/>
                  </a:solidFill>
                  <a:round/>
                  <a:headEnd/>
                  <a:tailEnd/>
                </a:ln>
                <a:solidFill>
                  <a:srgbClr val="FF0000"/>
                </a:solidFill>
                <a:latin typeface="Times New Roman"/>
                <a:cs typeface="Times New Roman"/>
              </a:rPr>
              <a:t> </a:t>
            </a:r>
            <a:r>
              <a:rPr lang="en-US" sz="2700" kern="10" dirty="0" smtClean="0">
                <a:ln w="28575">
                  <a:solidFill>
                    <a:srgbClr val="FF0000"/>
                  </a:solidFill>
                  <a:round/>
                  <a:headEnd/>
                  <a:tailEnd/>
                </a:ln>
                <a:solidFill>
                  <a:srgbClr val="FF0000"/>
                </a:solidFill>
                <a:latin typeface="Times New Roman"/>
                <a:cs typeface="Times New Roman"/>
              </a:rPr>
              <a:t>1 </a:t>
            </a:r>
            <a:r>
              <a:rPr lang="en-US" sz="2700" kern="10" dirty="0">
                <a:ln w="28575">
                  <a:solidFill>
                    <a:srgbClr val="FF0000"/>
                  </a:solidFill>
                  <a:round/>
                  <a:headEnd/>
                  <a:tailEnd/>
                </a:ln>
                <a:solidFill>
                  <a:srgbClr val="FF0000"/>
                </a:solidFill>
                <a:latin typeface="Times New Roman"/>
                <a:cs typeface="Times New Roman"/>
              </a:rPr>
              <a:t>)</a:t>
            </a:r>
          </a:p>
        </p:txBody>
      </p:sp>
      <p:sp>
        <p:nvSpPr>
          <p:cNvPr id="2058" name="WordArt 13"/>
          <p:cNvSpPr>
            <a:spLocks noChangeArrowheads="1" noChangeShapeType="1" noTextEdit="1"/>
          </p:cNvSpPr>
          <p:nvPr/>
        </p:nvSpPr>
        <p:spPr bwMode="auto">
          <a:xfrm>
            <a:off x="2728911" y="1044182"/>
            <a:ext cx="3609976" cy="509586"/>
          </a:xfrm>
          <a:prstGeom prst="rect">
            <a:avLst/>
          </a:prstGeom>
        </p:spPr>
        <p:txBody>
          <a:bodyPr wrap="none" fromWordArt="1">
            <a:prstTxWarp prst="textFadeUp">
              <a:avLst>
                <a:gd name="adj" fmla="val 0"/>
              </a:avLst>
            </a:prstTxWarp>
          </a:bodyPr>
          <a:lstStyle/>
          <a:p>
            <a:pPr algn="ctr" defTabSz="914378" fontAlgn="base">
              <a:spcBef>
                <a:spcPct val="0"/>
              </a:spcBef>
              <a:spcAft>
                <a:spcPct val="0"/>
              </a:spcAft>
            </a:pPr>
            <a:r>
              <a:rPr lang="vi-VN" sz="2700" kern="10" dirty="0">
                <a:ln w="12700">
                  <a:solidFill>
                    <a:srgbClr val="0000FF"/>
                  </a:solidFill>
                  <a:round/>
                  <a:headEnd/>
                  <a:tailEnd/>
                </a:ln>
                <a:solidFill>
                  <a:srgbClr val="00FFFF"/>
                </a:solidFill>
                <a:latin typeface="Times New Roman"/>
                <a:cs typeface="Times New Roman"/>
              </a:rPr>
              <a:t>Môn : </a:t>
            </a:r>
            <a:r>
              <a:rPr lang="en-US" sz="2700" kern="10" dirty="0" err="1">
                <a:ln w="12700">
                  <a:solidFill>
                    <a:srgbClr val="0000FF"/>
                  </a:solidFill>
                  <a:round/>
                  <a:headEnd/>
                  <a:tailEnd/>
                </a:ln>
                <a:solidFill>
                  <a:srgbClr val="00FFFF"/>
                </a:solidFill>
                <a:latin typeface="Times New Roman"/>
                <a:cs typeface="Times New Roman"/>
              </a:rPr>
              <a:t>Tự</a:t>
            </a:r>
            <a:r>
              <a:rPr lang="en-US" sz="2700" kern="10" dirty="0">
                <a:ln w="12700">
                  <a:solidFill>
                    <a:srgbClr val="0000FF"/>
                  </a:solidFill>
                  <a:round/>
                  <a:headEnd/>
                  <a:tailEnd/>
                </a:ln>
                <a:solidFill>
                  <a:srgbClr val="00FFFF"/>
                </a:solidFill>
                <a:latin typeface="Times New Roman"/>
                <a:cs typeface="Times New Roman"/>
              </a:rPr>
              <a:t> </a:t>
            </a:r>
            <a:r>
              <a:rPr lang="en-US" sz="2700" kern="10" dirty="0" err="1">
                <a:ln w="12700">
                  <a:solidFill>
                    <a:srgbClr val="0000FF"/>
                  </a:solidFill>
                  <a:round/>
                  <a:headEnd/>
                  <a:tailEnd/>
                </a:ln>
                <a:solidFill>
                  <a:srgbClr val="00FFFF"/>
                </a:solidFill>
                <a:latin typeface="Times New Roman"/>
                <a:cs typeface="Times New Roman"/>
              </a:rPr>
              <a:t>nhiên</a:t>
            </a:r>
            <a:r>
              <a:rPr lang="en-US" sz="2700" kern="10" dirty="0">
                <a:ln w="12700">
                  <a:solidFill>
                    <a:srgbClr val="0000FF"/>
                  </a:solidFill>
                  <a:round/>
                  <a:headEnd/>
                  <a:tailEnd/>
                </a:ln>
                <a:solidFill>
                  <a:srgbClr val="00FFFF"/>
                </a:solidFill>
                <a:latin typeface="Times New Roman"/>
                <a:cs typeface="Times New Roman"/>
              </a:rPr>
              <a:t> </a:t>
            </a:r>
            <a:r>
              <a:rPr lang="en-US" sz="2700" kern="10" dirty="0" err="1">
                <a:ln w="12700">
                  <a:solidFill>
                    <a:srgbClr val="0000FF"/>
                  </a:solidFill>
                  <a:round/>
                  <a:headEnd/>
                  <a:tailEnd/>
                </a:ln>
                <a:solidFill>
                  <a:srgbClr val="00FFFF"/>
                </a:solidFill>
                <a:latin typeface="Times New Roman"/>
                <a:cs typeface="Times New Roman"/>
              </a:rPr>
              <a:t>và</a:t>
            </a:r>
            <a:r>
              <a:rPr lang="en-US" sz="2700" kern="10" dirty="0">
                <a:ln w="12700">
                  <a:solidFill>
                    <a:srgbClr val="0000FF"/>
                  </a:solidFill>
                  <a:round/>
                  <a:headEnd/>
                  <a:tailEnd/>
                </a:ln>
                <a:solidFill>
                  <a:srgbClr val="00FFFF"/>
                </a:solidFill>
                <a:latin typeface="Times New Roman"/>
                <a:cs typeface="Times New Roman"/>
              </a:rPr>
              <a:t> </a:t>
            </a:r>
            <a:r>
              <a:rPr lang="en-US" sz="2700" kern="10" dirty="0" err="1">
                <a:ln w="12700">
                  <a:solidFill>
                    <a:srgbClr val="0000FF"/>
                  </a:solidFill>
                  <a:round/>
                  <a:headEnd/>
                  <a:tailEnd/>
                </a:ln>
                <a:solidFill>
                  <a:srgbClr val="00FFFF"/>
                </a:solidFill>
                <a:latin typeface="Times New Roman"/>
                <a:cs typeface="Times New Roman"/>
              </a:rPr>
              <a:t>xã</a:t>
            </a:r>
            <a:r>
              <a:rPr lang="en-US" sz="2700" kern="10" dirty="0">
                <a:ln w="12700">
                  <a:solidFill>
                    <a:srgbClr val="0000FF"/>
                  </a:solidFill>
                  <a:round/>
                  <a:headEnd/>
                  <a:tailEnd/>
                </a:ln>
                <a:solidFill>
                  <a:srgbClr val="00FFFF"/>
                </a:solidFill>
                <a:latin typeface="Times New Roman"/>
                <a:cs typeface="Times New Roman"/>
              </a:rPr>
              <a:t> </a:t>
            </a:r>
            <a:r>
              <a:rPr lang="en-US" sz="2700" kern="10" dirty="0" err="1">
                <a:ln w="12700">
                  <a:solidFill>
                    <a:srgbClr val="0000FF"/>
                  </a:solidFill>
                  <a:round/>
                  <a:headEnd/>
                  <a:tailEnd/>
                </a:ln>
                <a:solidFill>
                  <a:srgbClr val="00FFFF"/>
                </a:solidFill>
                <a:latin typeface="Times New Roman"/>
                <a:cs typeface="Times New Roman"/>
              </a:rPr>
              <a:t>hội</a:t>
            </a:r>
            <a:endParaRPr lang="en-US" sz="2700" kern="10" dirty="0">
              <a:ln w="12700">
                <a:solidFill>
                  <a:srgbClr val="0000FF"/>
                </a:solidFill>
                <a:round/>
                <a:headEnd/>
                <a:tailEnd/>
              </a:ln>
              <a:solidFill>
                <a:srgbClr val="00FFFF"/>
              </a:solidFill>
              <a:latin typeface="Times New Roman"/>
              <a:cs typeface="Times New Roman"/>
            </a:endParaRPr>
          </a:p>
        </p:txBody>
      </p:sp>
      <p:sp>
        <p:nvSpPr>
          <p:cNvPr id="2059" name="WordArt 14"/>
          <p:cNvSpPr>
            <a:spLocks noChangeArrowheads="1" noChangeShapeType="1" noTextEdit="1"/>
          </p:cNvSpPr>
          <p:nvPr/>
        </p:nvSpPr>
        <p:spPr bwMode="auto">
          <a:xfrm>
            <a:off x="167257" y="2583874"/>
            <a:ext cx="1171575" cy="665018"/>
          </a:xfrm>
          <a:prstGeom prst="rect">
            <a:avLst/>
          </a:prstGeom>
        </p:spPr>
        <p:txBody>
          <a:bodyPr wrap="none" fromWordArt="1">
            <a:prstTxWarp prst="textFadeUp">
              <a:avLst>
                <a:gd name="adj" fmla="val 0"/>
              </a:avLst>
            </a:prstTxWarp>
          </a:bodyPr>
          <a:lstStyle/>
          <a:p>
            <a:pPr algn="ctr" defTabSz="914378" fontAlgn="base">
              <a:spcBef>
                <a:spcPct val="0"/>
              </a:spcBef>
              <a:spcAft>
                <a:spcPct val="0"/>
              </a:spcAft>
            </a:pPr>
            <a:r>
              <a:rPr lang="en-US" sz="2400" kern="10" dirty="0" err="1">
                <a:ln w="12700">
                  <a:solidFill>
                    <a:srgbClr val="00FF00"/>
                  </a:solidFill>
                  <a:round/>
                  <a:headEnd/>
                  <a:tailEnd/>
                </a:ln>
                <a:solidFill>
                  <a:srgbClr val="0000FF"/>
                </a:solidFill>
                <a:latin typeface="Times New Roman"/>
                <a:cs typeface="Times New Roman"/>
              </a:rPr>
              <a:t>Bài</a:t>
            </a:r>
            <a:r>
              <a:rPr lang="en-US" sz="2400" kern="10" dirty="0">
                <a:ln w="12700">
                  <a:solidFill>
                    <a:srgbClr val="00FF00"/>
                  </a:solidFill>
                  <a:round/>
                  <a:headEnd/>
                  <a:tailEnd/>
                </a:ln>
                <a:solidFill>
                  <a:srgbClr val="0000FF"/>
                </a:solidFill>
                <a:latin typeface="Times New Roman"/>
                <a:cs typeface="Times New Roman"/>
              </a:rPr>
              <a:t> </a:t>
            </a:r>
            <a:r>
              <a:rPr lang="en-US" sz="2400" kern="10" dirty="0" smtClean="0">
                <a:ln w="12700">
                  <a:solidFill>
                    <a:srgbClr val="00FF00"/>
                  </a:solidFill>
                  <a:round/>
                  <a:headEnd/>
                  <a:tailEnd/>
                </a:ln>
                <a:solidFill>
                  <a:srgbClr val="0000FF"/>
                </a:solidFill>
                <a:latin typeface="Times New Roman"/>
                <a:cs typeface="Times New Roman"/>
              </a:rPr>
              <a:t>23:</a:t>
            </a:r>
            <a:endParaRPr lang="en-US" sz="2400" kern="10" dirty="0">
              <a:ln w="12700">
                <a:solidFill>
                  <a:srgbClr val="00FF00"/>
                </a:solidFill>
                <a:round/>
                <a:headEnd/>
                <a:tailEnd/>
              </a:ln>
              <a:solidFill>
                <a:srgbClr val="0000FF"/>
              </a:solidFill>
              <a:latin typeface="Times New Roman"/>
              <a:cs typeface="Times New Roman"/>
            </a:endParaRPr>
          </a:p>
        </p:txBody>
      </p:sp>
      <p:pic>
        <p:nvPicPr>
          <p:cNvPr id="16395" name="ngay tet que em.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228639" y="567930"/>
            <a:ext cx="211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6"/>
          <p:cNvSpPr>
            <a:spLocks noChangeArrowheads="1" noChangeShapeType="1" noTextEdit="1"/>
          </p:cNvSpPr>
          <p:nvPr/>
        </p:nvSpPr>
        <p:spPr bwMode="auto">
          <a:xfrm>
            <a:off x="3390899" y="1800726"/>
            <a:ext cx="2286000" cy="423863"/>
          </a:xfrm>
          <a:prstGeom prst="rect">
            <a:avLst/>
          </a:prstGeom>
        </p:spPr>
        <p:txBody>
          <a:bodyPr wrap="none" fromWordArt="1">
            <a:prstTxWarp prst="textFadeUp">
              <a:avLst>
                <a:gd name="adj" fmla="val 0"/>
              </a:avLst>
            </a:prstTxWarp>
          </a:bodyPr>
          <a:lstStyle/>
          <a:p>
            <a:pPr algn="ctr" defTabSz="914378" fontAlgn="base">
              <a:spcBef>
                <a:spcPct val="0"/>
              </a:spcBef>
              <a:spcAft>
                <a:spcPct val="0"/>
              </a:spcAft>
            </a:pPr>
            <a:r>
              <a:rPr lang="en-US" sz="2400" kern="10" dirty="0" err="1">
                <a:ln w="12700">
                  <a:solidFill>
                    <a:srgbClr val="0000FF"/>
                  </a:solidFill>
                  <a:round/>
                  <a:headEnd/>
                  <a:tailEnd/>
                </a:ln>
                <a:solidFill>
                  <a:srgbClr val="FF0000"/>
                </a:solidFill>
                <a:latin typeface="Times New Roman"/>
                <a:cs typeface="Times New Roman"/>
              </a:rPr>
              <a:t>Lớp</a:t>
            </a:r>
            <a:r>
              <a:rPr lang="en-US" sz="2400" kern="10" dirty="0">
                <a:ln w="12700">
                  <a:solidFill>
                    <a:srgbClr val="0000FF"/>
                  </a:solidFill>
                  <a:round/>
                  <a:headEnd/>
                  <a:tailEnd/>
                </a:ln>
                <a:solidFill>
                  <a:srgbClr val="FF0000"/>
                </a:solidFill>
                <a:latin typeface="Times New Roman"/>
                <a:cs typeface="Times New Roman"/>
              </a:rPr>
              <a:t>: 2</a:t>
            </a:r>
          </a:p>
        </p:txBody>
      </p:sp>
      <p:sp>
        <p:nvSpPr>
          <p:cNvPr id="2062" name="WordArt 17"/>
          <p:cNvSpPr>
            <a:spLocks noChangeArrowheads="1" noChangeShapeType="1" noTextEdit="1"/>
          </p:cNvSpPr>
          <p:nvPr/>
        </p:nvSpPr>
        <p:spPr bwMode="auto">
          <a:xfrm>
            <a:off x="1757292" y="342957"/>
            <a:ext cx="5962792" cy="591740"/>
          </a:xfrm>
          <a:prstGeom prst="rect">
            <a:avLst/>
          </a:prstGeom>
        </p:spPr>
        <p:txBody>
          <a:bodyPr wrap="none" fromWordArt="1">
            <a:prstTxWarp prst="textFadeUp">
              <a:avLst>
                <a:gd name="adj" fmla="val 0"/>
              </a:avLst>
            </a:prstTxWarp>
          </a:bodyPr>
          <a:lstStyle/>
          <a:p>
            <a:pPr algn="ctr" defTabSz="914378" fontAlgn="base">
              <a:spcBef>
                <a:spcPct val="0"/>
              </a:spcBef>
              <a:spcAft>
                <a:spcPct val="0"/>
              </a:spcAft>
            </a:pPr>
            <a:r>
              <a:rPr lang="en-US" sz="2700" kern="10" dirty="0">
                <a:ln w="9525">
                  <a:solidFill>
                    <a:srgbClr val="FF0000"/>
                  </a:solidFill>
                  <a:round/>
                  <a:headEnd/>
                  <a:tailEnd/>
                </a:ln>
                <a:solidFill>
                  <a:srgbClr val="0000FF"/>
                </a:solidFill>
                <a:latin typeface="Times New Roman"/>
                <a:cs typeface="Times New Roman"/>
              </a:rPr>
              <a:t>TRƯỜNG TIỂU HỌC HÒA NGHĨA</a:t>
            </a:r>
          </a:p>
        </p:txBody>
      </p:sp>
      <p:sp>
        <p:nvSpPr>
          <p:cNvPr id="2" name="TextBox 1"/>
          <p:cNvSpPr txBox="1"/>
          <p:nvPr/>
        </p:nvSpPr>
        <p:spPr>
          <a:xfrm>
            <a:off x="1212274" y="3553638"/>
            <a:ext cx="6864927" cy="584775"/>
          </a:xfrm>
          <a:prstGeom prst="rect">
            <a:avLst/>
          </a:prstGeom>
          <a:noFill/>
        </p:spPr>
        <p:txBody>
          <a:bodyPr wrap="square" rtlCol="0">
            <a:spAutoFit/>
          </a:bodyPr>
          <a:lstStyle/>
          <a:p>
            <a:pPr algn="ctr" defTabSz="914378" fontAlgn="base">
              <a:spcBef>
                <a:spcPct val="0"/>
              </a:spcBef>
              <a:spcAft>
                <a:spcPct val="0"/>
              </a:spcAft>
            </a:pPr>
            <a:r>
              <a:rPr lang="en-US" sz="3200" b="1" i="1" dirty="0">
                <a:solidFill>
                  <a:srgbClr val="660033"/>
                </a:solidFill>
                <a:latin typeface="Times New Roman" pitchFamily="18" charset="0"/>
                <a:cs typeface="Times New Roman" pitchFamily="18" charset="0"/>
              </a:rPr>
              <a:t>GV: </a:t>
            </a:r>
            <a:r>
              <a:rPr lang="en-US" sz="3200" b="1" i="1" dirty="0" err="1">
                <a:solidFill>
                  <a:srgbClr val="660033"/>
                </a:solidFill>
                <a:latin typeface="Times New Roman" pitchFamily="18" charset="0"/>
                <a:cs typeface="Times New Roman" pitchFamily="18" charset="0"/>
              </a:rPr>
              <a:t>Vũ</a:t>
            </a:r>
            <a:r>
              <a:rPr lang="en-US" sz="3200" b="1" i="1" dirty="0">
                <a:solidFill>
                  <a:srgbClr val="660033"/>
                </a:solidFill>
                <a:latin typeface="Times New Roman" pitchFamily="18" charset="0"/>
                <a:cs typeface="Times New Roman" pitchFamily="18" charset="0"/>
              </a:rPr>
              <a:t> </a:t>
            </a:r>
            <a:r>
              <a:rPr lang="en-US" sz="3200" b="1" i="1" dirty="0" err="1">
                <a:solidFill>
                  <a:srgbClr val="660033"/>
                </a:solidFill>
                <a:latin typeface="Times New Roman" pitchFamily="18" charset="0"/>
                <a:cs typeface="Times New Roman" pitchFamily="18" charset="0"/>
              </a:rPr>
              <a:t>Thị</a:t>
            </a:r>
            <a:r>
              <a:rPr lang="en-US" sz="3200" b="1" i="1" dirty="0">
                <a:solidFill>
                  <a:srgbClr val="660033"/>
                </a:solidFill>
                <a:latin typeface="Times New Roman" pitchFamily="18" charset="0"/>
                <a:cs typeface="Times New Roman" pitchFamily="18" charset="0"/>
              </a:rPr>
              <a:t> </a:t>
            </a:r>
            <a:r>
              <a:rPr lang="en-US" sz="3200" b="1" i="1" dirty="0" err="1">
                <a:solidFill>
                  <a:srgbClr val="660033"/>
                </a:solidFill>
                <a:latin typeface="Times New Roman" pitchFamily="18" charset="0"/>
                <a:cs typeface="Times New Roman" pitchFamily="18" charset="0"/>
              </a:rPr>
              <a:t>Ngọc</a:t>
            </a:r>
            <a:endParaRPr lang="en-US" sz="3200" b="1" i="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1748336346"/>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63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6395"/>
                                        </p:tgtEl>
                                      </p:cBhvr>
                                    </p:cmd>
                                  </p:childTnLst>
                                </p:cTn>
                              </p:par>
                            </p:childTnLst>
                          </p:cTn>
                        </p:par>
                      </p:childTnLst>
                    </p:cTn>
                  </p:par>
                </p:childTnLst>
              </p:cTn>
              <p:nextCondLst>
                <p:cond evt="onClick" delay="0">
                  <p:tgtEl>
                    <p:spTgt spid="16395"/>
                  </p:tgtEl>
                </p:cond>
              </p:nextCondLst>
            </p:seq>
            <p:audio>
              <p:cMediaNode vol="80000">
                <p:cTn id="7" fill="hold" display="0">
                  <p:stCondLst>
                    <p:cond delay="indefinite"/>
                  </p:stCondLst>
                  <p:endCondLst>
                    <p:cond evt="onStopAudio" delay="0">
                      <p:tgtEl>
                        <p:sldTgt/>
                      </p:tgtEl>
                    </p:cond>
                  </p:endCondLst>
                </p:cTn>
                <p:tgtEl>
                  <p:spTgt spid="1639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029" b="52868"/>
          <a:stretch/>
        </p:blipFill>
        <p:spPr>
          <a:xfrm flipH="1">
            <a:off x="602553" y="2584635"/>
            <a:ext cx="1689829" cy="2436026"/>
          </a:xfrm>
          <a:prstGeom prst="rect">
            <a:avLst/>
          </a:prstGeom>
        </p:spPr>
      </p:pic>
      <p:sp>
        <p:nvSpPr>
          <p:cNvPr id="5" name="Rounded Rectangular Callout 4"/>
          <p:cNvSpPr/>
          <p:nvPr/>
        </p:nvSpPr>
        <p:spPr>
          <a:xfrm>
            <a:off x="2456121" y="202019"/>
            <a:ext cx="6400800" cy="3253561"/>
          </a:xfrm>
          <a:prstGeom prst="wedgeRoundRectCallout">
            <a:avLst>
              <a:gd name="adj1" fmla="val -56384"/>
              <a:gd name="adj2" fmla="val 37515"/>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hít vào lồng ngực sẽ phồng lên,</a:t>
            </a:r>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to ra</a:t>
            </a:r>
            <a:r>
              <a:rPr lang="vi-VN" sz="4000" smtClean="0">
                <a:solidFill>
                  <a:schemeClr val="tx1"/>
                </a:solidFill>
                <a:latin typeface="Arial" panose="020B0604020202020204" pitchFamily="34" charset="0"/>
                <a:cs typeface="Arial" panose="020B0604020202020204" pitchFamily="34" charset="0"/>
              </a:rPr>
              <a:t>.</a:t>
            </a:r>
            <a:endParaRPr lang="en-US" sz="4000" smtClean="0">
              <a:solidFill>
                <a:schemeClr val="tx1"/>
              </a:solidFill>
              <a:latin typeface="Arial" panose="020B0604020202020204" pitchFamily="34" charset="0"/>
              <a:cs typeface="Arial" panose="020B0604020202020204" pitchFamily="34" charset="0"/>
            </a:endParaRPr>
          </a:p>
          <a:p>
            <a:pPr algn="just"/>
            <a:r>
              <a:rPr lang="en-US" sz="4000">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Khi thở ra lồng ngực sẽ xẹp xuống, nhỏ lại</a:t>
            </a:r>
            <a:r>
              <a:rPr lang="vi-VN" sz="4000" smtClean="0">
                <a:solidFill>
                  <a:schemeClr val="tx1"/>
                </a:solidFill>
                <a:latin typeface="Arial" panose="020B0604020202020204" pitchFamily="34" charset="0"/>
                <a:cs typeface="Arial" panose="020B0604020202020204" pitchFamily="34" charset="0"/>
              </a:rPr>
              <a:t>.</a:t>
            </a:r>
            <a:endParaRPr lang="vi-VN"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89124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1520456" y="1084521"/>
            <a:ext cx="6134986"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3: </a:t>
            </a:r>
          </a:p>
          <a:p>
            <a:pPr algn="ctr"/>
            <a:r>
              <a:rPr lang="en-US" sz="5400" b="1" smtClean="0">
                <a:solidFill>
                  <a:schemeClr val="tx1"/>
                </a:solidFill>
                <a:latin typeface="HP001 4 hàng" pitchFamily="34" charset="-93"/>
              </a:rPr>
              <a:t>Chức năng của </a:t>
            </a:r>
          </a:p>
          <a:p>
            <a:pPr algn="ctr"/>
            <a:r>
              <a:rPr lang="en-US" sz="5400" b="1" smtClean="0">
                <a:solidFill>
                  <a:schemeClr val="tx1"/>
                </a:solidFill>
                <a:latin typeface="HP001 4 hàng" pitchFamily="34" charset="-93"/>
              </a:rPr>
              <a:t>cơ quan hô hấp</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1782956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C8F52C8-7D58-449D-8B44-72497312C0C3}"/>
              </a:ext>
            </a:extLst>
          </p:cNvPr>
          <p:cNvSpPr/>
          <p:nvPr/>
        </p:nvSpPr>
        <p:spPr>
          <a:xfrm>
            <a:off x="78494" y="190742"/>
            <a:ext cx="9065506" cy="7449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defRPr/>
            </a:pPr>
            <a:r>
              <a:rPr lang="vi-VN" sz="2700" smtClean="0">
                <a:solidFill>
                  <a:schemeClr val="tx1"/>
                </a:solidFill>
                <a:latin typeface="Arial" panose="020B0604020202020204" pitchFamily="34" charset="0"/>
                <a:cs typeface="Arial" panose="020B0604020202020204" pitchFamily="34" charset="0"/>
              </a:rPr>
              <a:t>3</a:t>
            </a:r>
            <a:r>
              <a:rPr lang="vi-VN" sz="2700">
                <a:solidFill>
                  <a:schemeClr val="tx1"/>
                </a:solidFill>
                <a:latin typeface="Arial" panose="020B0604020202020204" pitchFamily="34" charset="0"/>
                <a:cs typeface="Arial" panose="020B0604020202020204" pitchFamily="34" charset="0"/>
              </a:rPr>
              <a:t>. Quan sát hình dưới, trả lời các câu hỏi và yêu cầu sau:</a:t>
            </a:r>
            <a:endParaRPr lang="en-US" sz="27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214" y="935665"/>
            <a:ext cx="5677786" cy="4207835"/>
          </a:xfrm>
          <a:prstGeom prst="rect">
            <a:avLst/>
          </a:prstGeom>
        </p:spPr>
      </p:pic>
      <p:sp>
        <p:nvSpPr>
          <p:cNvPr id="9" name="Rounded Rectangle 8">
            <a:extLst>
              <a:ext uri="{FF2B5EF4-FFF2-40B4-BE49-F238E27FC236}">
                <a16:creationId xmlns:a16="http://schemas.microsoft.com/office/drawing/2014/main" xmlns="" id="{7C43D7B9-F047-4874-A72A-C18DFD31B839}"/>
              </a:ext>
            </a:extLst>
          </p:cNvPr>
          <p:cNvSpPr/>
          <p:nvPr/>
        </p:nvSpPr>
        <p:spPr>
          <a:xfrm>
            <a:off x="78492" y="1571271"/>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hít vào?</a:t>
            </a:r>
            <a:endParaRPr lang="en-US" sz="2800"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xmlns="" id="{7C43D7B9-F047-4874-A72A-C18DFD31B839}"/>
              </a:ext>
            </a:extLst>
          </p:cNvPr>
          <p:cNvSpPr/>
          <p:nvPr/>
        </p:nvSpPr>
        <p:spPr>
          <a:xfrm>
            <a:off x="78494" y="2859472"/>
            <a:ext cx="3296093" cy="1030069"/>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2800">
                <a:latin typeface="Arial" panose="020B0604020202020204" pitchFamily="34" charset="0"/>
                <a:cs typeface="Arial" panose="020B0604020202020204" pitchFamily="34" charset="0"/>
              </a:rPr>
              <a:t>Hình nào thể hiện hoạt động thở </a:t>
            </a:r>
            <a:r>
              <a:rPr lang="vi-VN" sz="2800" smtClean="0">
                <a:latin typeface="Arial" panose="020B0604020202020204" pitchFamily="34" charset="0"/>
                <a:cs typeface="Arial" panose="020B0604020202020204" pitchFamily="34" charset="0"/>
              </a:rPr>
              <a:t>ra?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014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a:extLst>
              <a:ext uri="{FF2B5EF4-FFF2-40B4-BE49-F238E27FC236}">
                <a16:creationId xmlns:a16="http://schemas.microsoft.com/office/drawing/2014/main" xmlns="" id="{7C43D7B9-F047-4874-A72A-C18DFD31B839}"/>
              </a:ext>
            </a:extLst>
          </p:cNvPr>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hít vào?</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912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073889"/>
            <a:ext cx="7240772" cy="4069610"/>
          </a:xfrm>
          <a:prstGeom prst="rect">
            <a:avLst/>
          </a:prstGeom>
        </p:spPr>
      </p:pic>
      <p:sp>
        <p:nvSpPr>
          <p:cNvPr id="9" name="Rounded Rectangle 8">
            <a:extLst>
              <a:ext uri="{FF2B5EF4-FFF2-40B4-BE49-F238E27FC236}">
                <a16:creationId xmlns:a16="http://schemas.microsoft.com/office/drawing/2014/main" xmlns="" id="{7C43D7B9-F047-4874-A72A-C18DFD31B839}"/>
              </a:ext>
            </a:extLst>
          </p:cNvPr>
          <p:cNvSpPr/>
          <p:nvPr/>
        </p:nvSpPr>
        <p:spPr>
          <a:xfrm>
            <a:off x="758977" y="147204"/>
            <a:ext cx="7821497" cy="689550"/>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600">
                <a:latin typeface="Arial" panose="020B0604020202020204" pitchFamily="34" charset="0"/>
                <a:cs typeface="Arial" panose="020B0604020202020204" pitchFamily="34" charset="0"/>
              </a:rPr>
              <a:t>Hình nào thể hiện hoạt động thở ra?</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2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47" y="147204"/>
            <a:ext cx="8006316" cy="4996295"/>
          </a:xfrm>
          <a:prstGeom prst="rect">
            <a:avLst/>
          </a:prstGeom>
        </p:spPr>
      </p:pic>
      <p:sp>
        <p:nvSpPr>
          <p:cNvPr id="11" name="Rectangle 2">
            <a:extLst>
              <a:ext uri="{FF2B5EF4-FFF2-40B4-BE49-F238E27FC236}">
                <a16:creationId xmlns:a16="http://schemas.microsoft.com/office/drawing/2014/main" xmlns="" id="{115BD782-DD36-4F33-8CA7-11314E56B780}"/>
              </a:ext>
            </a:extLst>
          </p:cNvPr>
          <p:cNvSpPr txBox="1">
            <a:spLocks noChangeArrowheads="1"/>
          </p:cNvSpPr>
          <p:nvPr/>
        </p:nvSpPr>
        <p:spPr bwMode="auto">
          <a:xfrm>
            <a:off x="5178509" y="4385691"/>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 name="Oval 6"/>
          <p:cNvSpPr/>
          <p:nvPr/>
        </p:nvSpPr>
        <p:spPr>
          <a:xfrm>
            <a:off x="6544436"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17463" y="2768010"/>
            <a:ext cx="1160561"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xmlns="" id="{2E0B2167-1F59-4987-B8D3-153088058DCE}"/>
              </a:ext>
            </a:extLst>
          </p:cNvPr>
          <p:cNvSpPr txBox="1">
            <a:spLocks noChangeArrowheads="1"/>
          </p:cNvSpPr>
          <p:nvPr/>
        </p:nvSpPr>
        <p:spPr bwMode="auto">
          <a:xfrm>
            <a:off x="981454" y="4385691"/>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41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58" y="1190847"/>
            <a:ext cx="7240772" cy="3952652"/>
          </a:xfrm>
          <a:prstGeom prst="rect">
            <a:avLst/>
          </a:prstGeom>
        </p:spPr>
      </p:pic>
      <p:sp>
        <p:nvSpPr>
          <p:cNvPr id="7" name="Rectangle 2">
            <a:extLst>
              <a:ext uri="{FF2B5EF4-FFF2-40B4-BE49-F238E27FC236}">
                <a16:creationId xmlns:a16="http://schemas.microsoft.com/office/drawing/2014/main" xmlns="" id="{2E0B2167-1F59-4987-B8D3-153088058DCE}"/>
              </a:ext>
            </a:extLst>
          </p:cNvPr>
          <p:cNvSpPr txBox="1">
            <a:spLocks noChangeArrowheads="1"/>
          </p:cNvSpPr>
          <p:nvPr/>
        </p:nvSpPr>
        <p:spPr bwMode="auto">
          <a:xfrm>
            <a:off x="821965" y="4390716"/>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xmlns="" id="{115BD782-DD36-4F33-8CA7-11314E56B780}"/>
              </a:ext>
            </a:extLst>
          </p:cNvPr>
          <p:cNvSpPr txBox="1">
            <a:spLocks noChangeArrowheads="1"/>
          </p:cNvSpPr>
          <p:nvPr/>
        </p:nvSpPr>
        <p:spPr bwMode="auto">
          <a:xfrm>
            <a:off x="4785105" y="4390716"/>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Oval 1"/>
          <p:cNvSpPr/>
          <p:nvPr/>
        </p:nvSpPr>
        <p:spPr>
          <a:xfrm>
            <a:off x="1031358" y="1811080"/>
            <a:ext cx="1678067"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38919" y="1896140"/>
            <a:ext cx="1621369" cy="11062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xmlns="" id="{7C43D7B9-F047-4874-A72A-C18DFD31B839}"/>
              </a:ext>
            </a:extLst>
          </p:cNvPr>
          <p:cNvSpPr/>
          <p:nvPr/>
        </p:nvSpPr>
        <p:spPr>
          <a:xfrm>
            <a:off x="699090" y="126072"/>
            <a:ext cx="7905307"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Tại sao lồng ngực lại </a:t>
            </a:r>
          </a:p>
          <a:p>
            <a:pPr algn="ctr"/>
            <a:r>
              <a:rPr lang="en-US" sz="3200" b="1" smtClean="0">
                <a:latin typeface="Arial" panose="020B0604020202020204" pitchFamily="34" charset="0"/>
                <a:cs typeface="Arial" panose="020B0604020202020204" pitchFamily="34" charset="0"/>
              </a:rPr>
              <a:t>to hơn khi hít vào và nhỏ đi khi thở ra?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41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t="3686" r="60233" b="15520"/>
          <a:stretch/>
        </p:blipFill>
        <p:spPr>
          <a:xfrm>
            <a:off x="-1" y="2256593"/>
            <a:ext cx="2647507" cy="2886907"/>
          </a:xfrm>
          <a:prstGeom prst="rect">
            <a:avLst/>
          </a:prstGeom>
        </p:spPr>
      </p:pic>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5232" t="3686" r="3721" b="15520"/>
          <a:stretch/>
        </p:blipFill>
        <p:spPr>
          <a:xfrm>
            <a:off x="6156251" y="2256593"/>
            <a:ext cx="2987747" cy="2886907"/>
          </a:xfrm>
          <a:prstGeom prst="rect">
            <a:avLst/>
          </a:prstGeom>
        </p:spPr>
      </p:pic>
      <p:grpSp>
        <p:nvGrpSpPr>
          <p:cNvPr id="17" name="Group 16"/>
          <p:cNvGrpSpPr/>
          <p:nvPr/>
        </p:nvGrpSpPr>
        <p:grpSpPr>
          <a:xfrm>
            <a:off x="2745523" y="2600413"/>
            <a:ext cx="3312595" cy="2543087"/>
            <a:chOff x="2745523" y="2600413"/>
            <a:chExt cx="3312595" cy="2543087"/>
          </a:xfrm>
        </p:grpSpPr>
        <p:pic>
          <p:nvPicPr>
            <p:cNvPr id="10" name="Picture 9"/>
            <p:cNvPicPr>
              <a:picLocks noChangeAspect="1"/>
            </p:cNvPicPr>
            <p:nvPr/>
          </p:nvPicPr>
          <p:blipFill rotWithShape="1">
            <a:blip r:embed="rId3"/>
            <a:srcRect l="13455" r="13482" b="22918"/>
            <a:stretch/>
          </p:blipFill>
          <p:spPr>
            <a:xfrm>
              <a:off x="2745523" y="3424018"/>
              <a:ext cx="3312595" cy="1719482"/>
            </a:xfrm>
            <a:prstGeom prst="roundRect">
              <a:avLst/>
            </a:prstGeom>
            <a:ln w="28575">
              <a:solidFill>
                <a:srgbClr val="FF0000"/>
              </a:solidFill>
            </a:ln>
          </p:spPr>
        </p:pic>
        <p:sp>
          <p:nvSpPr>
            <p:cNvPr id="11" name="Rounded Rectangle 10"/>
            <p:cNvSpPr/>
            <p:nvPr/>
          </p:nvSpPr>
          <p:spPr>
            <a:xfrm>
              <a:off x="3457903" y="2600413"/>
              <a:ext cx="1968248" cy="823605"/>
            </a:xfrm>
            <a:prstGeom prst="round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itchFamily="18" charset="0"/>
                  <a:cs typeface="Times New Roman" pitchFamily="18" charset="0"/>
                </a:rPr>
                <a:t>Thảo luận </a:t>
              </a:r>
            </a:p>
            <a:p>
              <a:pPr algn="ctr"/>
              <a:r>
                <a:rPr lang="en-US" sz="2800" b="1" smtClean="0">
                  <a:solidFill>
                    <a:schemeClr val="tx1"/>
                  </a:solidFill>
                  <a:latin typeface="Times New Roman" pitchFamily="18" charset="0"/>
                  <a:cs typeface="Times New Roman" pitchFamily="18" charset="0"/>
                </a:rPr>
                <a:t>nhóm đôi</a:t>
              </a:r>
              <a:endParaRPr lang="en-US" sz="2800" b="1">
                <a:solidFill>
                  <a:schemeClr val="tx1"/>
                </a:solidFill>
                <a:latin typeface="Times New Roman" pitchFamily="18" charset="0"/>
                <a:cs typeface="Times New Roman" pitchFamily="18" charset="0"/>
              </a:endParaRPr>
            </a:p>
          </p:txBody>
        </p:sp>
      </p:grpSp>
      <p:sp>
        <p:nvSpPr>
          <p:cNvPr id="12" name="Rounded Rectangle 11">
            <a:extLst>
              <a:ext uri="{FF2B5EF4-FFF2-40B4-BE49-F238E27FC236}">
                <a16:creationId xmlns:a16="http://schemas.microsoft.com/office/drawing/2014/main" xmlns="" id="{7C43D7B9-F047-4874-A72A-C18DFD31B839}"/>
              </a:ext>
            </a:extLst>
          </p:cNvPr>
          <p:cNvSpPr/>
          <p:nvPr/>
        </p:nvSpPr>
        <p:spPr>
          <a:xfrm>
            <a:off x="1617161" y="154567"/>
            <a:ext cx="6227005" cy="116627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en-US" sz="3200" b="1" smtClean="0">
                <a:latin typeface="Arial" panose="020B0604020202020204" pitchFamily="34" charset="0"/>
                <a:cs typeface="Arial" panose="020B0604020202020204" pitchFamily="34" charset="0"/>
              </a:rPr>
              <a:t>1. </a:t>
            </a:r>
            <a:r>
              <a:rPr lang="vi-VN" sz="3200" b="1" smtClean="0">
                <a:latin typeface="Arial" panose="020B0604020202020204" pitchFamily="34" charset="0"/>
                <a:cs typeface="Arial" panose="020B0604020202020204" pitchFamily="34" charset="0"/>
              </a:rPr>
              <a:t>Chỉ </a:t>
            </a:r>
            <a:r>
              <a:rPr lang="vi-VN" sz="3200" b="1">
                <a:latin typeface="Arial" panose="020B0604020202020204" pitchFamily="34" charset="0"/>
                <a:cs typeface="Arial" panose="020B0604020202020204" pitchFamily="34" charset="0"/>
              </a:rPr>
              <a:t>đường đi của không khí </a:t>
            </a:r>
            <a:endParaRPr lang="en-US" sz="3200" b="1" smtClean="0">
              <a:latin typeface="Arial" panose="020B0604020202020204" pitchFamily="34" charset="0"/>
              <a:cs typeface="Arial" panose="020B0604020202020204" pitchFamily="34" charset="0"/>
            </a:endParaRPr>
          </a:p>
          <a:p>
            <a:pPr algn="ctr"/>
            <a:r>
              <a:rPr lang="vi-VN" sz="3200" b="1" smtClean="0">
                <a:latin typeface="Arial" panose="020B0604020202020204" pitchFamily="34" charset="0"/>
                <a:cs typeface="Arial" panose="020B0604020202020204" pitchFamily="34" charset="0"/>
              </a:rPr>
              <a:t>khi </a:t>
            </a:r>
            <a:r>
              <a:rPr lang="vi-VN" sz="3200" b="1">
                <a:latin typeface="Arial" panose="020B0604020202020204" pitchFamily="34" charset="0"/>
                <a:cs typeface="Arial" panose="020B0604020202020204" pitchFamily="34" charset="0"/>
              </a:rPr>
              <a:t>hít vào và thở ra.</a:t>
            </a:r>
            <a:endParaRPr lang="en-US" sz="3200" b="1"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xmlns="" id="{7C43D7B9-F047-4874-A72A-C18DFD31B839}"/>
              </a:ext>
            </a:extLst>
          </p:cNvPr>
          <p:cNvSpPr/>
          <p:nvPr/>
        </p:nvSpPr>
        <p:spPr>
          <a:xfrm>
            <a:off x="998635" y="1465214"/>
            <a:ext cx="7464056" cy="621447"/>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r>
              <a:rPr lang="en-US" sz="3200" b="1" smtClean="0">
                <a:latin typeface="Arial" panose="020B0604020202020204" pitchFamily="34" charset="0"/>
                <a:cs typeface="Arial" panose="020B0604020202020204" pitchFamily="34" charset="0"/>
              </a:rPr>
              <a:t>2. </a:t>
            </a:r>
            <a:r>
              <a:rPr lang="vi-VN" sz="3200" b="1" smtClean="0">
                <a:latin typeface="Arial" panose="020B0604020202020204" pitchFamily="34" charset="0"/>
                <a:cs typeface="Arial" panose="020B0604020202020204" pitchFamily="34" charset="0"/>
              </a:rPr>
              <a:t>Cơ </a:t>
            </a:r>
            <a:r>
              <a:rPr lang="vi-VN" sz="3200" b="1">
                <a:latin typeface="Arial" panose="020B0604020202020204" pitchFamily="34" charset="0"/>
                <a:cs typeface="Arial" panose="020B0604020202020204" pitchFamily="34" charset="0"/>
              </a:rPr>
              <a:t>quan hô hấp có chức năng gì</a:t>
            </a:r>
            <a:r>
              <a:rPr lang="vi-VN" sz="3200" b="1"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5" name="Rectangle 2">
            <a:extLst>
              <a:ext uri="{FF2B5EF4-FFF2-40B4-BE49-F238E27FC236}">
                <a16:creationId xmlns:a16="http://schemas.microsoft.com/office/drawing/2014/main" xmlns="" id="{2E0B2167-1F59-4987-B8D3-153088058DCE}"/>
              </a:ext>
            </a:extLst>
          </p:cNvPr>
          <p:cNvSpPr txBox="1">
            <a:spLocks noChangeArrowheads="1"/>
          </p:cNvSpPr>
          <p:nvPr/>
        </p:nvSpPr>
        <p:spPr bwMode="auto">
          <a:xfrm>
            <a:off x="0" y="4637869"/>
            <a:ext cx="1334800" cy="33609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ectangle 2">
            <a:extLst>
              <a:ext uri="{FF2B5EF4-FFF2-40B4-BE49-F238E27FC236}">
                <a16:creationId xmlns:a16="http://schemas.microsoft.com/office/drawing/2014/main" xmlns="" id="{115BD782-DD36-4F33-8CA7-11314E56B780}"/>
              </a:ext>
            </a:extLst>
          </p:cNvPr>
          <p:cNvSpPr txBox="1">
            <a:spLocks noChangeArrowheads="1"/>
          </p:cNvSpPr>
          <p:nvPr/>
        </p:nvSpPr>
        <p:spPr bwMode="auto">
          <a:xfrm>
            <a:off x="6278524" y="4637869"/>
            <a:ext cx="1371600" cy="321316"/>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7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t="3686" r="59070" b="15520"/>
          <a:stretch/>
        </p:blipFill>
        <p:spPr>
          <a:xfrm>
            <a:off x="1329070" y="646238"/>
            <a:ext cx="6305107" cy="4497263"/>
          </a:xfrm>
          <a:prstGeom prst="rect">
            <a:avLst/>
          </a:prstGeom>
        </p:spPr>
      </p:pic>
      <p:sp>
        <p:nvSpPr>
          <p:cNvPr id="9" name="Rounded Rectangle 8">
            <a:extLst>
              <a:ext uri="{FF2B5EF4-FFF2-40B4-BE49-F238E27FC236}">
                <a16:creationId xmlns:a16="http://schemas.microsoft.com/office/drawing/2014/main" xmlns="" id="{7C43D7B9-F047-4874-A72A-C18DFD31B839}"/>
              </a:ext>
            </a:extLst>
          </p:cNvPr>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hít </a:t>
            </a:r>
            <a:r>
              <a:rPr lang="vi-VN" sz="2800" smtClean="0">
                <a:latin typeface="Arial" panose="020B0604020202020204" pitchFamily="34" charset="0"/>
                <a:cs typeface="Arial" panose="020B0604020202020204" pitchFamily="34" charset="0"/>
              </a:rPr>
              <a:t>vào</a:t>
            </a:r>
            <a:endParaRPr lang="en-US" sz="28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xmlns="" id="{2E0B2167-1F59-4987-B8D3-153088058DCE}"/>
              </a:ext>
            </a:extLst>
          </p:cNvPr>
          <p:cNvSpPr txBox="1">
            <a:spLocks noChangeArrowheads="1"/>
          </p:cNvSpPr>
          <p:nvPr/>
        </p:nvSpPr>
        <p:spPr bwMode="auto">
          <a:xfrm>
            <a:off x="2161669" y="4143829"/>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83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127596" y="542883"/>
            <a:ext cx="527589" cy="596321"/>
          </a:xfrm>
          <a:prstGeom prst="rect">
            <a:avLst/>
          </a:prstGeom>
        </p:spPr>
      </p:pic>
      <p:pic>
        <p:nvPicPr>
          <p:cNvPr id="3" name="Picture 2">
            <a:extLst>
              <a:ext uri="{FF2B5EF4-FFF2-40B4-BE49-F238E27FC236}">
                <a16:creationId xmlns:a16="http://schemas.microsoft.com/office/drawing/2014/main" xmlns="" id="{94756484-5CC6-471A-8971-326698F38C78}"/>
              </a:ext>
            </a:extLst>
          </p:cNvPr>
          <p:cNvPicPr>
            <a:picLocks noChangeAspect="1"/>
          </p:cNvPicPr>
          <p:nvPr/>
        </p:nvPicPr>
        <p:blipFill rotWithShape="1">
          <a:blip r:embed="rId3">
            <a:extLst>
              <a:ext uri="{28A0092B-C50C-407E-A947-70E740481C1C}">
                <a14:useLocalDpi xmlns:a14="http://schemas.microsoft.com/office/drawing/2010/main" val="0"/>
              </a:ext>
            </a:extLst>
          </a:blip>
          <a:srcRect t="3574" r="59993" b="14520"/>
          <a:stretch/>
        </p:blipFill>
        <p:spPr>
          <a:xfrm>
            <a:off x="1903228" y="1392865"/>
            <a:ext cx="5433237" cy="3715230"/>
          </a:xfrm>
          <a:prstGeom prst="rect">
            <a:avLst/>
          </a:prstGeom>
        </p:spPr>
      </p:pic>
      <p:sp>
        <p:nvSpPr>
          <p:cNvPr id="17" name="Rectangle 2">
            <a:extLst>
              <a:ext uri="{FF2B5EF4-FFF2-40B4-BE49-F238E27FC236}">
                <a16:creationId xmlns:a16="http://schemas.microsoft.com/office/drawing/2014/main" xmlns="" id="{2E0B2167-1F59-4987-B8D3-153088058DCE}"/>
              </a:ext>
            </a:extLst>
          </p:cNvPr>
          <p:cNvSpPr txBox="1">
            <a:spLocks noChangeArrowheads="1"/>
          </p:cNvSpPr>
          <p:nvPr/>
        </p:nvSpPr>
        <p:spPr bwMode="auto">
          <a:xfrm>
            <a:off x="2577269" y="4335322"/>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Hít vào</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5C8F52C8-7D58-449D-8B44-72497312C0C3}"/>
              </a:ext>
            </a:extLst>
          </p:cNvPr>
          <p:cNvSpPr/>
          <p:nvPr/>
        </p:nvSpPr>
        <p:spPr>
          <a:xfrm>
            <a:off x="751115" y="136318"/>
            <a:ext cx="8052644" cy="1256547"/>
          </a:xfrm>
          <a:prstGeom prst="rect">
            <a:avLst/>
          </a:prstGeom>
          <a:solidFill>
            <a:srgbClr val="69D8FF"/>
          </a:solidFill>
          <a:ln/>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hít vào: </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mũi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phổi</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179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741106" y="962332"/>
            <a:ext cx="7687597" cy="330732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7200"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Chào mừng các em đến với tiết học hôm nay</a:t>
            </a:r>
          </a:p>
        </p:txBody>
      </p:sp>
    </p:spTree>
    <p:extLst>
      <p:ext uri="{BB962C8B-B14F-4D97-AF65-F5344CB8AC3E}">
        <p14:creationId xmlns:p14="http://schemas.microsoft.com/office/powerpoint/2010/main" val="260722734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5232" t="3686" r="1977" b="15520"/>
          <a:stretch/>
        </p:blipFill>
        <p:spPr>
          <a:xfrm>
            <a:off x="1424763" y="646238"/>
            <a:ext cx="6230679" cy="4480116"/>
          </a:xfrm>
          <a:prstGeom prst="rect">
            <a:avLst/>
          </a:prstGeom>
        </p:spPr>
      </p:pic>
      <p:sp>
        <p:nvSpPr>
          <p:cNvPr id="9" name="Rounded Rectangle 8">
            <a:extLst>
              <a:ext uri="{FF2B5EF4-FFF2-40B4-BE49-F238E27FC236}">
                <a16:creationId xmlns:a16="http://schemas.microsoft.com/office/drawing/2014/main" xmlns="" id="{7C43D7B9-F047-4874-A72A-C18DFD31B839}"/>
              </a:ext>
            </a:extLst>
          </p:cNvPr>
          <p:cNvSpPr/>
          <p:nvPr/>
        </p:nvSpPr>
        <p:spPr>
          <a:xfrm>
            <a:off x="280513" y="92895"/>
            <a:ext cx="8385022" cy="553343"/>
          </a:xfrm>
          <a:prstGeom prst="roundRect">
            <a:avLst/>
          </a:prstGeom>
          <a:solidFill>
            <a:schemeClr val="accent5">
              <a:lumMod val="20000"/>
              <a:lumOff val="80000"/>
            </a:schemeClr>
          </a:solidFill>
          <a:ln w="28575">
            <a:solidFill>
              <a:schemeClr val="accent1"/>
            </a:solidFill>
          </a:ln>
        </p:spPr>
        <p:txBody>
          <a:bodyPr wrap="square" lIns="68580" tIns="34290" rIns="68580" bIns="34290">
            <a:spAutoFit/>
          </a:bodyPr>
          <a:lstStyle/>
          <a:p>
            <a:pPr marL="342900" indent="-342900">
              <a:buFont typeface="Arial" panose="020B0604020202020204" pitchFamily="34" charset="0"/>
              <a:buChar char="•"/>
            </a:pPr>
            <a:r>
              <a:rPr lang="vi-VN" sz="2800">
                <a:latin typeface="Arial" panose="020B0604020202020204" pitchFamily="34" charset="0"/>
                <a:cs typeface="Arial" panose="020B0604020202020204" pitchFamily="34" charset="0"/>
              </a:rPr>
              <a:t>Chỉ đường đi của không khí khi </a:t>
            </a:r>
            <a:r>
              <a:rPr lang="en-US" sz="2800" smtClean="0">
                <a:latin typeface="Arial" panose="020B0604020202020204" pitchFamily="34" charset="0"/>
                <a:cs typeface="Arial" panose="020B0604020202020204" pitchFamily="34" charset="0"/>
              </a:rPr>
              <a:t>thở ra.</a:t>
            </a:r>
            <a:endParaRPr lang="en-US" sz="2800" dirty="0">
              <a:latin typeface="Arial" panose="020B0604020202020204" pitchFamily="34" charset="0"/>
              <a:cs typeface="Arial" panose="020B0604020202020204" pitchFamily="34" charset="0"/>
            </a:endParaRPr>
          </a:p>
        </p:txBody>
      </p:sp>
      <p:sp>
        <p:nvSpPr>
          <p:cNvPr id="11" name="Rectangle 2">
            <a:extLst>
              <a:ext uri="{FF2B5EF4-FFF2-40B4-BE49-F238E27FC236}">
                <a16:creationId xmlns:a16="http://schemas.microsoft.com/office/drawing/2014/main" xmlns="" id="{115BD782-DD36-4F33-8CA7-11314E56B780}"/>
              </a:ext>
            </a:extLst>
          </p:cNvPr>
          <p:cNvSpPr txBox="1">
            <a:spLocks noChangeArrowheads="1"/>
          </p:cNvSpPr>
          <p:nvPr/>
        </p:nvSpPr>
        <p:spPr bwMode="auto">
          <a:xfrm>
            <a:off x="1868046" y="4251615"/>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794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5C545D3-5A5C-4C20-8092-160868C43EDB}"/>
              </a:ext>
            </a:extLst>
          </p:cNvPr>
          <p:cNvSpPr/>
          <p:nvPr/>
        </p:nvSpPr>
        <p:spPr>
          <a:xfrm>
            <a:off x="929843" y="103288"/>
            <a:ext cx="7761514" cy="1293374"/>
          </a:xfrm>
          <a:prstGeom prst="rect">
            <a:avLst/>
          </a:prstGeom>
          <a:solidFill>
            <a:srgbClr val="69D8FF"/>
          </a:solidFill>
          <a:ln/>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r>
              <a:rPr lang="vi-VN" sz="3600">
                <a:solidFill>
                  <a:srgbClr val="000000"/>
                </a:solidFill>
                <a:latin typeface="Arial" panose="020B0604020202020204" pitchFamily="34" charset="0"/>
                <a:cs typeface="Arial" panose="020B0604020202020204" pitchFamily="34" charset="0"/>
              </a:rPr>
              <a:t>Đường đi của không khí khi thở ra</a:t>
            </a:r>
            <a:r>
              <a:rPr lang="vi-VN" sz="3600" smtClean="0">
                <a:solidFill>
                  <a:srgbClr val="000000"/>
                </a:solidFill>
                <a:latin typeface="Arial" panose="020B0604020202020204" pitchFamily="34" charset="0"/>
                <a:cs typeface="Arial" panose="020B0604020202020204" pitchFamily="34" charset="0"/>
              </a:rPr>
              <a:t>:</a:t>
            </a:r>
            <a:endParaRPr lang="en-US" sz="3600" smtClean="0">
              <a:solidFill>
                <a:srgbClr val="000000"/>
              </a:solidFill>
              <a:latin typeface="Arial" panose="020B0604020202020204" pitchFamily="34" charset="0"/>
              <a:cs typeface="Arial" panose="020B0604020202020204" pitchFamily="34" charset="0"/>
            </a:endParaRPr>
          </a:p>
          <a:p>
            <a:pPr algn="ctr"/>
            <a:r>
              <a:rPr lang="vi-VN" sz="3600" smtClean="0">
                <a:solidFill>
                  <a:srgbClr val="000000"/>
                </a:solidFill>
                <a:latin typeface="Arial" panose="020B0604020202020204" pitchFamily="34" charset="0"/>
                <a:cs typeface="Arial" panose="020B0604020202020204" pitchFamily="34" charset="0"/>
              </a:rPr>
              <a:t>phổi </a:t>
            </a:r>
            <a:r>
              <a:rPr lang="en-US" sz="360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phế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khí quản </a:t>
            </a:r>
            <a:r>
              <a:rPr lang="en-US" sz="3600" smtClean="0">
                <a:solidFill>
                  <a:srgbClr val="000000"/>
                </a:solidFill>
                <a:latin typeface="Arial" panose="020B0604020202020204" pitchFamily="34" charset="0"/>
                <a:cs typeface="Arial" panose="020B0604020202020204" pitchFamily="34" charset="0"/>
              </a:rPr>
              <a:t>=</a:t>
            </a:r>
            <a:r>
              <a:rPr lang="vi-VN" sz="3600" smtClean="0">
                <a:solidFill>
                  <a:srgbClr val="000000"/>
                </a:solidFill>
                <a:latin typeface="Arial" panose="020B0604020202020204" pitchFamily="34" charset="0"/>
                <a:cs typeface="Arial" panose="020B0604020202020204" pitchFamily="34" charset="0"/>
              </a:rPr>
              <a:t>&gt; </a:t>
            </a:r>
            <a:r>
              <a:rPr lang="vi-VN" sz="3600">
                <a:solidFill>
                  <a:srgbClr val="000000"/>
                </a:solidFill>
                <a:latin typeface="Arial" panose="020B0604020202020204" pitchFamily="34" charset="0"/>
                <a:cs typeface="Arial" panose="020B0604020202020204" pitchFamily="34" charset="0"/>
              </a:rPr>
              <a:t>mũi</a:t>
            </a:r>
            <a:endParaRPr lang="en-US" sz="360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xmlns="" id="{94756484-5CC6-471A-8971-326698F38C78}"/>
              </a:ext>
            </a:extLst>
          </p:cNvPr>
          <p:cNvPicPr>
            <a:picLocks noChangeAspect="1"/>
          </p:cNvPicPr>
          <p:nvPr/>
        </p:nvPicPr>
        <p:blipFill rotWithShape="1">
          <a:blip r:embed="rId2">
            <a:extLst>
              <a:ext uri="{28A0092B-C50C-407E-A947-70E740481C1C}">
                <a14:useLocalDpi xmlns:a14="http://schemas.microsoft.com/office/drawing/2010/main" val="0"/>
              </a:ext>
            </a:extLst>
          </a:blip>
          <a:srcRect l="54623" t="3934" r="4063" b="14160"/>
          <a:stretch/>
        </p:blipFill>
        <p:spPr>
          <a:xfrm>
            <a:off x="1892595" y="1396662"/>
            <a:ext cx="5475768" cy="3711433"/>
          </a:xfrm>
          <a:prstGeom prst="rect">
            <a:avLst/>
          </a:prstGeom>
        </p:spPr>
      </p:pic>
      <p:pic>
        <p:nvPicPr>
          <p:cNvPr id="14" name="Picture 13">
            <a:extLst>
              <a:ext uri="{FF2B5EF4-FFF2-40B4-BE49-F238E27FC236}">
                <a16:creationId xmlns:a16="http://schemas.microsoft.com/office/drawing/2014/main" xmlns="" id="{9AD187A5-3AD7-4BF7-83A3-FAC4A37F29FE}"/>
              </a:ext>
            </a:extLst>
          </p:cNvPr>
          <p:cNvPicPr>
            <a:picLocks noChangeAspect="1"/>
          </p:cNvPicPr>
          <p:nvPr/>
        </p:nvPicPr>
        <p:blipFill>
          <a:blip r:embed="rId3"/>
          <a:stretch>
            <a:fillRect/>
          </a:stretch>
        </p:blipFill>
        <p:spPr>
          <a:xfrm>
            <a:off x="127596" y="542883"/>
            <a:ext cx="527589" cy="596321"/>
          </a:xfrm>
          <a:prstGeom prst="rect">
            <a:avLst/>
          </a:prstGeom>
        </p:spPr>
      </p:pic>
      <p:sp>
        <p:nvSpPr>
          <p:cNvPr id="15" name="Rectangle 2">
            <a:extLst>
              <a:ext uri="{FF2B5EF4-FFF2-40B4-BE49-F238E27FC236}">
                <a16:creationId xmlns:a16="http://schemas.microsoft.com/office/drawing/2014/main" xmlns="" id="{115BD782-DD36-4F33-8CA7-11314E56B780}"/>
              </a:ext>
            </a:extLst>
          </p:cNvPr>
          <p:cNvSpPr txBox="1">
            <a:spLocks noChangeArrowheads="1"/>
          </p:cNvSpPr>
          <p:nvPr/>
        </p:nvSpPr>
        <p:spPr bwMode="auto">
          <a:xfrm>
            <a:off x="2744185" y="4333775"/>
            <a:ext cx="1678067" cy="493775"/>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lIns="68580" tIns="34290" rIns="68580" bIns="34290" anchor="ctr"/>
          <a:lstStyle/>
          <a:p>
            <a:pPr lvl="0" algn="ctr"/>
            <a:r>
              <a:rPr lang="vi-VN"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Thở ra</a:t>
            </a:r>
            <a:endParaRPr lang="en-US" sz="21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651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9" name="Explosion 1 8">
            <a:extLst>
              <a:ext uri="{FF2B5EF4-FFF2-40B4-BE49-F238E27FC236}">
                <a16:creationId xmlns:a16="http://schemas.microsoft.com/office/drawing/2014/main" xmlns="" id="{7C43D7B9-F047-4874-A72A-C18DFD31B839}"/>
              </a:ext>
            </a:extLst>
          </p:cNvPr>
          <p:cNvSpPr/>
          <p:nvPr/>
        </p:nvSpPr>
        <p:spPr>
          <a:xfrm>
            <a:off x="999460" y="138356"/>
            <a:ext cx="7400261" cy="2960549"/>
          </a:xfrm>
          <a:prstGeom prst="irregularSeal1">
            <a:avLst/>
          </a:prstGeom>
          <a:solidFill>
            <a:schemeClr val="accent5">
              <a:lumMod val="20000"/>
              <a:lumOff val="80000"/>
            </a:schemeClr>
          </a:solidFill>
          <a:ln w="28575">
            <a:solidFill>
              <a:schemeClr val="accent1"/>
            </a:solidFill>
          </a:ln>
        </p:spPr>
        <p:txBody>
          <a:bodyPr wrap="square" lIns="68580" tIns="34290" rIns="68580" bIns="34290">
            <a:spAutoFit/>
          </a:bodyPr>
          <a:lstStyle/>
          <a:p>
            <a:pPr algn="ctr"/>
            <a:r>
              <a:rPr lang="vi-VN" sz="3200" b="1">
                <a:latin typeface="Arial" panose="020B0604020202020204" pitchFamily="34" charset="0"/>
                <a:cs typeface="Arial" panose="020B0604020202020204" pitchFamily="34" charset="0"/>
              </a:rPr>
              <a:t>Cơ quan hô hấp có chức năng gì?</a:t>
            </a:r>
            <a:endParaRPr lang="en-US" sz="3200" b="1"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xmlns="" id="{7C43D7B9-F047-4874-A72A-C18DFD31B839}"/>
              </a:ext>
            </a:extLst>
          </p:cNvPr>
          <p:cNvSpPr/>
          <p:nvPr/>
        </p:nvSpPr>
        <p:spPr>
          <a:xfrm>
            <a:off x="163553" y="3229412"/>
            <a:ext cx="8874122" cy="1711107"/>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spAutoFit/>
          </a:bodyPr>
          <a:lstStyle/>
          <a:p>
            <a:pPr algn="just"/>
            <a:r>
              <a:rPr lang="vi-VN" sz="3200" b="1">
                <a:solidFill>
                  <a:srgbClr val="000000"/>
                </a:solidFill>
                <a:latin typeface="Arial" panose="020B0604020202020204" pitchFamily="34" charset="0"/>
                <a:cs typeface="Arial" panose="020B0604020202020204" pitchFamily="34" charset="0"/>
              </a:rPr>
              <a:t>Cơ quan hô hấp có chức năng giúp chúng ta luôn có đủ lượng không khí cung cấp cho các bộ phận để sống.</a:t>
            </a: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886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489972" y="159489"/>
            <a:ext cx="2751340" cy="946298"/>
          </a:xfrm>
          <a:prstGeom prst="roundRect">
            <a:avLst/>
          </a:prstGeom>
          <a:solidFill>
            <a:schemeClr val="accent5">
              <a:lumMod val="20000"/>
              <a:lumOff val="80000"/>
            </a:schemeClr>
          </a:solidFill>
          <a:ln w="28575">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000" b="1">
                <a:solidFill>
                  <a:schemeClr val="tx1"/>
                </a:solidFill>
                <a:latin typeface="HP001 4 hàng" pitchFamily="34" charset="-93"/>
                <a:cs typeface="Arial" panose="020B0604020202020204" pitchFamily="34" charset="0"/>
              </a:rPr>
              <a:t>Kết luận</a:t>
            </a:r>
          </a:p>
        </p:txBody>
      </p:sp>
      <p:pic>
        <p:nvPicPr>
          <p:cNvPr id="3" name="Picture 2">
            <a:extLst>
              <a:ext uri="{FF2B5EF4-FFF2-40B4-BE49-F238E27FC236}">
                <a16:creationId xmlns:a16="http://schemas.microsoft.com/office/drawing/2014/main" xmlns="" id="{1ACDE0B6-EC5C-4C1E-9F58-CA532471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4" y="1392865"/>
            <a:ext cx="8750595" cy="3572327"/>
          </a:xfrm>
          <a:prstGeom prst="rect">
            <a:avLst/>
          </a:prstGeom>
        </p:spPr>
      </p:pic>
    </p:spTree>
    <p:extLst>
      <p:ext uri="{BB962C8B-B14F-4D97-AF65-F5344CB8AC3E}">
        <p14:creationId xmlns:p14="http://schemas.microsoft.com/office/powerpoint/2010/main" val="3381519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46298" y="1575551"/>
            <a:ext cx="7495953"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a:t>
            </a:r>
          </a:p>
          <a:p>
            <a:pPr algn="ctr"/>
            <a:r>
              <a:rPr lang="en-US" sz="7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Thổi bong bóng”</a:t>
            </a:r>
            <a:endParaRPr lang="en-US"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744026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ình nền Bóng bay sinh nhật - Top Những Hình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2718651" y="159489"/>
            <a:ext cx="3721396" cy="1116418"/>
          </a:xfrm>
          <a:prstGeom prst="roundRect">
            <a:avLst/>
          </a:prstGeom>
          <a:solidFill>
            <a:schemeClr val="accent5">
              <a:lumMod val="20000"/>
              <a:lumOff val="80000"/>
            </a:schemeClr>
          </a:solidFill>
          <a:ln w="28575">
            <a:solidFill>
              <a:schemeClr val="accent1"/>
            </a:solidFill>
            <a:headEnd/>
            <a:tailEnd/>
          </a:ln>
        </p:spPr>
        <p:style>
          <a:lnRef idx="1">
            <a:schemeClr val="accent1"/>
          </a:lnRef>
          <a:fillRef idx="2">
            <a:schemeClr val="accent1"/>
          </a:fillRef>
          <a:effectRef idx="1">
            <a:schemeClr val="accent1"/>
          </a:effectRef>
          <a:fontRef idx="minor">
            <a:schemeClr val="dk1"/>
          </a:fontRef>
        </p:style>
        <p:txBody>
          <a:bodyPr lIns="68580" tIns="72000" rIns="68580" bIns="0" anchor="b"/>
          <a:lstStyle/>
          <a:p>
            <a:pPr lvl="0" algn="ctr"/>
            <a:r>
              <a:rPr lang="en-US" sz="4800" b="1" smtClean="0">
                <a:solidFill>
                  <a:schemeClr val="tx1"/>
                </a:solidFill>
                <a:latin typeface="HP001 4 hàng" pitchFamily="34" charset="-93"/>
                <a:cs typeface="Arial" panose="020B0604020202020204" pitchFamily="34" charset="0"/>
              </a:rPr>
              <a:t>Luật chơi</a:t>
            </a:r>
            <a:endParaRPr lang="en-US" sz="4800" b="1">
              <a:solidFill>
                <a:schemeClr val="tx1"/>
              </a:solidFill>
              <a:latin typeface="HP001 4 hàng" pitchFamily="34" charset="-93"/>
              <a:cs typeface="Arial" panose="020B0604020202020204" pitchFamily="34" charset="0"/>
            </a:endParaRPr>
          </a:p>
        </p:txBody>
      </p:sp>
      <p:sp>
        <p:nvSpPr>
          <p:cNvPr id="4" name="Rounded Rectangle 3">
            <a:extLst>
              <a:ext uri="{FF2B5EF4-FFF2-40B4-BE49-F238E27FC236}">
                <a16:creationId xmlns:a16="http://schemas.microsoft.com/office/drawing/2014/main" xmlns="" id="{7C43D7B9-F047-4874-A72A-C18DFD31B839}"/>
              </a:ext>
            </a:extLst>
          </p:cNvPr>
          <p:cNvSpPr/>
          <p:nvPr/>
        </p:nvSpPr>
        <p:spPr>
          <a:xfrm>
            <a:off x="1304521" y="1730861"/>
            <a:ext cx="6549656" cy="2528352"/>
          </a:xfrm>
          <a:prstGeom prst="roundRect">
            <a:avLst/>
          </a:prstGeom>
          <a:solidFill>
            <a:schemeClr val="accent2">
              <a:lumMod val="20000"/>
              <a:lumOff val="80000"/>
            </a:schemeClr>
          </a:solidFill>
          <a:ln w="28575">
            <a:solidFill>
              <a:schemeClr val="accent2">
                <a:lumMod val="75000"/>
              </a:schemeClr>
            </a:solidFill>
          </a:ln>
        </p:spPr>
        <p:txBody>
          <a:bodyPr wrap="square" lIns="68580" tIns="34290" rIns="68580" bIns="34290">
            <a:spAutoFit/>
          </a:bodyPr>
          <a:lstStyle/>
          <a:p>
            <a:pPr algn="ctr"/>
            <a:r>
              <a:rPr lang="en-US" sz="3600" b="1" smtClean="0">
                <a:solidFill>
                  <a:srgbClr val="000000"/>
                </a:solidFill>
                <a:latin typeface="HP001 4 hàng" pitchFamily="34" charset="-93"/>
                <a:cs typeface="Arial" panose="020B0604020202020204" pitchFamily="34" charset="0"/>
              </a:rPr>
              <a:t>Mỗi tổ sẽ cùng thổi bong bóng. Trong vòng 1 phút, tổ nào thổi được nhiều bong bóng nhất sẽ là tổ chiến thắng.</a:t>
            </a:r>
            <a:endParaRPr lang="en-US" sz="3600" b="1">
              <a:latin typeface="HP001 4 hàng" pitchFamily="34" charset="-93"/>
              <a:cs typeface="Arial" panose="020B0604020202020204" pitchFamily="34" charset="0"/>
            </a:endParaRPr>
          </a:p>
        </p:txBody>
      </p:sp>
    </p:spTree>
    <p:extLst>
      <p:ext uri="{BB962C8B-B14F-4D97-AF65-F5344CB8AC3E}">
        <p14:creationId xmlns:p14="http://schemas.microsoft.com/office/powerpoint/2010/main" val="2458801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ÊM NGƯƠC 1 PHUT - BONG SÔ.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1"/>
          </a:xfrm>
          <a:prstGeom prst="rect">
            <a:avLst/>
          </a:prstGeom>
        </p:spPr>
      </p:pic>
    </p:spTree>
    <p:extLst>
      <p:ext uri="{BB962C8B-B14F-4D97-AF65-F5344CB8AC3E}">
        <p14:creationId xmlns:p14="http://schemas.microsoft.com/office/powerpoint/2010/main" val="2176415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491565" y="212651"/>
            <a:ext cx="6280295" cy="4019107"/>
          </a:xfrm>
          <a:prstGeom prst="wedgeRoundRectCallout">
            <a:avLst>
              <a:gd name="adj1" fmla="val -63194"/>
              <a:gd name="adj2" fmla="val -917"/>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rPr>
              <a:t>- Để </a:t>
            </a:r>
            <a:r>
              <a:rPr lang="en-US" sz="2800">
                <a:solidFill>
                  <a:schemeClr val="tx1"/>
                </a:solidFill>
              </a:rPr>
              <a:t>thổi bóng bay chúng ta phải thực hiện hoạt động hít thở, chúng ta phải hít vào thật sâu và thở ra đều đặn. </a:t>
            </a:r>
            <a:endParaRPr lang="en-US" sz="2800" smtClean="0">
              <a:solidFill>
                <a:schemeClr val="tx1"/>
              </a:solidFill>
            </a:endParaRPr>
          </a:p>
          <a:p>
            <a:pPr algn="just"/>
            <a:r>
              <a:rPr lang="en-US" sz="2800" smtClean="0">
                <a:solidFill>
                  <a:schemeClr val="tx1"/>
                </a:solidFill>
              </a:rPr>
              <a:t>- Thổi </a:t>
            </a:r>
            <a:r>
              <a:rPr lang="en-US" sz="2800">
                <a:solidFill>
                  <a:schemeClr val="tx1"/>
                </a:solidFill>
              </a:rPr>
              <a:t>bong bóng là bài tập thở rất tốt cho phổi, chúng ta có thể thực hiện phương pháp này thường xuyên để cải thiện chức năng của phổi và tăng lượng oxy hít </a:t>
            </a:r>
            <a:r>
              <a:rPr lang="en-US" sz="2800" smtClean="0">
                <a:solidFill>
                  <a:schemeClr val="tx1"/>
                </a:solidFill>
              </a:rPr>
              <a:t>vào</a:t>
            </a:r>
            <a:endParaRPr lang="en-US" sz="2800">
              <a:solidFill>
                <a:schemeClr val="tx1"/>
              </a:solidFill>
              <a:latin typeface="Times New Roman" pitchFamily="18" charset="0"/>
              <a:cs typeface="Times New Roman" pitchFamily="18" charset="0"/>
            </a:endParaRPr>
          </a:p>
        </p:txBody>
      </p:sp>
      <p:sp>
        <p:nvSpPr>
          <p:cNvPr id="9" name="Rectangle 8"/>
          <p:cNvSpPr/>
          <p:nvPr/>
        </p:nvSpPr>
        <p:spPr>
          <a:xfrm>
            <a:off x="2286000" y="1986975"/>
            <a:ext cx="4572000" cy="307777"/>
          </a:xfrm>
          <a:prstGeom prst="rect">
            <a:avLst/>
          </a:prstGeom>
        </p:spPr>
        <p:txBody>
          <a:bodyPr>
            <a:spAutoFit/>
          </a:bodyPr>
          <a:lstStyle/>
          <a:p>
            <a:r>
              <a:rPr lang="en-US" smtClean="0"/>
              <a:t>.</a:t>
            </a: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5923" t="5581" b="51788"/>
          <a:stretch/>
        </p:blipFill>
        <p:spPr>
          <a:xfrm>
            <a:off x="650123" y="2479782"/>
            <a:ext cx="1566966" cy="2604001"/>
          </a:xfrm>
          <a:prstGeom prst="rect">
            <a:avLst/>
          </a:prstGeom>
        </p:spPr>
      </p:pic>
    </p:spTree>
    <p:extLst>
      <p:ext uri="{BB962C8B-B14F-4D97-AF65-F5344CB8AC3E}">
        <p14:creationId xmlns:p14="http://schemas.microsoft.com/office/powerpoint/2010/main" val="166152684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388"/>
          <a:stretch/>
        </p:blipFill>
        <p:spPr>
          <a:xfrm>
            <a:off x="492182" y="2103576"/>
            <a:ext cx="1800200" cy="2917084"/>
          </a:xfrm>
          <a:prstGeom prst="rect">
            <a:avLst/>
          </a:prstGeom>
        </p:spPr>
      </p:pic>
      <p:sp>
        <p:nvSpPr>
          <p:cNvPr id="3" name="TextBox 2"/>
          <p:cNvSpPr txBox="1"/>
          <p:nvPr/>
        </p:nvSpPr>
        <p:spPr>
          <a:xfrm>
            <a:off x="2473135" y="85060"/>
            <a:ext cx="6383786" cy="3303002"/>
          </a:xfrm>
          <a:prstGeom prst="cloudCallout">
            <a:avLst>
              <a:gd name="adj1" fmla="val -55939"/>
              <a:gd name="adj2" fmla="val 29897"/>
            </a:avLst>
          </a:prstGeom>
          <a:solidFill>
            <a:schemeClr val="accent5">
              <a:lumMod val="20000"/>
              <a:lumOff val="80000"/>
            </a:schemeClr>
          </a:solidFill>
          <a:ln w="2857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500" smtClean="0">
                <a:latin typeface="Times New Roman" pitchFamily="18" charset="0"/>
                <a:cs typeface="Times New Roman" pitchFamily="18" charset="0"/>
              </a:rPr>
              <a:t>Theo em, bạn nhỏ trong bài hát đang làm gì? </a:t>
            </a:r>
            <a:endParaRPr lang="en-US" sz="4500">
              <a:latin typeface="Times New Roman" pitchFamily="18" charset="0"/>
              <a:cs typeface="Times New Roman" pitchFamily="18" charset="0"/>
            </a:endParaRPr>
          </a:p>
        </p:txBody>
      </p:sp>
    </p:spTree>
    <p:extLst>
      <p:ext uri="{BB962C8B-B14F-4D97-AF65-F5344CB8AC3E}">
        <p14:creationId xmlns:p14="http://schemas.microsoft.com/office/powerpoint/2010/main" val="29206826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491565" y="350873"/>
            <a:ext cx="6046379" cy="2573079"/>
          </a:xfrm>
          <a:prstGeom prst="wedgeRoundRectCallout">
            <a:avLst>
              <a:gd name="adj1" fmla="val -49531"/>
              <a:gd name="adj2" fmla="val 64023"/>
              <a:gd name="adj3" fmla="val 16667"/>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tx1"/>
                </a:solidFill>
                <a:latin typeface="Times New Roman" pitchFamily="18" charset="0"/>
                <a:cs typeface="Times New Roman" pitchFamily="18" charset="0"/>
              </a:rPr>
              <a:t>Vậy bạn nhỏ thực hiện hoạt động hít thở như thế nào?</a:t>
            </a:r>
            <a:endParaRPr lang="en-US" sz="540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9243" t="8200" r="39026" b="80078"/>
          <a:stretch/>
        </p:blipFill>
        <p:spPr>
          <a:xfrm>
            <a:off x="1434614" y="2291663"/>
            <a:ext cx="329609" cy="37623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8591" r="80776" b="68822"/>
          <a:stretch/>
        </p:blipFill>
        <p:spPr>
          <a:xfrm rot="2263066">
            <a:off x="573069" y="2533429"/>
            <a:ext cx="540157" cy="40403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656" t="50000" b="10077"/>
          <a:stretch/>
        </p:blipFill>
        <p:spPr>
          <a:xfrm>
            <a:off x="843148" y="2584635"/>
            <a:ext cx="1401288" cy="2436025"/>
          </a:xfrm>
          <a:prstGeom prst="rect">
            <a:avLst/>
          </a:prstGeom>
        </p:spPr>
      </p:pic>
    </p:spTree>
    <p:extLst>
      <p:ext uri="{BB962C8B-B14F-4D97-AF65-F5344CB8AC3E}">
        <p14:creationId xmlns:p14="http://schemas.microsoft.com/office/powerpoint/2010/main" val="32391281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1: </a:t>
            </a:r>
          </a:p>
          <a:p>
            <a:pPr algn="ctr"/>
            <a:r>
              <a:rPr lang="en-US" sz="5400" b="1" smtClean="0">
                <a:solidFill>
                  <a:schemeClr val="tx1"/>
                </a:solidFill>
                <a:latin typeface="HP001 4 hàng" pitchFamily="34" charset="-93"/>
              </a:rPr>
              <a:t>Nhận biết cơ quan hô hấp</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3050666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12" name="Rectangle 11">
            <a:extLst>
              <a:ext uri="{FF2B5EF4-FFF2-40B4-BE49-F238E27FC236}">
                <a16:creationId xmlns:a16="http://schemas.microsoft.com/office/drawing/2014/main" xmlns="" id="{5C8F52C8-7D58-449D-8B44-72497312C0C3}"/>
              </a:ext>
            </a:extLst>
          </p:cNvPr>
          <p:cNvSpPr/>
          <p:nvPr/>
        </p:nvSpPr>
        <p:spPr>
          <a:xfrm>
            <a:off x="193156" y="1208088"/>
            <a:ext cx="3159644" cy="28153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3200" smtClean="0">
                <a:solidFill>
                  <a:schemeClr val="tx1"/>
                </a:solidFill>
                <a:latin typeface="Arial" panose="020B0604020202020204" pitchFamily="34" charset="0"/>
                <a:cs typeface="Arial" panose="020B0604020202020204" pitchFamily="34" charset="0"/>
              </a:rPr>
              <a:t>1. </a:t>
            </a:r>
            <a:r>
              <a:rPr lang="vi-VN" sz="3200">
                <a:solidFill>
                  <a:schemeClr val="tx1"/>
                </a:solidFill>
                <a:latin typeface="Arial" panose="020B0604020202020204" pitchFamily="34" charset="0"/>
                <a:cs typeface="Arial" panose="020B0604020202020204" pitchFamily="34" charset="0"/>
              </a:rPr>
              <a:t>Quan sát hình dưới đây, chỉ và nói tên các bộ phận chính của cơ quan hô hấp. </a:t>
            </a:r>
            <a:endParaRPr lang="en-US" sz="3200" dirty="0">
              <a:solidFill>
                <a:schemeClr val="tx1"/>
              </a:solidFill>
              <a:latin typeface="Amerigo Md BT"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7D3FBEF3-B50F-4206-8438-57C40FD18132}"/>
              </a:ext>
            </a:extLst>
          </p:cNvPr>
          <p:cNvPicPr>
            <a:picLocks noChangeAspect="1"/>
          </p:cNvPicPr>
          <p:nvPr/>
        </p:nvPicPr>
        <p:blipFill rotWithShape="1">
          <a:blip r:embed="rId3">
            <a:extLst>
              <a:ext uri="{28A0092B-C50C-407E-A947-70E740481C1C}">
                <a14:useLocalDpi xmlns:a14="http://schemas.microsoft.com/office/drawing/2010/main" val="0"/>
              </a:ext>
            </a:extLst>
          </a:blip>
          <a:srcRect r="39802" b="43692"/>
          <a:stretch/>
        </p:blipFill>
        <p:spPr>
          <a:xfrm>
            <a:off x="3516087" y="0"/>
            <a:ext cx="5627914" cy="5143499"/>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Tree>
    <p:extLst>
      <p:ext uri="{BB962C8B-B14F-4D97-AF65-F5344CB8AC3E}">
        <p14:creationId xmlns:p14="http://schemas.microsoft.com/office/powerpoint/2010/main" val="1665514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7" name="Rectangle 6">
            <a:extLst>
              <a:ext uri="{FF2B5EF4-FFF2-40B4-BE49-F238E27FC236}">
                <a16:creationId xmlns:a16="http://schemas.microsoft.com/office/drawing/2014/main" xmlns=""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khám 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4" name="Rounded Rectangle 3"/>
          <p:cNvSpPr/>
          <p:nvPr/>
        </p:nvSpPr>
        <p:spPr>
          <a:xfrm>
            <a:off x="342287" y="1084521"/>
            <a:ext cx="8599694" cy="3019646"/>
          </a:xfrm>
          <a:prstGeom prst="round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chemeClr val="tx1"/>
                </a:solidFill>
                <a:latin typeface="HP001 4 hàng" pitchFamily="34" charset="-93"/>
              </a:rPr>
              <a:t>Hoạt động 2: </a:t>
            </a:r>
          </a:p>
          <a:p>
            <a:pPr algn="ctr"/>
            <a:r>
              <a:rPr lang="en-US" sz="5400" b="1" smtClean="0">
                <a:solidFill>
                  <a:schemeClr val="tx1"/>
                </a:solidFill>
                <a:latin typeface="HP001 4 hàng" pitchFamily="34" charset="-93"/>
              </a:rPr>
              <a:t>Thực hành hít vào - thở ra</a:t>
            </a:r>
            <a:endParaRPr lang="en-US" sz="5400" b="1">
              <a:solidFill>
                <a:schemeClr val="tx1"/>
              </a:solidFill>
              <a:latin typeface="HP001 4 hàng" pitchFamily="34" charset="-93"/>
            </a:endParaRPr>
          </a:p>
        </p:txBody>
      </p:sp>
    </p:spTree>
    <p:extLst>
      <p:ext uri="{BB962C8B-B14F-4D97-AF65-F5344CB8AC3E}">
        <p14:creationId xmlns:p14="http://schemas.microsoft.com/office/powerpoint/2010/main" val="1782956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D187A5-3AD7-4BF7-83A3-FAC4A37F29FE}"/>
              </a:ext>
            </a:extLst>
          </p:cNvPr>
          <p:cNvPicPr>
            <a:picLocks noChangeAspect="1"/>
          </p:cNvPicPr>
          <p:nvPr/>
        </p:nvPicPr>
        <p:blipFill>
          <a:blip r:embed="rId2"/>
          <a:stretch>
            <a:fillRect/>
          </a:stretch>
        </p:blipFill>
        <p:spPr>
          <a:xfrm>
            <a:off x="78493" y="147204"/>
            <a:ext cx="527589" cy="596321"/>
          </a:xfrm>
          <a:prstGeom prst="rect">
            <a:avLst/>
          </a:prstGeom>
        </p:spPr>
      </p:pic>
      <p:sp>
        <p:nvSpPr>
          <p:cNvPr id="6" name="Rectangle 5">
            <a:extLst>
              <a:ext uri="{FF2B5EF4-FFF2-40B4-BE49-F238E27FC236}">
                <a16:creationId xmlns:a16="http://schemas.microsoft.com/office/drawing/2014/main" xmlns="" id="{A9B0E66E-7819-4B71-AE7B-37D2FD92BFEF}"/>
              </a:ext>
            </a:extLst>
          </p:cNvPr>
          <p:cNvSpPr/>
          <p:nvPr/>
        </p:nvSpPr>
        <p:spPr>
          <a:xfrm>
            <a:off x="696283" y="242786"/>
            <a:ext cx="4194693" cy="405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lvl="0">
              <a:defRPr/>
            </a:pP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Hoạt động </a:t>
            </a:r>
            <a:r>
              <a:rPr lang="en-US" altLang="zh-CN" sz="2800" b="1" smtClean="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khám </a:t>
            </a:r>
            <a:r>
              <a:rPr lang="en-US" altLang="zh-CN" sz="2800" b="1">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phá</a:t>
            </a:r>
            <a:endParaRPr lang="zh-CN" altLang="en-US" sz="2800" b="1" dirty="0">
              <a:solidFill>
                <a:schemeClr val="accent5">
                  <a:lumMod val="75000"/>
                </a:schemeClr>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12" name="Rectangle 11">
            <a:extLst>
              <a:ext uri="{FF2B5EF4-FFF2-40B4-BE49-F238E27FC236}">
                <a16:creationId xmlns:a16="http://schemas.microsoft.com/office/drawing/2014/main" xmlns="" id="{5C8F52C8-7D58-449D-8B44-72497312C0C3}"/>
              </a:ext>
            </a:extLst>
          </p:cNvPr>
          <p:cNvSpPr/>
          <p:nvPr/>
        </p:nvSpPr>
        <p:spPr>
          <a:xfrm>
            <a:off x="606083" y="829340"/>
            <a:ext cx="7963760" cy="14985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lvl="0" algn="just">
              <a:defRPr/>
            </a:pPr>
            <a:r>
              <a:rPr lang="vi-VN" sz="2800">
                <a:solidFill>
                  <a:schemeClr val="tx1"/>
                </a:solidFill>
                <a:latin typeface="Arial" panose="020B0604020202020204" pitchFamily="34" charset="0"/>
                <a:cs typeface="Arial" panose="020B0604020202020204" pitchFamily="34" charset="0"/>
              </a:rPr>
              <a:t>2. Em hãy đặt tay lên ngực, thực hiện động tác hít thở sâu bằng mũi, cho biết lồng ngực thay đổi như thế nào khi hít vào và thở ra.</a:t>
            </a:r>
            <a:endParaRPr lang="en-US" sz="28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F7083082-CDDC-4962-B415-10BA8A72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54" y="2450727"/>
            <a:ext cx="3470017" cy="2586448"/>
          </a:xfrm>
          <a:prstGeom prst="rect">
            <a:avLst/>
          </a:prstGeom>
        </p:spPr>
      </p:pic>
    </p:spTree>
    <p:extLst>
      <p:ext uri="{BB962C8B-B14F-4D97-AF65-F5344CB8AC3E}">
        <p14:creationId xmlns:p14="http://schemas.microsoft.com/office/powerpoint/2010/main" val="761628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083082-CDDC-4962-B415-10BA8A72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22" y="1010816"/>
            <a:ext cx="4306031" cy="3209588"/>
          </a:xfrm>
          <a:prstGeom prst="rect">
            <a:avLst/>
          </a:prstGeom>
        </p:spPr>
      </p:pic>
      <p:sp>
        <p:nvSpPr>
          <p:cNvPr id="2" name="Rounded Rectangular Callout 1"/>
          <p:cNvSpPr/>
          <p:nvPr/>
        </p:nvSpPr>
        <p:spPr>
          <a:xfrm>
            <a:off x="4205177" y="425301"/>
            <a:ext cx="4529470" cy="1956391"/>
          </a:xfrm>
          <a:prstGeom prst="wedgeRoundRectCallout">
            <a:avLst>
              <a:gd name="adj1" fmla="val -63159"/>
              <a:gd name="adj2" fmla="val 3608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hít vào lồng ngực sẽ phồng </a:t>
            </a:r>
            <a:r>
              <a:rPr lang="vi-VN" sz="3400" smtClean="0">
                <a:solidFill>
                  <a:schemeClr val="tx1"/>
                </a:solidFill>
                <a:latin typeface="Arial" panose="020B0604020202020204" pitchFamily="34" charset="0"/>
                <a:cs typeface="Arial" panose="020B0604020202020204" pitchFamily="34" charset="0"/>
              </a:rPr>
              <a:t>lên,</a:t>
            </a: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to </a:t>
            </a:r>
            <a:r>
              <a:rPr lang="vi-VN" sz="3400">
                <a:solidFill>
                  <a:schemeClr val="tx1"/>
                </a:solidFill>
                <a:latin typeface="Arial" panose="020B0604020202020204" pitchFamily="34" charset="0"/>
                <a:cs typeface="Arial" panose="020B0604020202020204" pitchFamily="34" charset="0"/>
              </a:rPr>
              <a:t>ra.</a:t>
            </a:r>
          </a:p>
        </p:txBody>
      </p:sp>
      <p:sp>
        <p:nvSpPr>
          <p:cNvPr id="9" name="Rounded Rectangular Callout 8"/>
          <p:cNvSpPr/>
          <p:nvPr/>
        </p:nvSpPr>
        <p:spPr>
          <a:xfrm>
            <a:off x="4221126" y="2934587"/>
            <a:ext cx="4497572" cy="1796902"/>
          </a:xfrm>
          <a:prstGeom prst="wedgeRoundRectCallout">
            <a:avLst>
              <a:gd name="adj1" fmla="val -65007"/>
              <a:gd name="adj2" fmla="val -52053"/>
              <a:gd name="adj3" fmla="val 16667"/>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 </a:t>
            </a:r>
            <a:r>
              <a:rPr lang="vi-VN" sz="3400" smtClean="0">
                <a:solidFill>
                  <a:schemeClr val="tx1"/>
                </a:solidFill>
                <a:latin typeface="Arial" panose="020B0604020202020204" pitchFamily="34" charset="0"/>
                <a:cs typeface="Arial" panose="020B0604020202020204" pitchFamily="34" charset="0"/>
              </a:rPr>
              <a:t>Khi </a:t>
            </a:r>
            <a:r>
              <a:rPr lang="vi-VN" sz="3400">
                <a:solidFill>
                  <a:schemeClr val="tx1"/>
                </a:solidFill>
                <a:latin typeface="Arial" panose="020B0604020202020204" pitchFamily="34" charset="0"/>
                <a:cs typeface="Arial" panose="020B0604020202020204" pitchFamily="34" charset="0"/>
              </a:rPr>
              <a:t>thở ra lồng ngực sẽ xẹp xuống, nhỏ </a:t>
            </a:r>
            <a:r>
              <a:rPr lang="vi-VN" sz="3400" smtClean="0">
                <a:solidFill>
                  <a:schemeClr val="tx1"/>
                </a:solidFill>
                <a:latin typeface="Arial" panose="020B0604020202020204" pitchFamily="34" charset="0"/>
                <a:cs typeface="Arial" panose="020B0604020202020204" pitchFamily="34" charset="0"/>
              </a:rPr>
              <a:t>lại.</a:t>
            </a:r>
            <a:endParaRPr lang="vi-VN" sz="3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262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548</Words>
  <Application>Microsoft Office PowerPoint</Application>
  <PresentationFormat>On-screen Show (16:9)</PresentationFormat>
  <Paragraphs>65</Paragraphs>
  <Slides>27</Slides>
  <Notes>0</Notes>
  <HiddenSlides>0</HiddenSlides>
  <MMClips>2</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2_Office Theme</vt:lpstr>
      <vt:lpstr>4_Office Theme</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H61</cp:lastModifiedBy>
  <cp:revision>470</cp:revision>
  <dcterms:created xsi:type="dcterms:W3CDTF">2021-06-23T08:03:30Z</dcterms:created>
  <dcterms:modified xsi:type="dcterms:W3CDTF">2025-03-17T15:58:46Z</dcterms:modified>
</cp:coreProperties>
</file>