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24" r:id="rId2"/>
    <p:sldId id="313" r:id="rId3"/>
    <p:sldId id="314" r:id="rId4"/>
    <p:sldId id="289" r:id="rId5"/>
    <p:sldId id="318" r:id="rId6"/>
    <p:sldId id="325" r:id="rId7"/>
  </p:sldIdLst>
  <p:sldSz cx="9144000" cy="5143500" type="screen16x9"/>
  <p:notesSz cx="9144000" cy="6858000"/>
  <p:defaultTextStyle>
    <a:defPPr>
      <a:defRPr lang="en-US"/>
    </a:defPPr>
    <a:lvl1pPr marL="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18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35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12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717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DFF"/>
    <a:srgbClr val="AFEAFF"/>
    <a:srgbClr val="FFFF01"/>
    <a:srgbClr val="FFFF37"/>
    <a:srgbClr val="F3CEF6"/>
    <a:srgbClr val="ECB2F0"/>
    <a:srgbClr val="E496EA"/>
    <a:srgbClr val="A521AF"/>
    <a:srgbClr val="D24CDC"/>
    <a:srgbClr val="DD7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52" autoAdjust="0"/>
  </p:normalViewPr>
  <p:slideViewPr>
    <p:cSldViewPr>
      <p:cViewPr varScale="1">
        <p:scale>
          <a:sx n="121" d="100"/>
          <a:sy n="121" d="100"/>
        </p:scale>
        <p:origin x="346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5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0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955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606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258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91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6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21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52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6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mega.com.vn/media/news/2707_background-dep-chuyen-nghiep-cho-sl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Hộp Văn bản 6"/>
          <p:cNvSpPr txBox="1"/>
          <p:nvPr/>
        </p:nvSpPr>
        <p:spPr>
          <a:xfrm>
            <a:off x="2033913" y="1376047"/>
            <a:ext cx="5747792" cy="78483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685800">
              <a:defRPr/>
            </a:pPr>
            <a:r>
              <a:rPr lang="en-US" sz="4500" b="1" dirty="0">
                <a:ln w="28575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AvantGarde" panose="00000400000000000000" pitchFamily="2" charset="0"/>
                <a:cs typeface="Times New Roman" panose="02020603050405020304" pitchFamily="18" charset="0"/>
                <a:sym typeface="Arial" panose="020B0604020202020204"/>
              </a:rPr>
              <a:t>MÔN: TIẾNG VIỆT 1</a:t>
            </a:r>
          </a:p>
        </p:txBody>
      </p:sp>
      <p:sp>
        <p:nvSpPr>
          <p:cNvPr id="8" name="Hộp Văn bản 7"/>
          <p:cNvSpPr txBox="1"/>
          <p:nvPr/>
        </p:nvSpPr>
        <p:spPr>
          <a:xfrm>
            <a:off x="1412543" y="2844275"/>
            <a:ext cx="67170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Giáo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viên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thực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hiện</a:t>
            </a:r>
            <a:r>
              <a:rPr lang="en-US" sz="3000" b="1" dirty="0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: Hoàng Thị </a:t>
            </a:r>
            <a:r>
              <a:rPr lang="en-US" sz="3000" b="1" dirty="0" err="1">
                <a:solidFill>
                  <a:srgbClr val="FF0000"/>
                </a:solidFill>
                <a:latin typeface="HP001 4 hang 1 ô ly" panose="020B0603050302020204" pitchFamily="34" charset="0"/>
                <a:cs typeface="Arial" panose="020B0604020202020204"/>
                <a:sym typeface="Arial" panose="020B0604020202020204"/>
              </a:rPr>
              <a:t>Nhàn</a:t>
            </a:r>
            <a:endParaRPr lang="en-US" sz="3000" b="1" dirty="0">
              <a:solidFill>
                <a:srgbClr val="FF0000"/>
              </a:solidFill>
              <a:latin typeface="HP001 4 hang 1 ô ly" panose="020B0603050302020204" pitchFamily="34" charset="0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61418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342" y="2119844"/>
            <a:ext cx="98742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257300" y="2178050"/>
            <a:ext cx="7581900" cy="1612900"/>
            <a:chOff x="9566064" y="964372"/>
            <a:chExt cx="5446164" cy="698253"/>
          </a:xfrm>
        </p:grpSpPr>
        <p:sp>
          <p:nvSpPr>
            <p:cNvPr id="24" name="Rectangle 10"/>
            <p:cNvSpPr/>
            <p:nvPr/>
          </p:nvSpPr>
          <p:spPr>
            <a:xfrm rot="416356">
              <a:off x="13065704" y="966434"/>
              <a:ext cx="1946524" cy="6961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8" name="Rectangle 10"/>
            <p:cNvSpPr/>
            <p:nvPr/>
          </p:nvSpPr>
          <p:spPr>
            <a:xfrm>
              <a:off x="9566064" y="964372"/>
              <a:ext cx="5333273" cy="647396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9" name="Rectangle 10"/>
            <p:cNvSpPr/>
            <p:nvPr/>
          </p:nvSpPr>
          <p:spPr>
            <a:xfrm>
              <a:off x="9617379" y="1022102"/>
              <a:ext cx="5049333" cy="543620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</p:grpSp>
      <p:grpSp>
        <p:nvGrpSpPr>
          <p:cNvPr id="30" name="Group 9"/>
          <p:cNvGrpSpPr>
            <a:grpSpLocks/>
          </p:cNvGrpSpPr>
          <p:nvPr/>
        </p:nvGrpSpPr>
        <p:grpSpPr bwMode="auto">
          <a:xfrm>
            <a:off x="234950" y="2041525"/>
            <a:ext cx="1670050" cy="1722438"/>
            <a:chOff x="1212273" y="1084984"/>
            <a:chExt cx="992332" cy="992332"/>
          </a:xfrm>
          <a:solidFill>
            <a:srgbClr val="A521AF"/>
          </a:solidFill>
        </p:grpSpPr>
        <p:sp>
          <p:nvSpPr>
            <p:cNvPr id="31" name="Oval 30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253488" y="1096097"/>
              <a:ext cx="914657" cy="912946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4" name="TextBox 32"/>
          <p:cNvSpPr txBox="1">
            <a:spLocks noChangeArrowheads="1"/>
          </p:cNvSpPr>
          <p:nvPr/>
        </p:nvSpPr>
        <p:spPr bwMode="auto">
          <a:xfrm>
            <a:off x="536575" y="2266950"/>
            <a:ext cx="1063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ctr" eaLnBrk="1" hangingPunct="1"/>
            <a:r>
              <a:rPr lang="vi-VN" sz="3600" b="1" dirty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Arial-Rounded" pitchFamily="34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5" name="TextBox 14"/>
          <p:cNvSpPr txBox="1">
            <a:spLocks noChangeArrowheads="1"/>
          </p:cNvSpPr>
          <p:nvPr/>
        </p:nvSpPr>
        <p:spPr bwMode="auto">
          <a:xfrm>
            <a:off x="1435100" y="2314575"/>
            <a:ext cx="6848475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 KHÔNG MAY BỊ LẠC</a:t>
            </a:r>
          </a:p>
          <a:p>
            <a:pPr algn="ctr" eaLnBrk="1" hangingPunct="1"/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(Tiết 2)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905000" y="437713"/>
            <a:ext cx="7086600" cy="923245"/>
          </a:xfrm>
          <a:prstGeom prst="rect">
            <a:avLst/>
          </a:prstGeom>
          <a:noFill/>
        </p:spPr>
        <p:txBody>
          <a:bodyPr lIns="91354" tIns="45678" rIns="91354" bIns="45678">
            <a:spAutoFit/>
          </a:bodyPr>
          <a:lstStyle/>
          <a:p>
            <a:pPr algn="ctr" defTabSz="9135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ĐIỀU EM CẦN BIẾT</a:t>
            </a:r>
            <a:endParaRPr lang="en-US" sz="54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52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910" y="749298"/>
            <a:ext cx="8977746" cy="461544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</a:p>
        </p:txBody>
      </p:sp>
      <p:grpSp>
        <p:nvGrpSpPr>
          <p:cNvPr id="14" name="Group 1"/>
          <p:cNvGrpSpPr>
            <a:grpSpLocks/>
          </p:cNvGrpSpPr>
          <p:nvPr/>
        </p:nvGrpSpPr>
        <p:grpSpPr bwMode="auto">
          <a:xfrm>
            <a:off x="914400" y="163872"/>
            <a:ext cx="6493593" cy="581025"/>
            <a:chOff x="209550" y="361950"/>
            <a:chExt cx="9275809" cy="609600"/>
          </a:xfrm>
        </p:grpSpPr>
        <p:sp>
          <p:nvSpPr>
            <p:cNvPr id="15" name="Oval 14"/>
            <p:cNvSpPr/>
            <p:nvPr/>
          </p:nvSpPr>
          <p:spPr>
            <a:xfrm>
              <a:off x="209550" y="361950"/>
              <a:ext cx="870787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3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16" name="TextBox 4"/>
            <p:cNvSpPr txBox="1">
              <a:spLocks noChangeArrowheads="1"/>
            </p:cNvSpPr>
            <p:nvPr/>
          </p:nvSpPr>
          <p:spPr bwMode="auto">
            <a:xfrm>
              <a:off x="1131252" y="452018"/>
              <a:ext cx="8354107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 dirty="0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 dirty="0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43000" y="804499"/>
            <a:ext cx="6354329" cy="461665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142999" y="1321365"/>
            <a:ext cx="635432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marL="342900" indent="-342900" algn="ctr" eaLnBrk="1" hangingPunct="1">
              <a:buFont typeface="Wingdings" pitchFamily="2" charset="2"/>
              <a:buChar char="Ø"/>
            </a:pP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công viên.</a:t>
            </a:r>
            <a:endParaRPr lang="en-US" sz="2400" dirty="0">
              <a:solidFill>
                <a:srgbClr val="00206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2F2F5D-1EC7-6EB9-1278-90B63B4BD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999" y="2038350"/>
            <a:ext cx="6354329" cy="461665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  viên thế nào?</a:t>
            </a:r>
            <a:endParaRPr lang="en-US" sz="2400" dirty="0">
              <a:solidFill>
                <a:srgbClr val="00206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42999" y="2643486"/>
            <a:ext cx="6354329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marL="342900" indent="-342900" algn="ctr" eaLnBrk="1" hangingPunct="1">
              <a:buFont typeface="Wingdings" pitchFamily="2" charset="2"/>
              <a:buChar char="Ø"/>
            </a:pP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như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hội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44CDE5-31DA-CFC3-3878-5C6EDB222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370221"/>
            <a:ext cx="7315200" cy="461665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hai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anh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thế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D39F6C-1C09-76F1-CF7C-76CD43782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086" y="4108070"/>
            <a:ext cx="6354329" cy="461665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lời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gì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3379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" grpId="0" animBg="1"/>
      <p:bldP spid="3" grpId="0" animBg="1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8"/>
          <a:stretch/>
        </p:blipFill>
        <p:spPr bwMode="auto">
          <a:xfrm>
            <a:off x="17468" y="0"/>
            <a:ext cx="9126532" cy="5130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0" y="4668797"/>
            <a:ext cx="9144000" cy="461556"/>
          </a:xfrm>
          <a:prstGeom prst="rect">
            <a:avLst/>
          </a:prstGeom>
          <a:noFill/>
        </p:spPr>
        <p:txBody>
          <a:bodyPr wrap="square" lIns="91330" tIns="45666" rIns="91330" bIns="45666" rtlCol="0">
            <a:spAutoFit/>
          </a:bodyPr>
          <a:lstStyle/>
          <a:p>
            <a:pPr algn="ctr"/>
            <a:r>
              <a:rPr lang="en-US" sz="240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 câu chuyện, Nam có điều gì đáng khen?</a:t>
            </a:r>
          </a:p>
        </p:txBody>
      </p:sp>
    </p:spTree>
    <p:extLst>
      <p:ext uri="{BB962C8B-B14F-4D97-AF65-F5344CB8AC3E}">
        <p14:creationId xmlns:p14="http://schemas.microsoft.com/office/powerpoint/2010/main" val="2461743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11" name="Oval 10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31755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Viết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vào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vở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câu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trả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lời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cho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câu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hỏi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vi-VN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a 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ở </a:t>
              </a:r>
              <a:r>
                <a:rPr lang="en-US" sz="2400" b="1" dirty="0" err="1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mục</a:t>
              </a:r>
              <a:r>
                <a:rPr lang="en-US" sz="2400" b="1" dirty="0">
                  <a:solidFill>
                    <a:srgbClr val="000000"/>
                  </a:solidFill>
                  <a:latin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>
                  <a:solidFill>
                    <a:srgbClr val="000000"/>
                  </a:solidFill>
                  <a:latin typeface="Arial Rounded MT Bold" pitchFamily="34" charset="0"/>
                  <a:cs typeface="Arial-Rounded" pitchFamily="34" charset="0"/>
                </a:rPr>
                <a:t>3</a:t>
              </a:r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758825"/>
            <a:ext cx="90995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a.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60363" y="1339850"/>
            <a:ext cx="88217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8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800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(…).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2155825"/>
            <a:ext cx="8745537" cy="214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760413" y="2632075"/>
            <a:ext cx="83835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vi-VN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Bố </a:t>
            </a:r>
            <a:r>
              <a:rPr lang="el-GR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ε</a:t>
            </a:r>
            <a:r>
              <a:rPr lang="vi-VN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o Nam và em đi </a:t>
            </a:r>
            <a:r>
              <a:rPr lang="el-GR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εΠ </a:t>
            </a:r>
            <a:r>
              <a:rPr lang="vi-VN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ở cŪg </a:t>
            </a:r>
            <a:r>
              <a:rPr lang="el-GR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νμ</a:t>
            </a:r>
            <a:r>
              <a:rPr lang="vi-VN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łn</a:t>
            </a:r>
            <a:r>
              <a:rPr lang="en-US" sz="3200" b="1" dirty="0">
                <a:solidFill>
                  <a:srgbClr val="00206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77875" y="2636838"/>
            <a:ext cx="936625" cy="56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672" tIns="34335" rIns="68672" bIns="3433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vi-VN" sz="3200" b="1" dirty="0">
                <a:solidFill>
                  <a:srgbClr val="FF0000"/>
                </a:solidFill>
                <a:latin typeface="HP001 4 hàng" pitchFamily="34" charset="0"/>
                <a:sym typeface="Arial" pitchFamily="34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HP001 4 hàng" pitchFamily="34" charset="0"/>
              <a:sym typeface="Arial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50" t="52025" r="31250" b="32808"/>
          <a:stretch>
            <a:fillRect/>
          </a:stretch>
        </p:blipFill>
        <p:spPr bwMode="auto">
          <a:xfrm>
            <a:off x="7696200" y="2859374"/>
            <a:ext cx="27940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576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8">
            <a:extLst>
              <a:ext uri="{FF2B5EF4-FFF2-40B4-BE49-F238E27FC236}">
                <a16:creationId xmlns:a16="http://schemas.microsoft.com/office/drawing/2014/main" id="{63EAF4D1-AA65-4EFA-BD15-B31C71E1FD91}"/>
              </a:ext>
            </a:extLst>
          </p:cNvPr>
          <p:cNvSpPr/>
          <p:nvPr/>
        </p:nvSpPr>
        <p:spPr>
          <a:xfrm>
            <a:off x="1160598" y="945834"/>
            <a:ext cx="6781799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zh-CN" altLang="en-US" sz="3200" dirty="0">
              <a:solidFill>
                <a:srgbClr val="4CA420"/>
              </a:solidFill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4" name="矩形 8">
            <a:extLst>
              <a:ext uri="{FF2B5EF4-FFF2-40B4-BE49-F238E27FC236}">
                <a16:creationId xmlns:a16="http://schemas.microsoft.com/office/drawing/2014/main" id="{DAECB3AA-DE44-4B2E-8E42-EC1E254E3EC5}"/>
              </a:ext>
            </a:extLst>
          </p:cNvPr>
          <p:cNvSpPr/>
          <p:nvPr/>
        </p:nvSpPr>
        <p:spPr>
          <a:xfrm>
            <a:off x="520904" y="133350"/>
            <a:ext cx="6842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Chọn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từ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ngữ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để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hoàn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thiện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câu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và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viết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câu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vào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vở</a:t>
            </a:r>
            <a:endParaRPr lang="zh-CN" altLang="en-US" sz="2400" b="1" dirty="0"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5" name="矩形 8">
            <a:extLst>
              <a:ext uri="{FF2B5EF4-FFF2-40B4-BE49-F238E27FC236}">
                <a16:creationId xmlns:a16="http://schemas.microsoft.com/office/drawing/2014/main" id="{D97AFF8F-506F-4519-A1B5-52D97C6C130F}"/>
              </a:ext>
            </a:extLst>
          </p:cNvPr>
          <p:cNvSpPr/>
          <p:nvPr/>
        </p:nvSpPr>
        <p:spPr>
          <a:xfrm>
            <a:off x="1295400" y="958455"/>
            <a:ext cx="15093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err="1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người</a:t>
            </a:r>
            <a:r>
              <a:rPr lang="en-US" altLang="zh-CN" sz="2400" b="1" dirty="0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lạ</a:t>
            </a:r>
            <a:endParaRPr lang="zh-CN" altLang="en-US" sz="2400" b="1" dirty="0">
              <a:solidFill>
                <a:srgbClr val="FF0000"/>
              </a:solidFill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BEF69370-038A-4CCC-B259-2DF7CD5468DF}"/>
              </a:ext>
            </a:extLst>
          </p:cNvPr>
          <p:cNvSpPr/>
          <p:nvPr/>
        </p:nvSpPr>
        <p:spPr>
          <a:xfrm>
            <a:off x="1295400" y="1951362"/>
            <a:ext cx="533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Uyên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không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                    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khi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bị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lạc</a:t>
            </a:r>
            <a:r>
              <a:rPr lang="en-US" altLang="zh-CN" sz="2400" b="1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.</a:t>
            </a:r>
            <a:endParaRPr lang="zh-CN" altLang="en-US" sz="2400" b="1" dirty="0"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B9B755B-9E32-4739-B22C-9B8497B3881F}"/>
              </a:ext>
            </a:extLst>
          </p:cNvPr>
          <p:cNvSpPr/>
          <p:nvPr/>
        </p:nvSpPr>
        <p:spPr>
          <a:xfrm>
            <a:off x="3577704" y="986175"/>
            <a:ext cx="2197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err="1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hoảng</a:t>
            </a:r>
            <a:r>
              <a:rPr lang="en-US" altLang="zh-CN" sz="2400" b="1" dirty="0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hốt</a:t>
            </a:r>
            <a:endParaRPr lang="zh-CN" altLang="en-US" sz="2400" b="1" dirty="0">
              <a:solidFill>
                <a:srgbClr val="FF0000"/>
              </a:solidFill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10" name="矩形 8">
            <a:extLst>
              <a:ext uri="{FF2B5EF4-FFF2-40B4-BE49-F238E27FC236}">
                <a16:creationId xmlns:a16="http://schemas.microsoft.com/office/drawing/2014/main" id="{A2F459A0-6A26-4DA5-B309-4C38E867922B}"/>
              </a:ext>
            </a:extLst>
          </p:cNvPr>
          <p:cNvSpPr/>
          <p:nvPr/>
        </p:nvSpPr>
        <p:spPr>
          <a:xfrm>
            <a:off x="2971800" y="1960021"/>
            <a:ext cx="15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(…………)</a:t>
            </a:r>
            <a:endParaRPr lang="zh-CN" altLang="en-US" sz="2400" dirty="0"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sp>
        <p:nvSpPr>
          <p:cNvPr id="11" name="矩形 8">
            <a:extLst>
              <a:ext uri="{FF2B5EF4-FFF2-40B4-BE49-F238E27FC236}">
                <a16:creationId xmlns:a16="http://schemas.microsoft.com/office/drawing/2014/main" id="{DB9B755B-9E32-4739-B22C-9B8497B3881F}"/>
              </a:ext>
            </a:extLst>
          </p:cNvPr>
          <p:cNvSpPr/>
          <p:nvPr/>
        </p:nvSpPr>
        <p:spPr>
          <a:xfrm>
            <a:off x="6161222" y="1007388"/>
            <a:ext cx="17811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err="1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mải</a:t>
            </a:r>
            <a:r>
              <a:rPr lang="en-US" altLang="zh-CN" sz="2400" b="1" dirty="0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 </a:t>
            </a:r>
            <a:r>
              <a:rPr lang="en-US" altLang="zh-CN" sz="2400" b="1" dirty="0" err="1">
                <a:solidFill>
                  <a:srgbClr val="FF0000"/>
                </a:solidFill>
                <a:latin typeface="Arial-Rounded" panose="020B0500000000000000" pitchFamily="34" charset="-93"/>
                <a:ea typeface="Arial-Rounded" panose="020B0500000000000000" pitchFamily="34" charset="-93"/>
                <a:cs typeface="Arial-Rounded" panose="020B0500000000000000" pitchFamily="34" charset="-93"/>
                <a:sym typeface="+mn-lt"/>
              </a:rPr>
              <a:t>mê</a:t>
            </a:r>
            <a:endParaRPr lang="zh-CN" altLang="en-US" sz="2400" b="1" dirty="0">
              <a:solidFill>
                <a:srgbClr val="FF0000"/>
              </a:solidFill>
              <a:latin typeface="Arial-Rounded" panose="020B0500000000000000" pitchFamily="34" charset="-93"/>
              <a:ea typeface="Arial-Rounded" panose="020B0500000000000000" pitchFamily="34" charset="-93"/>
              <a:cs typeface="Arial-Rounded" panose="020B0500000000000000" pitchFamily="34" charset="-93"/>
              <a:sym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055" b="16786"/>
          <a:stretch/>
        </p:blipFill>
        <p:spPr bwMode="auto">
          <a:xfrm>
            <a:off x="520904" y="3028950"/>
            <a:ext cx="8310880" cy="139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152400" y="133350"/>
            <a:ext cx="368504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3771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09 0.02747 L -0.08663 0.142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57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/>
      <p:bldP spid="5" grpId="0"/>
      <p:bldP spid="6" grpId="0"/>
      <p:bldP spid="9" grpId="0"/>
      <p:bldP spid="9" grpId="1"/>
      <p:bldP spid="10" grpId="0"/>
      <p:bldP spid="10" grpId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1729</TotalTime>
  <Words>172</Words>
  <Application>Microsoft Office PowerPoint</Application>
  <PresentationFormat>On-screen Show (16:9)</PresentationFormat>
  <Paragraphs>31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Rounded MT Bold</vt:lpstr>
      <vt:lpstr>Arial-Rounded</vt:lpstr>
      <vt:lpstr>AvantGarde</vt:lpstr>
      <vt:lpstr>Calibri</vt:lpstr>
      <vt:lpstr>HP001 4 hàng</vt:lpstr>
      <vt:lpstr>HP001 4 hang 1 ô ly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MAIHUNG</cp:lastModifiedBy>
  <cp:revision>253</cp:revision>
  <dcterms:created xsi:type="dcterms:W3CDTF">2020-12-08T15:48:47Z</dcterms:created>
  <dcterms:modified xsi:type="dcterms:W3CDTF">2025-03-19T06:50:28Z</dcterms:modified>
</cp:coreProperties>
</file>