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24" r:id="rId2"/>
    <p:sldId id="333" r:id="rId3"/>
    <p:sldId id="328" r:id="rId4"/>
    <p:sldId id="329" r:id="rId5"/>
    <p:sldId id="330" r:id="rId6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2" autoAdjust="0"/>
  </p:normalViewPr>
  <p:slideViewPr>
    <p:cSldViewPr>
      <p:cViewPr varScale="1">
        <p:scale>
          <a:sx n="121" d="100"/>
          <a:sy n="121" d="100"/>
        </p:scale>
        <p:origin x="346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/>
                </a:solidFill>
                <a:ea typeface="Calibri"/>
                <a:cs typeface="Calibri"/>
                <a:sym typeface="Calibri"/>
              </a:rPr>
              <a:pPr/>
              <a:t>4</a:t>
            </a:fld>
            <a:endParaRPr lang="en-US">
              <a:solidFill>
                <a:prstClr val="black"/>
              </a:solidFill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1338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mega.com.vn/media/news/2707_background-dep-chuyen-nghiep-cho-sl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Hộp Văn bản 6"/>
          <p:cNvSpPr txBox="1"/>
          <p:nvPr/>
        </p:nvSpPr>
        <p:spPr>
          <a:xfrm>
            <a:off x="2033913" y="1376047"/>
            <a:ext cx="5747792" cy="7848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685800">
              <a:defRPr/>
            </a:pPr>
            <a:r>
              <a:rPr lang="en-US" sz="4500" b="1" dirty="0">
                <a:ln w="28575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Arial" panose="020B0604020202020204"/>
              </a:rPr>
              <a:t>MÔN: TIẾNG VIỆT 1</a:t>
            </a:r>
          </a:p>
        </p:txBody>
      </p:sp>
      <p:sp>
        <p:nvSpPr>
          <p:cNvPr id="8" name="Hộp Văn bản 7"/>
          <p:cNvSpPr txBox="1"/>
          <p:nvPr/>
        </p:nvSpPr>
        <p:spPr>
          <a:xfrm>
            <a:off x="1412543" y="2844275"/>
            <a:ext cx="67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Giáo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viên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thực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hiện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: Hoàng Thị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Nhàn</a:t>
            </a:r>
            <a:endParaRPr lang="en-US" sz="3000" b="1" dirty="0">
              <a:solidFill>
                <a:srgbClr val="FF0000"/>
              </a:solidFill>
              <a:latin typeface="HP001 4 hang 1 ô ly" panose="020B06030503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61418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3D3C3-CE64-EC21-E8A1-ED3A4125A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97E154CF-B69C-FF46-91D0-DF2A901F5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42" y="2119844"/>
            <a:ext cx="98742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1">
            <a:extLst>
              <a:ext uri="{FF2B5EF4-FFF2-40B4-BE49-F238E27FC236}">
                <a16:creationId xmlns:a16="http://schemas.microsoft.com/office/drawing/2014/main" id="{49D118DE-9C35-A6CE-0E67-A43993E6F19B}"/>
              </a:ext>
            </a:extLst>
          </p:cNvPr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C21F993F-C9AB-98B9-7212-296ED2A2F04A}"/>
                </a:ext>
              </a:extLst>
            </p:cNvPr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8" name="Rectangle 10">
              <a:extLst>
                <a:ext uri="{FF2B5EF4-FFF2-40B4-BE49-F238E27FC236}">
                  <a16:creationId xmlns:a16="http://schemas.microsoft.com/office/drawing/2014/main" id="{0407FA05-5420-1265-50E2-7532C66C58C2}"/>
                </a:ext>
              </a:extLst>
            </p:cNvPr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9" name="Rectangle 10">
              <a:extLst>
                <a:ext uri="{FF2B5EF4-FFF2-40B4-BE49-F238E27FC236}">
                  <a16:creationId xmlns:a16="http://schemas.microsoft.com/office/drawing/2014/main" id="{C1113A7C-3584-6D75-DD63-4EF58BA8EBC9}"/>
                </a:ext>
              </a:extLst>
            </p:cNvPr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30" name="Group 9">
            <a:extLst>
              <a:ext uri="{FF2B5EF4-FFF2-40B4-BE49-F238E27FC236}">
                <a16:creationId xmlns:a16="http://schemas.microsoft.com/office/drawing/2014/main" id="{90EEDC0E-A186-1FF9-59D8-578FFBB881E7}"/>
              </a:ext>
            </a:extLst>
          </p:cNvPr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  <a:solidFill>
            <a:srgbClr val="A521AF"/>
          </a:solidFill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1C1F4F0-8BAE-6B69-F026-26A7E10F8699}"/>
                </a:ext>
              </a:extLst>
            </p:cNvPr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6842208-6FEE-156F-3338-4F16E16422A7}"/>
                </a:ext>
              </a:extLst>
            </p:cNvPr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4" name="TextBox 32">
            <a:extLst>
              <a:ext uri="{FF2B5EF4-FFF2-40B4-BE49-F238E27FC236}">
                <a16:creationId xmlns:a16="http://schemas.microsoft.com/office/drawing/2014/main" id="{ED379034-7F9F-999A-20A7-8C45B9AE5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Arial-Rounded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5" name="TextBox 14">
            <a:extLst>
              <a:ext uri="{FF2B5EF4-FFF2-40B4-BE49-F238E27FC236}">
                <a16:creationId xmlns:a16="http://schemas.microsoft.com/office/drawing/2014/main" id="{15243B9C-4E89-A0DC-9832-97F66AA44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 KHÔNG MAY BỊ LẠC</a:t>
            </a:r>
          </a:p>
          <a:p>
            <a:pPr algn="ctr" eaLnBrk="1" hangingPunct="1"/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(Tiết </a:t>
            </a:r>
            <a:r>
              <a:rPr lang="en-US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4</a:t>
            </a:r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C7FBEDD-9280-C350-0EC0-3AEBAF6EB0CB}"/>
              </a:ext>
            </a:extLst>
          </p:cNvPr>
          <p:cNvSpPr txBox="1"/>
          <p:nvPr/>
        </p:nvSpPr>
        <p:spPr>
          <a:xfrm>
            <a:off x="1905000" y="437713"/>
            <a:ext cx="7086600" cy="923245"/>
          </a:xfrm>
          <a:prstGeom prst="rect">
            <a:avLst/>
          </a:prstGeom>
          <a:noFill/>
        </p:spPr>
        <p:txBody>
          <a:bodyPr lIns="91354" tIns="45678" rIns="91354" bIns="45678">
            <a:spAutoFit/>
          </a:bodyPr>
          <a:lstStyle/>
          <a:p>
            <a:pPr algn="ctr" defTabSz="9135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ĐIỀU EM CẦN BIẾT</a:t>
            </a:r>
            <a:endParaRPr lang="en-US" sz="54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55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4" y="643731"/>
            <a:ext cx="7732713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8">
            <a:extLst>
              <a:ext uri="{FF2B5EF4-FFF2-40B4-BE49-F238E27FC236}">
                <a16:creationId xmlns:a16="http://schemas.microsoft.com/office/drawing/2014/main" id="{DAECB3AA-DE44-4B2E-8E42-EC1E254E3EC5}"/>
              </a:ext>
            </a:extLst>
          </p:cNvPr>
          <p:cNvSpPr/>
          <p:nvPr/>
        </p:nvSpPr>
        <p:spPr>
          <a:xfrm>
            <a:off x="76200" y="71438"/>
            <a:ext cx="1921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7.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Nghe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viết</a:t>
            </a:r>
            <a:endParaRPr lang="zh-CN" altLang="en-US" sz="2400" b="1" dirty="0"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5" name="Hình chữ nhật: Góc Tròn 4">
            <a:extLst>
              <a:ext uri="{FF2B5EF4-FFF2-40B4-BE49-F238E27FC236}">
                <a16:creationId xmlns:a16="http://schemas.microsoft.com/office/drawing/2014/main" id="{4D1F74B1-A493-4F90-83D0-FFDCD4969EF8}"/>
              </a:ext>
            </a:extLst>
          </p:cNvPr>
          <p:cNvSpPr/>
          <p:nvPr/>
        </p:nvSpPr>
        <p:spPr>
          <a:xfrm>
            <a:off x="2819400" y="1340800"/>
            <a:ext cx="507262" cy="31561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Hình chữ nhật: Góc Tròn 4">
            <a:extLst>
              <a:ext uri="{FF2B5EF4-FFF2-40B4-BE49-F238E27FC236}">
                <a16:creationId xmlns:a16="http://schemas.microsoft.com/office/drawing/2014/main" id="{4D1F74B1-A493-4F90-83D0-FFDCD4969EF8}"/>
              </a:ext>
            </a:extLst>
          </p:cNvPr>
          <p:cNvSpPr/>
          <p:nvPr/>
        </p:nvSpPr>
        <p:spPr>
          <a:xfrm>
            <a:off x="4724400" y="1244728"/>
            <a:ext cx="1316887" cy="328296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Hình chữ nhật: Góc Tròn 4">
            <a:extLst>
              <a:ext uri="{FF2B5EF4-FFF2-40B4-BE49-F238E27FC236}">
                <a16:creationId xmlns:a16="http://schemas.microsoft.com/office/drawing/2014/main" id="{4D1F74B1-A493-4F90-83D0-FFDCD4969EF8}"/>
              </a:ext>
            </a:extLst>
          </p:cNvPr>
          <p:cNvSpPr/>
          <p:nvPr/>
        </p:nvSpPr>
        <p:spPr>
          <a:xfrm>
            <a:off x="3326662" y="1660376"/>
            <a:ext cx="657225" cy="333375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44651"/>
            <a:ext cx="9144000" cy="168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868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636" y="202676"/>
            <a:ext cx="90178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000" b="1" dirty="0">
                <a:solidFill>
                  <a:srgbClr val="EF2A19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       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Tìm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trong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hoặc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ngoài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bài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đọc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Nếu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không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may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bị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lạc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từ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ngữ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có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tiếng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chứa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 </a:t>
            </a:r>
            <a:r>
              <a:rPr lang="en-GB" altLang="zh-CN" sz="2000" b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vần</a:t>
            </a:r>
            <a:r>
              <a:rPr lang="en-GB" altLang="zh-CN" sz="2000" b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im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,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iêm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,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ep</a:t>
            </a:r>
            <a:r>
              <a:rPr lang="en-GB" altLang="zh-CN" sz="2000" b="1" i="1" dirty="0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, </a:t>
            </a:r>
            <a:r>
              <a:rPr lang="en-GB" altLang="zh-CN" sz="2000" b="1" i="1" dirty="0" err="1">
                <a:solidFill>
                  <a:prstClr val="black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êp</a:t>
            </a:r>
            <a:endParaRPr lang="en-US" altLang="zh-CN" sz="2000" b="1" i="1" dirty="0">
              <a:solidFill>
                <a:prstClr val="black"/>
              </a:solidFill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7" name="Lưu đồ: Đường kết nối 8">
            <a:extLst>
              <a:ext uri="{FF2B5EF4-FFF2-40B4-BE49-F238E27FC236}">
                <a16:creationId xmlns:a16="http://schemas.microsoft.com/office/drawing/2014/main" id="{A3F0B0FD-818E-4BBD-B401-3895387E3487}"/>
              </a:ext>
            </a:extLst>
          </p:cNvPr>
          <p:cNvSpPr/>
          <p:nvPr/>
        </p:nvSpPr>
        <p:spPr>
          <a:xfrm>
            <a:off x="304800" y="224273"/>
            <a:ext cx="388328" cy="336075"/>
          </a:xfrm>
          <a:prstGeom prst="flowChartConnector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rgbClr val="EF2A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1800" b="1" dirty="0">
              <a:solidFill>
                <a:srgbClr val="EF2A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A2D35AF-080F-44C1-B92A-899B137853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244185"/>
              </p:ext>
            </p:extLst>
          </p:nvPr>
        </p:nvGraphicFramePr>
        <p:xfrm>
          <a:off x="838200" y="1712503"/>
          <a:ext cx="8226067" cy="27408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5956">
                  <a:extLst>
                    <a:ext uri="{9D8B030D-6E8A-4147-A177-3AD203B41FA5}">
                      <a16:colId xmlns:a16="http://schemas.microsoft.com/office/drawing/2014/main" val="1883488428"/>
                    </a:ext>
                  </a:extLst>
                </a:gridCol>
                <a:gridCol w="1614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25987">
                  <a:extLst>
                    <a:ext uri="{9D8B030D-6E8A-4147-A177-3AD203B41FA5}">
                      <a16:colId xmlns:a16="http://schemas.microsoft.com/office/drawing/2014/main" val="2693307232"/>
                    </a:ext>
                  </a:extLst>
                </a:gridCol>
              </a:tblGrid>
              <a:tr h="511469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13118"/>
                  </a:ext>
                </a:extLst>
              </a:tr>
              <a:tr h="57967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936414"/>
                  </a:ext>
                </a:extLst>
              </a:tr>
              <a:tr h="382052">
                <a:tc>
                  <a:txBody>
                    <a:bodyPr/>
                    <a:lstStyle/>
                    <a:p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902120"/>
                  </a:ext>
                </a:extLst>
              </a:tr>
              <a:tr h="55246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468">
                <a:tc>
                  <a:txBody>
                    <a:bodyPr/>
                    <a:lstStyle/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102635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289209" y="1741997"/>
            <a:ext cx="19082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1800" b="1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1800" b="1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endParaRPr lang="en-US" sz="1800" b="1" dirty="0">
              <a:solidFill>
                <a:prstClr val="black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73146" y="1698190"/>
            <a:ext cx="284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Ngoài</a:t>
            </a:r>
            <a:r>
              <a:rPr lang="en-US" sz="1800" b="1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1800" b="1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endParaRPr lang="en-US" sz="1800" b="1" dirty="0">
              <a:solidFill>
                <a:prstClr val="black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946983" y="3871805"/>
            <a:ext cx="547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prstClr val="black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êp</a:t>
            </a:r>
            <a:endParaRPr lang="en-US" sz="2000" b="1" dirty="0">
              <a:solidFill>
                <a:prstClr val="black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939039" y="3291552"/>
            <a:ext cx="56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prstClr val="black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ep</a:t>
            </a:r>
            <a:endParaRPr lang="en-US" sz="2000" b="1" dirty="0">
              <a:solidFill>
                <a:prstClr val="black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859971" y="2827829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prstClr val="black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iêm</a:t>
            </a:r>
            <a:endParaRPr lang="en-US" sz="2000" b="1" dirty="0">
              <a:solidFill>
                <a:prstClr val="black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903776" y="2332553"/>
            <a:ext cx="1021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prstClr val="black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im</a:t>
            </a:r>
            <a:endParaRPr lang="en-US" sz="2000" b="1" dirty="0">
              <a:solidFill>
                <a:prstClr val="black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1893380" y="2310999"/>
            <a:ext cx="763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tìm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1876973" y="3319160"/>
            <a:ext cx="639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đẹp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3413385" y="2206676"/>
            <a:ext cx="1158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sim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tím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5389894" y="2191347"/>
            <a:ext cx="1021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cái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kìm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4323835" y="2191347"/>
            <a:ext cx="1177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tủm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tỉm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4268146" y="3276164"/>
            <a:ext cx="1233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cá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chép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4426329" y="3900312"/>
            <a:ext cx="1192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bếp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lửa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 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3007576" y="2784602"/>
            <a:ext cx="1576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bao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diêm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3279806" y="3908587"/>
            <a:ext cx="1253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sắp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xếp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 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3006991" y="3291552"/>
            <a:ext cx="131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đôi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dép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7379742" y="2187682"/>
            <a:ext cx="191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gỗ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lim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,…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6425098" y="2187682"/>
            <a:ext cx="1176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bìm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bịp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5501260" y="3871805"/>
            <a:ext cx="134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gạo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nếp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5452978" y="2789830"/>
            <a:ext cx="1419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kim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tiêm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 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5377098" y="3266004"/>
            <a:ext cx="1631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lễ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phép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 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4218245" y="2799990"/>
            <a:ext cx="1277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tiết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kiệm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, 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6558916" y="3871805"/>
            <a:ext cx="1347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con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rệp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 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7601331" y="3871805"/>
            <a:ext cx="1568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tệp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 …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6428413" y="3235236"/>
            <a:ext cx="1477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ngõ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hẹp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7505464" y="3235236"/>
            <a:ext cx="1638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khép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cửa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,…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6584221" y="2763054"/>
            <a:ext cx="2034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lưỡi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liềm</a:t>
            </a:r>
            <a:r>
              <a:rPr lang="en-US" sz="1800" b="1" dirty="0">
                <a:solidFill>
                  <a:srgbClr val="FF0000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,…</a:t>
            </a:r>
            <a:endParaRPr lang="en-US" sz="2000" b="1" dirty="0">
              <a:solidFill>
                <a:srgbClr val="FF0000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219652D-ECD8-461E-866A-5810B9AB36FB}"/>
              </a:ext>
            </a:extLst>
          </p:cNvPr>
          <p:cNvSpPr txBox="1"/>
          <p:nvPr/>
        </p:nvSpPr>
        <p:spPr>
          <a:xfrm>
            <a:off x="838199" y="1727867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prstClr val="black"/>
                </a:solidFill>
                <a:latin typeface="Arial-Rounded" panose="020B0500000000000000" charset="0"/>
                <a:ea typeface="Arial-Rounded" panose="020B0500000000000000" charset="0"/>
                <a:cs typeface="Arial-Rounded" panose="020B0500000000000000" charset="0"/>
              </a:rPr>
              <a:t>Vần</a:t>
            </a:r>
            <a:endParaRPr lang="en-US" sz="2000" b="1" dirty="0">
              <a:solidFill>
                <a:prstClr val="black"/>
              </a:solidFill>
              <a:latin typeface="Arial-Rounded" panose="020B0500000000000000" charset="0"/>
              <a:ea typeface="Arial-Rounded" panose="020B0500000000000000" charset="0"/>
              <a:cs typeface="Arial-Rounded" panose="020B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0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3" grpId="0"/>
      <p:bldP spid="25" grpId="0"/>
      <p:bldP spid="27" grpId="0"/>
      <p:bldP spid="29" grpId="0"/>
      <p:bldP spid="30" grpId="0"/>
      <p:bldP spid="31" grpId="0"/>
      <p:bldP spid="34" grpId="0"/>
      <p:bldP spid="35" grpId="0"/>
      <p:bldP spid="37" grpId="0"/>
      <p:bldP spid="38" grpId="0"/>
      <p:bldP spid="40" grpId="0"/>
      <p:bldP spid="41" grpId="0"/>
      <p:bldP spid="43" grpId="0"/>
      <p:bldP spid="45" grpId="0"/>
      <p:bldP spid="46" grpId="0"/>
      <p:bldP spid="47" grpId="0"/>
      <p:bldP spid="48" grpId="0"/>
      <p:bldP spid="49" grpId="0"/>
      <p:bldP spid="51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2276474" y="1595437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033836" y="1604962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86449" y="1614487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772274" y="1595437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285999" y="2695575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119561" y="2686050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391149" y="2733675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762749" y="2743200"/>
            <a:ext cx="85725" cy="1333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381122" y="1523999"/>
            <a:ext cx="1504318" cy="47910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CA4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gi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ảng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bài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66160" y="1523998"/>
            <a:ext cx="1472563" cy="46831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CA4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gi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ày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dép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96218" y="1544634"/>
            <a:ext cx="1476056" cy="44767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CA4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canh</a:t>
            </a:r>
            <a:r>
              <a:rPr lang="en-US" sz="2000" dirty="0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gi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ữ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100884" y="1533840"/>
            <a:ext cx="1304925" cy="46926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d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ẻo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dai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100884" y="2745105"/>
            <a:ext cx="1304925" cy="44767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CA4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gi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a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đình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48446" y="2761615"/>
            <a:ext cx="1466690" cy="44767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CA4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gi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ọt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nước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90618" y="2686051"/>
            <a:ext cx="1304925" cy="47117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d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ữ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tợn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93821" y="2695575"/>
            <a:ext cx="1304925" cy="44767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Arial-Rounded" charset="0"/>
                <a:ea typeface="Arial-Rounded" charset="0"/>
                <a:cs typeface="Arial-Rounded" charset="0"/>
              </a:rPr>
              <a:t>r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au</a:t>
            </a:r>
            <a:r>
              <a:rPr lang="en-US" sz="2000" dirty="0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-Rounded" charset="0"/>
                <a:ea typeface="Arial-Rounded" charset="0"/>
                <a:cs typeface="Arial-Rounded" charset="0"/>
              </a:rPr>
              <a:t>cải</a:t>
            </a:r>
            <a:endParaRPr lang="en-US" sz="2000" dirty="0">
              <a:solidFill>
                <a:schemeClr val="tx1"/>
              </a:solidFill>
              <a:latin typeface="Arial-Rounded" charset="0"/>
              <a:ea typeface="Arial-Rounded" charset="0"/>
              <a:cs typeface="Arial-Rounded" charset="0"/>
            </a:endParaRPr>
          </a:p>
        </p:txBody>
      </p:sp>
      <p:cxnSp>
        <p:nvCxnSpPr>
          <p:cNvPr id="20" name="Straight Arrow Connector 19"/>
          <p:cNvCxnSpPr>
            <a:endCxn id="5" idx="1"/>
          </p:cNvCxnSpPr>
          <p:nvPr/>
        </p:nvCxnSpPr>
        <p:spPr>
          <a:xfrm>
            <a:off x="2885440" y="1747837"/>
            <a:ext cx="680720" cy="10318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911566" y="1758155"/>
            <a:ext cx="436880" cy="10317"/>
          </a:xfrm>
          <a:prstGeom prst="straightConnector1">
            <a:avLst/>
          </a:prstGeom>
          <a:ln w="38100">
            <a:solidFill>
              <a:srgbClr val="F1442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0" idx="0"/>
          </p:cNvCxnSpPr>
          <p:nvPr/>
        </p:nvCxnSpPr>
        <p:spPr>
          <a:xfrm>
            <a:off x="6081791" y="2038830"/>
            <a:ext cx="0" cy="722785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848474" y="3026409"/>
            <a:ext cx="365126" cy="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844786" y="3157221"/>
            <a:ext cx="284480" cy="119125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74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11" grpId="0" animBg="1"/>
      <p:bldP spid="10" grpId="0" animBg="1"/>
      <p:bldP spid="9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</TotalTime>
  <Words>145</Words>
  <Application>Microsoft Office PowerPoint</Application>
  <PresentationFormat>On-screen Show (16:9)</PresentationFormat>
  <Paragraphs>48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Rounded MT Bold</vt:lpstr>
      <vt:lpstr>Arial-Rounded</vt:lpstr>
      <vt:lpstr>AvantGarde</vt:lpstr>
      <vt:lpstr>Calibri</vt:lpstr>
      <vt:lpstr>HP001 4 hang 1 ô ly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MAIHUNG</cp:lastModifiedBy>
  <cp:revision>253</cp:revision>
  <dcterms:created xsi:type="dcterms:W3CDTF">2020-12-08T15:48:47Z</dcterms:created>
  <dcterms:modified xsi:type="dcterms:W3CDTF">2025-03-19T06:51:41Z</dcterms:modified>
</cp:coreProperties>
</file>