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714" r:id="rId6"/>
    <p:sldMasterId id="2147483726" r:id="rId7"/>
    <p:sldMasterId id="2147483777" r:id="rId8"/>
  </p:sldMasterIdLst>
  <p:notesMasterIdLst>
    <p:notesMasterId r:id="rId34"/>
  </p:notesMasterIdLst>
  <p:sldIdLst>
    <p:sldId id="324" r:id="rId9"/>
    <p:sldId id="257" r:id="rId10"/>
    <p:sldId id="288" r:id="rId11"/>
    <p:sldId id="317" r:id="rId12"/>
    <p:sldId id="316" r:id="rId13"/>
    <p:sldId id="321" r:id="rId14"/>
    <p:sldId id="322" r:id="rId15"/>
    <p:sldId id="297" r:id="rId16"/>
    <p:sldId id="329" r:id="rId17"/>
    <p:sldId id="267" r:id="rId18"/>
    <p:sldId id="332" r:id="rId19"/>
    <p:sldId id="268" r:id="rId20"/>
    <p:sldId id="281" r:id="rId21"/>
    <p:sldId id="320" r:id="rId22"/>
    <p:sldId id="269" r:id="rId23"/>
    <p:sldId id="282" r:id="rId24"/>
    <p:sldId id="270" r:id="rId25"/>
    <p:sldId id="283" r:id="rId26"/>
    <p:sldId id="271" r:id="rId27"/>
    <p:sldId id="284" r:id="rId28"/>
    <p:sldId id="272" r:id="rId29"/>
    <p:sldId id="286" r:id="rId30"/>
    <p:sldId id="273" r:id="rId31"/>
    <p:sldId id="287" r:id="rId32"/>
    <p:sldId id="314" r:id="rId33"/>
  </p:sldIdLst>
  <p:sldSz cx="9144000" cy="5143500" type="screen16x9"/>
  <p:notesSz cx="6858000" cy="9144000"/>
  <p:embeddedFontLst>
    <p:embeddedFont>
      <p:font typeface="黑体" panose="020B0604020202020204" charset="-122"/>
      <p:regular r:id="rId35"/>
    </p:embeddedFont>
    <p:embeddedFont>
      <p:font typeface="HL Hoctro" panose="020B0604020202020204" charset="0"/>
      <p:regular r:id="rId36"/>
    </p:embeddedFont>
    <p:embeddedFont>
      <p:font typeface="DFPOP1-W9" panose="020B0604020202020204" charset="-128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Arial-Rounded" panose="020B0500000000000000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HP001 4 hang 1 ô ly" panose="020B0604020202020204" charset="0"/>
      <p:bold r:id="rId45"/>
    </p:embeddedFont>
    <p:embeddedFont>
      <p:font typeface="Arial Rounded MT Bold" panose="020F0704030504030204" pitchFamily="34" charset="0"/>
      <p:regular r:id="rId46"/>
    </p:embeddedFont>
    <p:embeddedFont>
      <p:font typeface="宋体" panose="02010600030101010101" pitchFamily="2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24"/>
            <p14:sldId id="257"/>
          </p14:sldIdLst>
        </p14:section>
        <p14:section name="Tiết 1" id="{694160BE-F2C5-4F1F-9227-A8A060926D5B}">
          <p14:sldIdLst>
            <p14:sldId id="288"/>
            <p14:sldId id="317"/>
            <p14:sldId id="316"/>
            <p14:sldId id="321"/>
            <p14:sldId id="322"/>
            <p14:sldId id="297"/>
            <p14:sldId id="329"/>
          </p14:sldIdLst>
        </p14:section>
        <p14:section name="Tiết 2" id="{47239A1A-9B72-4DA5-96A7-F8786F163078}">
          <p14:sldIdLst>
            <p14:sldId id="267"/>
            <p14:sldId id="332"/>
            <p14:sldId id="268"/>
            <p14:sldId id="281"/>
            <p14:sldId id="320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72"/>
            <p14:sldId id="286"/>
            <p14:sldId id="273"/>
            <p14:sldId id="287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EF2A19"/>
    <a:srgbClr val="F02EB9"/>
    <a:srgbClr val="E638B4"/>
    <a:srgbClr val="B8E67A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2.xml"/><Relationship Id="rId41" Type="http://schemas.openxmlformats.org/officeDocument/2006/relationships/font" Target="fonts/font7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5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6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7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9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11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EE29C74E-9E7D-4C8E-B227-41E96EAF9513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7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48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4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0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38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30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7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20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11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8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86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72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66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9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44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8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56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07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13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67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6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86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7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8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84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69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11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05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94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73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25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18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02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7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80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74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74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65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492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59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25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3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9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2836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9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1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1" y="3435863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9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9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63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10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ga.com.vn/media/news/2707_background-dep-chuyen-nghiep-cho-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/>
          <p:cNvSpPr txBox="1"/>
          <p:nvPr/>
        </p:nvSpPr>
        <p:spPr>
          <a:xfrm>
            <a:off x="2033913" y="1376047"/>
            <a:ext cx="5747792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45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MÔN: TIẾNG VIỆT 1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412543" y="2844275"/>
            <a:ext cx="7414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: Hoàng Thị </a:t>
            </a:r>
            <a:r>
              <a:rPr lang="en-US" sz="3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Nhàn</a:t>
            </a:r>
            <a:endParaRPr lang="en-US" sz="3000" b="1" dirty="0">
              <a:solidFill>
                <a:srgbClr val="FF0000"/>
              </a:solidFill>
              <a:latin typeface="HP001 4 hang 1 ô ly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141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-23899" y="210207"/>
            <a:ext cx="4429090" cy="487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17607" y="757669"/>
            <a:ext cx="24835" cy="427403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479133" y="715578"/>
            <a:ext cx="1903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79133" y="1038744"/>
            <a:ext cx="3932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70161" y="1545462"/>
            <a:ext cx="4655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1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491303" y="2110115"/>
            <a:ext cx="453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79133" y="1051276"/>
            <a:ext cx="4670671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a.Đèn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2032" y="1389654"/>
            <a:ext cx="4664871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b.Đèn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6938323" y="2502844"/>
            <a:ext cx="1884405" cy="264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470161" y="2159540"/>
            <a:ext cx="465559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c.Nếu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686755" y="2709334"/>
            <a:ext cx="241753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686751" y="3418286"/>
            <a:ext cx="242747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701749" y="4147146"/>
            <a:ext cx="2412481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4494637" y="2709336"/>
            <a:ext cx="4649367" cy="23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4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053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253" y="793707"/>
            <a:ext cx="8853615" cy="795366"/>
            <a:chOff x="293024" y="123120"/>
            <a:chExt cx="5273695" cy="795366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52736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4.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 ở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 </a:t>
              </a:r>
              <a:endParaRPr lang="zh-CN" altLang="en-US" sz="1800" b="1" dirty="0"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576436" y="549154"/>
              <a:ext cx="25428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1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1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1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1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1800" dirty="0"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0"/>
          <a:stretch/>
        </p:blipFill>
        <p:spPr bwMode="auto">
          <a:xfrm>
            <a:off x="43253" y="2273646"/>
            <a:ext cx="9032789" cy="177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431133" y="1219741"/>
            <a:ext cx="285794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1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1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1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1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46031"/>
            <a:ext cx="3352800" cy="42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66800" y="2724150"/>
            <a:ext cx="1230313" cy="463550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686762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2400" b="1" kern="0" dirty="0">
                <a:solidFill>
                  <a:srgbClr val="FF0000"/>
                </a:solidFill>
                <a:latin typeface="Arial Rounded"/>
                <a:sym typeface="Arial"/>
              </a:rPr>
              <a:t>2</a:t>
            </a:r>
            <a:r>
              <a:rPr lang="en-US" sz="2400" b="1" kern="0" dirty="0">
                <a:solidFill>
                  <a:srgbClr val="FF0000"/>
                </a:solidFill>
                <a:latin typeface="Arial Rounded"/>
                <a:sym typeface="Arial"/>
              </a:rPr>
              <a:t>5</a:t>
            </a:r>
          </a:p>
        </p:txBody>
      </p:sp>
      <p:grpSp>
        <p:nvGrpSpPr>
          <p:cNvPr id="34821" name="Group 1"/>
          <p:cNvGrpSpPr>
            <a:grpSpLocks/>
          </p:cNvGrpSpPr>
          <p:nvPr/>
        </p:nvGrpSpPr>
        <p:grpSpPr bwMode="auto">
          <a:xfrm>
            <a:off x="104775" y="104775"/>
            <a:ext cx="8963025" cy="609600"/>
            <a:chOff x="209550" y="361950"/>
            <a:chExt cx="8963757" cy="609600"/>
          </a:xfrm>
        </p:grpSpPr>
        <p:sp>
          <p:nvSpPr>
            <p:cNvPr id="6" name="Oval 5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A52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4837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 </a:t>
              </a:r>
              <a:r>
                <a:rPr lang="vi-VN" sz="24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vở </a:t>
              </a:r>
              <a:endParaRPr lang="en-US" sz="2400" b="1">
                <a:solidFill>
                  <a:srgbClr val="000000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0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18985" y="1120441"/>
            <a:ext cx="406991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-1057" y="715578"/>
            <a:ext cx="5424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1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67264" y="1228161"/>
            <a:ext cx="396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18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8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1800" b="1" dirty="0">
              <a:solidFill>
                <a:srgbClr val="FFFF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41255" y="1996670"/>
            <a:ext cx="8998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1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543077" y="1228161"/>
            <a:ext cx="103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1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3317791" y="1996670"/>
            <a:ext cx="920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1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3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7" b="18237"/>
          <a:stretch/>
        </p:blipFill>
        <p:spPr bwMode="auto">
          <a:xfrm>
            <a:off x="61822" y="2594921"/>
            <a:ext cx="9000223" cy="178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0006E-6 L -0.02708 0.14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7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1859" y="1147170"/>
            <a:ext cx="4764987" cy="440675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752" y="715578"/>
            <a:ext cx="53660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1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52170" y="1182839"/>
            <a:ext cx="12182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8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57839" y="1182839"/>
            <a:ext cx="136419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18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69849" y="1182839"/>
            <a:ext cx="11579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8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72152" y="1182839"/>
            <a:ext cx="12890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 </a:t>
            </a:r>
            <a:r>
              <a:rPr lang="en-US" altLang="zh-CN" sz="18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125449" y="1674342"/>
            <a:ext cx="4117258" cy="2835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84436" y="1674344"/>
            <a:ext cx="4149566" cy="2910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2397" y="4621801"/>
            <a:ext cx="4429820" cy="4462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1100" dirty="0">
                <a:latin typeface="Arial" pitchFamily="34" charset="0"/>
                <a:cs typeface="Arial" pitchFamily="34" charset="0"/>
              </a:rPr>
              <a:t>Khi có </a:t>
            </a:r>
            <a:r>
              <a:rPr lang="vi-VN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đèn xanh </a:t>
            </a:r>
            <a:r>
              <a:rPr lang="vi-VN" sz="1100" dirty="0">
                <a:latin typeface="Arial" pitchFamily="34" charset="0"/>
                <a:cs typeface="Arial" pitchFamily="34" charset="0"/>
              </a:rPr>
              <a:t>thì chúng ta đi bộ </a:t>
            </a:r>
            <a:r>
              <a:rPr lang="vi-VN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 đường</a:t>
            </a:r>
            <a:r>
              <a:rPr lang="vi-VN" sz="1100" dirty="0">
                <a:latin typeface="Arial" pitchFamily="34" charset="0"/>
                <a:cs typeface="Arial" pitchFamily="34" charset="0"/>
              </a:rPr>
              <a:t>. 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59" y="4621801"/>
            <a:ext cx="4491681" cy="4462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100" dirty="0">
                <a:latin typeface="Arial" pitchFamily="34" charset="0"/>
                <a:cs typeface="Arial" pitchFamily="34" charset="0"/>
              </a:rPr>
              <a:t>Khi có </a:t>
            </a:r>
            <a:r>
              <a:rPr lang="vi-VN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đèn đỏ </a:t>
            </a:r>
            <a:r>
              <a:rPr lang="vi-VN" sz="1100" dirty="0">
                <a:latin typeface="Arial" pitchFamily="34" charset="0"/>
                <a:cs typeface="Arial" pitchFamily="34" charset="0"/>
              </a:rPr>
              <a:t>thì không được đi </a:t>
            </a:r>
            <a:r>
              <a:rPr lang="vi-VN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 đường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cộ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cứ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lộn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xộn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100" dirty="0">
                <a:latin typeface="Arial" pitchFamily="34" charset="0"/>
                <a:cs typeface="Arial" pitchFamily="34" charset="0"/>
              </a:rPr>
              <a:t>làm như vậy sẽ rất </a:t>
            </a:r>
            <a:r>
              <a:rPr lang="vi-VN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 hiểm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9" grpId="0" animBg="1"/>
      <p:bldP spid="10" grpId="0" animBg="1"/>
      <p:bldP spid="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1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6117853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950" b="1" kern="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950" b="1" kern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giao thông</a:t>
            </a:r>
            <a:endParaRPr lang="en-US" sz="4950" b="1" kern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78905" y="847779"/>
            <a:ext cx="1921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1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35089" y="1269411"/>
            <a:ext cx="8908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20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15184" y="1641888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596358" y="1648066"/>
            <a:ext cx="1015404" cy="7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8" y="2193324"/>
            <a:ext cx="9047672" cy="181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9" y="2122624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7" y="2108334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857473"/>
            <a:ext cx="6308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86636" y="1319138"/>
            <a:ext cx="3172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0" y="2142502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18" y="2261200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60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5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42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8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2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6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52" y="28186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21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3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6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1" y="387383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6" y="163131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20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20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2001" y="168455"/>
            <a:ext cx="455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17324" y="1092608"/>
            <a:ext cx="9126676" cy="399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12001" y="507009"/>
            <a:ext cx="869653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400" dirty="0">
                <a:latin typeface="Arial" pitchFamily="34" charset="0"/>
                <a:cs typeface="Arial" pitchFamily="34" charset="0"/>
              </a:rPr>
              <a:t>Tranh vẽ cảnh ở ngã tư đường phố với các cột đèn giao thông và nhiều phương tiện giao thông cùng người đi bộ.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8533" y="807913"/>
            <a:ext cx="1235675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282016" y="928206"/>
            <a:ext cx="6647936" cy="385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994825" y="807912"/>
            <a:ext cx="1173891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119953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(1 )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3315405" y="1954025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476970" y="1407433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7" y="3964106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6289929" y="3011162"/>
            <a:ext cx="3826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282013" y="310565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25377" y="2830759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(5 )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692586" y="2231024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(4)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7145" y="4513888"/>
            <a:ext cx="6777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74279" y="4516396"/>
            <a:ext cx="989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63334" y="4516396"/>
            <a:ext cx="885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39170" y="4522574"/>
            <a:ext cx="1421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9332" y="4505697"/>
            <a:ext cx="897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711346" y="1476527"/>
            <a:ext cx="986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85337" y="1476406"/>
            <a:ext cx="87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55547" y="3355596"/>
            <a:ext cx="1249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97204" y="4193691"/>
            <a:ext cx="986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7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8533" y="807913"/>
            <a:ext cx="1235675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276669" y="920579"/>
            <a:ext cx="6647936" cy="3601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994825" y="807912"/>
            <a:ext cx="1173891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119953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(1 )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3377188" y="1903865"/>
            <a:ext cx="382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557286" y="1407431"/>
            <a:ext cx="382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616280" y="373318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6262491" y="2923361"/>
            <a:ext cx="3826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267114" y="2954253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2715296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(5 )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760545" y="2131440"/>
            <a:ext cx="382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(4)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7145" y="4513888"/>
            <a:ext cx="6777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74279" y="4516396"/>
            <a:ext cx="989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63334" y="4516396"/>
            <a:ext cx="885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48439" y="4522574"/>
            <a:ext cx="1421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9332" y="4505697"/>
            <a:ext cx="897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6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781174" y="1272746"/>
            <a:ext cx="55607" cy="203781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379676" y="1236137"/>
            <a:ext cx="55607" cy="2037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605888" y="1476422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40491" y="1476422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807416" y="1464065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590440" y="1755686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823895" y="1726247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408410" y="1984181"/>
            <a:ext cx="27802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815284" y="2239164"/>
            <a:ext cx="55606" cy="189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253223" y="1959467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1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2355" y="807910"/>
            <a:ext cx="1427203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455011" y="807911"/>
            <a:ext cx="6206181" cy="32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772401" y="807912"/>
            <a:ext cx="1396312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11759" y="4084024"/>
            <a:ext cx="6132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4852" y="4342487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1762" y="459878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611" y="483572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676902" y="1068859"/>
            <a:ext cx="267477" cy="2221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4173" y="2452088"/>
            <a:ext cx="267477" cy="22905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1084" y="3398110"/>
            <a:ext cx="267477" cy="21597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153" y="484397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5153" y="460496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diễn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tắc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90209" y="4342486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90210" y="407773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4" y="844021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5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6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7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9" y="1222264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9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9" y="1965770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7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9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4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455011" y="807911"/>
            <a:ext cx="6206181" cy="32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772401" y="807912"/>
            <a:ext cx="1396312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11759" y="4084024"/>
            <a:ext cx="6132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4852" y="4342487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1762" y="459878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611" y="483572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676902" y="1068859"/>
            <a:ext cx="267477" cy="2221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4173" y="2452088"/>
            <a:ext cx="267477" cy="22905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1084" y="3398110"/>
            <a:ext cx="267477" cy="21597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153" y="484397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5153" y="460496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diễn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tắc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90209" y="4342486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90210" y="407773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55605" y="1598714"/>
            <a:ext cx="1399402" cy="2897658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6120" y="2382448"/>
            <a:ext cx="8183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GB" altLang="zh-CN" sz="2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2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GB" altLang="zh-CN" sz="2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Vertical Scroll 18"/>
          <p:cNvSpPr/>
          <p:nvPr/>
        </p:nvSpPr>
        <p:spPr>
          <a:xfrm>
            <a:off x="183809" y="1810172"/>
            <a:ext cx="1126011" cy="2495149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7910" y="2414926"/>
            <a:ext cx="7178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2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GB" altLang="zh-CN" sz="2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GB" altLang="zh-CN" sz="2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endParaRPr lang="en-US" altLang="zh-CN" sz="2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389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2954521b-b4ab-4ce3-8aa8-8bfa99a4c36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701</Words>
  <Application>Microsoft Office PowerPoint</Application>
  <PresentationFormat>On-screen Show (16:9)</PresentationFormat>
  <Paragraphs>142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黑体</vt:lpstr>
      <vt:lpstr>HL Hoctro</vt:lpstr>
      <vt:lpstr>DFPOP1-W9</vt:lpstr>
      <vt:lpstr>Calibri Light</vt:lpstr>
      <vt:lpstr>Arial-Rounded</vt:lpstr>
      <vt:lpstr>Times New Roman</vt:lpstr>
      <vt:lpstr>Calibri</vt:lpstr>
      <vt:lpstr>Arial</vt:lpstr>
      <vt:lpstr>HP001 4 hang 1 ô ly</vt:lpstr>
      <vt:lpstr>Arial Rounded MT Bold</vt:lpstr>
      <vt:lpstr>华康少女文字W5</vt:lpstr>
      <vt:lpstr>AvantGarde</vt:lpstr>
      <vt:lpstr>宋体</vt:lpstr>
      <vt:lpstr>inpin heiti</vt:lpstr>
      <vt:lpstr>Arial Rounded</vt:lpstr>
      <vt:lpstr>Office 主题</vt:lpstr>
      <vt:lpstr>7_Office 主题</vt:lpstr>
      <vt:lpstr>6_Office 主题</vt:lpstr>
      <vt:lpstr>8_Office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MAIHUNG</cp:lastModifiedBy>
  <cp:revision>151</cp:revision>
  <dcterms:created xsi:type="dcterms:W3CDTF">2020-08-13T09:19:08Z</dcterms:created>
  <dcterms:modified xsi:type="dcterms:W3CDTF">2025-03-19T08:34:20Z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