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  <p:sldMasterId id="2147483714" r:id="rId6"/>
    <p:sldMasterId id="2147483726" r:id="rId7"/>
    <p:sldMasterId id="2147483777" r:id="rId8"/>
  </p:sldMasterIdLst>
  <p:notesMasterIdLst>
    <p:notesMasterId r:id="rId16"/>
  </p:notesMasterIdLst>
  <p:sldIdLst>
    <p:sldId id="324" r:id="rId9"/>
    <p:sldId id="257" r:id="rId10"/>
    <p:sldId id="267" r:id="rId11"/>
    <p:sldId id="332" r:id="rId12"/>
    <p:sldId id="268" r:id="rId13"/>
    <p:sldId id="281" r:id="rId14"/>
    <p:sldId id="320" r:id="rId15"/>
  </p:sldIdLst>
  <p:sldSz cx="9144000" cy="5143500" type="screen16x9"/>
  <p:notesSz cx="6858000" cy="9144000"/>
  <p:embeddedFontLst>
    <p:embeddedFont>
      <p:font typeface="黑体" panose="020B0604020202020204" charset="-122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HP001 4 hang 1 ô ly" panose="020B0604020202020204" charset="0"/>
      <p:bold r:id="rId20"/>
    </p:embeddedFont>
    <p:embeddedFont>
      <p:font typeface="Arial-Rounded" panose="020B0500000000000000" charset="0"/>
      <p:regular r:id="rId21"/>
    </p:embeddedFont>
    <p:embeddedFont>
      <p:font typeface="DFPOP1-W9" panose="020B0604020202020204" charset="-12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al Rounded MT Bold" panose="020F0704030504030204" pitchFamily="34" charset="0"/>
      <p:regular r:id="rId27"/>
    </p:embeddedFont>
    <p:embeddedFont>
      <p:font typeface="HL Hoctro" panose="020B0604020202020204" charset="0"/>
      <p:regular r:id="rId28"/>
    </p:embeddedFont>
    <p:embeddedFont>
      <p:font typeface="宋体" panose="02010600030101010101" pitchFamily="2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4"/>
            <p14:sldId id="257"/>
          </p14:sldIdLst>
        </p14:section>
        <p14:section name="Tiết 2" id="{47239A1A-9B72-4DA5-96A7-F8786F163078}">
          <p14:sldIdLst>
            <p14:sldId id="267"/>
            <p14:sldId id="332"/>
            <p14:sldId id="268"/>
            <p14:sldId id="281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F02EB9"/>
    <a:srgbClr val="E638B4"/>
    <a:srgbClr val="B8E67A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37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2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ags" Target="tags/tag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4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68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EE29C74E-9E7D-4C8E-B227-41E96EAF9513}" type="slidenum">
              <a:rPr lang="en-US" smtClean="0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0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4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4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28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0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38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73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20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1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80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86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2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66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9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44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85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56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07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13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67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6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86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47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8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84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69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11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05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94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73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4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25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184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2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0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74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4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659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49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59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5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03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9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32836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3435863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19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63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10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2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ga.com.vn/media/news/2707_background-dep-chuyen-nghiep-cho-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/>
          <p:cNvSpPr txBox="1"/>
          <p:nvPr/>
        </p:nvSpPr>
        <p:spPr>
          <a:xfrm>
            <a:off x="2033913" y="1376047"/>
            <a:ext cx="5747792" cy="7848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4500" b="1" dirty="0">
                <a:ln w="2857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Arial" panose="020B0604020202020204"/>
              </a:rPr>
              <a:t>MÔN: TIẾNG VIỆT 1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1412543" y="2844275"/>
            <a:ext cx="7414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Giáo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viên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thực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: Hoàng Thị </a:t>
            </a:r>
            <a:r>
              <a:rPr lang="en-US" sz="30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Arial" panose="020B0604020202020204"/>
                <a:sym typeface="Arial" panose="020B0604020202020204"/>
              </a:rPr>
              <a:t>Nhàn</a:t>
            </a:r>
            <a:endParaRPr lang="en-US" sz="3000" b="1" dirty="0">
              <a:solidFill>
                <a:srgbClr val="FF0000"/>
              </a:solidFill>
              <a:latin typeface="HP001 4 hang 1 ô ly" panose="020B0603050302020204" pitchFamily="34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41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79842" y="1644651"/>
            <a:ext cx="1836174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1120" y="3196590"/>
            <a:ext cx="2623820" cy="193167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195830" y="1630045"/>
            <a:ext cx="6117853" cy="854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950" b="1" kern="0" dirty="0" err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</a:t>
            </a:r>
            <a:r>
              <a:rPr lang="en-US" sz="4950" b="1" kern="0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5: Đèn giao thông</a:t>
            </a:r>
            <a:endParaRPr lang="en-US" sz="4950" b="1" kern="0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5" b="7528"/>
          <a:stretch/>
        </p:blipFill>
        <p:spPr bwMode="auto">
          <a:xfrm>
            <a:off x="-23899" y="210207"/>
            <a:ext cx="4429090" cy="487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417607" y="757669"/>
            <a:ext cx="24835" cy="42740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4479133" y="715578"/>
            <a:ext cx="1903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</a:t>
            </a:r>
            <a:r>
              <a:rPr lang="en-US" altLang="zh-CN" sz="16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16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16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16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16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79133" y="1038744"/>
            <a:ext cx="3932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</a:t>
            </a:r>
            <a:endParaRPr lang="zh-CN" altLang="en-US" sz="1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70161" y="1545462"/>
            <a:ext cx="4655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1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491303" y="2110115"/>
            <a:ext cx="4532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Nếu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phố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1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</a:t>
            </a:r>
            <a:endParaRPr lang="zh-CN" altLang="en-US" sz="1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79133" y="1051276"/>
            <a:ext cx="4670671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a.Đèn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: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2032" y="1389654"/>
            <a:ext cx="4664871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b.Đèn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: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phương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tiện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: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phép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: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chậm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47" b="93619" l="6619" r="28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3" t="52905" r="68262" b="6419"/>
          <a:stretch/>
        </p:blipFill>
        <p:spPr>
          <a:xfrm>
            <a:off x="6938323" y="2502844"/>
            <a:ext cx="1884405" cy="264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470161" y="2159540"/>
            <a:ext cx="465559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c.Nếu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đèn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thì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đường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phố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sẽ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lộn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xộn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400" dirty="0" err="1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686755" y="2709334"/>
            <a:ext cx="2417537" cy="665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 DỪNG  LẠI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686751" y="3418286"/>
            <a:ext cx="2427476" cy="6670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CHẬM LẠI RỒI DỪNG HẲN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701749" y="4147146"/>
            <a:ext cx="2412481" cy="7217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 PHÉP ĐI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26111" b="17874"/>
          <a:stretch/>
        </p:blipFill>
        <p:spPr>
          <a:xfrm>
            <a:off x="4494637" y="2709336"/>
            <a:ext cx="4649367" cy="23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441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9" y="980624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3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2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8" y="3460071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5" y="406493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7" y="2113129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6" y="2657512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3" y="1250500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4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7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8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5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7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80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053" y="3645423"/>
            <a:ext cx="78230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endParaRPr lang="en-US" sz="2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253" y="793707"/>
            <a:ext cx="8853615" cy="795366"/>
            <a:chOff x="293024" y="123120"/>
            <a:chExt cx="5273695" cy="795366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DAECB3AA-DE44-4B2E-8E42-EC1E254E3EC5}"/>
                </a:ext>
              </a:extLst>
            </p:cNvPr>
            <p:cNvSpPr/>
            <p:nvPr/>
          </p:nvSpPr>
          <p:spPr>
            <a:xfrm>
              <a:off x="293024" y="123120"/>
              <a:ext cx="52736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4. </a:t>
              </a:r>
              <a:r>
                <a:rPr lang="en-US" altLang="zh-CN" sz="18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Viết</a:t>
              </a:r>
              <a:r>
                <a:rPr lang="en-US" altLang="zh-CN" sz="18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vào</a:t>
              </a:r>
              <a:r>
                <a:rPr lang="en-US" altLang="zh-CN" sz="18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vở</a:t>
              </a:r>
              <a:r>
                <a:rPr lang="en-US" altLang="zh-CN" sz="18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</a:t>
              </a:r>
              <a:r>
                <a:rPr lang="en-US" altLang="zh-CN" sz="18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trả</a:t>
              </a:r>
              <a:r>
                <a:rPr lang="en-US" altLang="zh-CN" sz="18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lời</a:t>
              </a:r>
              <a:r>
                <a:rPr lang="en-US" altLang="zh-CN" sz="18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cho</a:t>
              </a:r>
              <a:r>
                <a:rPr lang="en-US" altLang="zh-CN" sz="18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câu</a:t>
              </a:r>
              <a:r>
                <a:rPr lang="en-US" altLang="zh-CN" sz="18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hỏi</a:t>
              </a:r>
              <a:r>
                <a:rPr lang="en-US" altLang="zh-CN" sz="18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a ở </a:t>
              </a:r>
              <a:r>
                <a:rPr lang="en-US" altLang="zh-CN" sz="1800" b="1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mục</a:t>
              </a:r>
              <a:r>
                <a:rPr lang="en-US" altLang="zh-CN" sz="1800" b="1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3 </a:t>
              </a:r>
              <a:endParaRPr lang="zh-CN" altLang="en-US" sz="1800" b="1" dirty="0">
                <a:latin typeface="HL Hoctro" panose="02000000000000000000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8" name="矩形 8">
              <a:extLst>
                <a:ext uri="{FF2B5EF4-FFF2-40B4-BE49-F238E27FC236}">
                  <a16:creationId xmlns:a16="http://schemas.microsoft.com/office/drawing/2014/main" id="{7B87E5EA-B738-483C-BD90-0802211D530F}"/>
                </a:ext>
              </a:extLst>
            </p:cNvPr>
            <p:cNvSpPr/>
            <p:nvPr/>
          </p:nvSpPr>
          <p:spPr>
            <a:xfrm>
              <a:off x="576436" y="549154"/>
              <a:ext cx="25428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Đèn</a:t>
              </a:r>
              <a:r>
                <a:rPr lang="en-US" altLang="zh-CN" sz="1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giao</a:t>
              </a:r>
              <a:r>
                <a:rPr lang="en-US" altLang="zh-CN" sz="1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thông</a:t>
              </a:r>
              <a:r>
                <a:rPr lang="en-US" altLang="zh-CN" sz="1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1800" dirty="0" err="1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có</a:t>
              </a:r>
              <a:r>
                <a:rPr lang="en-US" altLang="zh-CN" sz="1800" dirty="0"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(…).</a:t>
              </a:r>
              <a:endParaRPr lang="zh-CN" altLang="en-US" sz="1800" dirty="0">
                <a:latin typeface="HL Hoctro" panose="02000000000000000000" pitchFamily="2" charset="0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0"/>
          <a:stretch/>
        </p:blipFill>
        <p:spPr bwMode="auto">
          <a:xfrm>
            <a:off x="43253" y="2273646"/>
            <a:ext cx="9032789" cy="177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2431133" y="1219741"/>
            <a:ext cx="285794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</a:t>
            </a:r>
            <a:r>
              <a:rPr lang="en-US" altLang="zh-CN" sz="1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1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1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1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1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1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1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18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18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46031"/>
            <a:ext cx="3352800" cy="421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66800" y="2724150"/>
            <a:ext cx="1230313" cy="463550"/>
          </a:xfrm>
          <a:prstGeom prst="roundRect">
            <a:avLst/>
          </a:prstGeom>
          <a:solidFill>
            <a:srgbClr val="D8F4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defTabSz="68676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2400" b="1" kern="0" dirty="0">
                <a:solidFill>
                  <a:srgbClr val="FF0000"/>
                </a:solidFill>
                <a:latin typeface="Arial Rounded"/>
                <a:sym typeface="Arial"/>
              </a:rPr>
              <a:t>V/</a:t>
            </a:r>
            <a:r>
              <a:rPr lang="vi-VN" sz="2400" b="1" kern="0" dirty="0">
                <a:solidFill>
                  <a:srgbClr val="FF0000"/>
                </a:solidFill>
                <a:latin typeface="Arial Rounded"/>
                <a:sym typeface="Arial"/>
              </a:rPr>
              <a:t>2</a:t>
            </a:r>
            <a:r>
              <a:rPr lang="en-US" sz="2400" b="1" kern="0" dirty="0">
                <a:solidFill>
                  <a:srgbClr val="FF0000"/>
                </a:solidFill>
                <a:latin typeface="Arial Rounded"/>
                <a:sym typeface="Arial"/>
              </a:rPr>
              <a:t>5</a:t>
            </a:r>
          </a:p>
        </p:txBody>
      </p:sp>
      <p:grpSp>
        <p:nvGrpSpPr>
          <p:cNvPr id="34821" name="Group 1"/>
          <p:cNvGrpSpPr>
            <a:grpSpLocks/>
          </p:cNvGrpSpPr>
          <p:nvPr/>
        </p:nvGrpSpPr>
        <p:grpSpPr bwMode="auto">
          <a:xfrm>
            <a:off x="104775" y="104775"/>
            <a:ext cx="8963025" cy="609600"/>
            <a:chOff x="209550" y="361950"/>
            <a:chExt cx="8963757" cy="609600"/>
          </a:xfrm>
        </p:grpSpPr>
        <p:sp>
          <p:nvSpPr>
            <p:cNvPr id="6" name="Oval 5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rgbClr val="A52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anchor="ctr"/>
            <a:lstStyle/>
            <a:p>
              <a:pPr algn="ctr" defTabSz="91391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4837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46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1" tIns="45696" rIns="91391" bIns="4569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/>
              <a:r>
                <a:rPr lang="en-US" sz="2400" b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Viết </a:t>
              </a:r>
              <a:r>
                <a:rPr lang="vi-VN" sz="2400" b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latin typeface="Arial-Rounded" pitchFamily="34" charset="0"/>
                  <a:cs typeface="Arial-Rounded" pitchFamily="34" charset="0"/>
                </a:rPr>
                <a:t>vở </a:t>
              </a:r>
              <a:endParaRPr lang="en-US" sz="2400" b="1">
                <a:solidFill>
                  <a:srgbClr val="000000"/>
                </a:solidFill>
                <a:latin typeface="Arial Rounded MT Bol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0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954521b-b4ab-4ce3-8aa8-8bfa99a4c36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198</Words>
  <Application>Microsoft Office PowerPoint</Application>
  <PresentationFormat>On-screen Show (16:9)</PresentationFormat>
  <Paragraphs>28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黑体</vt:lpstr>
      <vt:lpstr>inpin heiti</vt:lpstr>
      <vt:lpstr>Calibri Light</vt:lpstr>
      <vt:lpstr>HP001 4 hang 1 ô ly</vt:lpstr>
      <vt:lpstr>Times New Roman</vt:lpstr>
      <vt:lpstr>Arial-Rounded</vt:lpstr>
      <vt:lpstr>DFPOP1-W9</vt:lpstr>
      <vt:lpstr>Calibri</vt:lpstr>
      <vt:lpstr>华康少女文字W5</vt:lpstr>
      <vt:lpstr>Arial</vt:lpstr>
      <vt:lpstr>Arial Rounded MT Bold</vt:lpstr>
      <vt:lpstr>HL Hoctro</vt:lpstr>
      <vt:lpstr>AvantGarde</vt:lpstr>
      <vt:lpstr>宋体</vt:lpstr>
      <vt:lpstr>Arial Rounded</vt:lpstr>
      <vt:lpstr>Office 主题</vt:lpstr>
      <vt:lpstr>7_Office 主题</vt:lpstr>
      <vt:lpstr>6_Office 主题</vt:lpstr>
      <vt:lpstr>8_Office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152</cp:revision>
  <dcterms:created xsi:type="dcterms:W3CDTF">2020-08-13T09:19:08Z</dcterms:created>
  <dcterms:modified xsi:type="dcterms:W3CDTF">2025-03-19T08:36:24Z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