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27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2" r:id="rId5"/>
    <p:sldMasterId id="2147483714" r:id="rId6"/>
    <p:sldMasterId id="2147483726" r:id="rId7"/>
    <p:sldMasterId id="2147483777" r:id="rId8"/>
  </p:sldMasterIdLst>
  <p:notesMasterIdLst>
    <p:notesMasterId r:id="rId18"/>
  </p:notesMasterIdLst>
  <p:sldIdLst>
    <p:sldId id="324" r:id="rId9"/>
    <p:sldId id="257" r:id="rId10"/>
    <p:sldId id="271" r:id="rId11"/>
    <p:sldId id="284" r:id="rId12"/>
    <p:sldId id="272" r:id="rId13"/>
    <p:sldId id="286" r:id="rId14"/>
    <p:sldId id="273" r:id="rId15"/>
    <p:sldId id="287" r:id="rId16"/>
    <p:sldId id="314" r:id="rId17"/>
  </p:sldIdLst>
  <p:sldSz cx="9144000" cy="5143500" type="screen16x9"/>
  <p:notesSz cx="6858000" cy="9144000"/>
  <p:embeddedFontLst>
    <p:embeddedFont>
      <p:font typeface="DFPOP1-W9" panose="020B0604020202020204" charset="-128"/>
      <p:regular r:id="rId19"/>
    </p:embeddedFont>
    <p:embeddedFont>
      <p:font typeface="Arial-Rounded" panose="020B0500000000000000" charset="0"/>
      <p:regular r:id="rId20"/>
    </p:embeddedFont>
    <p:embeddedFont>
      <p:font typeface="黑体" panose="020B0604020202020204" charset="-122"/>
      <p:regular r:id="rId21"/>
    </p:embeddedFont>
    <p:embeddedFont>
      <p:font typeface="宋体" panose="02010600030101010101" pitchFamily="2" charset="-122"/>
      <p:regular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HP001 4 hang 1 ô ly" panose="020B0604020202020204" charset="0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custDataLst>
    <p:tags r:id="rId3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324"/>
            <p14:sldId id="257"/>
          </p14:sldIdLst>
        </p14:section>
        <p14:section name="Tiết 4" id="{30D029CA-39C5-4833-936C-43C5EF842993}">
          <p14:sldIdLst>
            <p14:sldId id="271"/>
            <p14:sldId id="284"/>
            <p14:sldId id="272"/>
            <p14:sldId id="286"/>
            <p14:sldId id="273"/>
            <p14:sldId id="287"/>
            <p14:sldId id="3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4420"/>
    <a:srgbClr val="EF2A19"/>
    <a:srgbClr val="F02EB9"/>
    <a:srgbClr val="E638B4"/>
    <a:srgbClr val="B8E67A"/>
    <a:srgbClr val="FF6600"/>
    <a:srgbClr val="4CA420"/>
    <a:srgbClr val="679C31"/>
    <a:srgbClr val="920000"/>
    <a:srgbClr val="F56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16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278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3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2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ags" Target="tags/tag1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729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258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572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4" y="273846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108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748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45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647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4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928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002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938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530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3738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4203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4" y="273846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8118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2801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5865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0720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0668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4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291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7444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0857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8566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4076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1135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4" y="273846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4671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566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1867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5478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82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4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7843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3691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9115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053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8941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1733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4" y="273846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7259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184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025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74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803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745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744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0659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8492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594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258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037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571851" y="483519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232836"/>
      </p:ext>
    </p:extLst>
  </p:cSld>
  <p:clrMapOvr>
    <a:masterClrMapping/>
  </p:clrMapOvr>
  <p:transition spd="slow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1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8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20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9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01" y="3435863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1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20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5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01" y="3435863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1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6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9" y="3987534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1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419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163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4106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2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jp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ega.com.vn/media/news/2707_background-dep-chuyen-nghiep-cho-sl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ộp Văn bản 6"/>
          <p:cNvSpPr txBox="1"/>
          <p:nvPr/>
        </p:nvSpPr>
        <p:spPr>
          <a:xfrm>
            <a:off x="2033913" y="1376047"/>
            <a:ext cx="5747792" cy="7848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4500" b="1" dirty="0">
                <a:ln w="2857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 panose="020B0604020202020204"/>
              </a:rPr>
              <a:t>MÔN: TIẾNG VIỆT 1</a:t>
            </a:r>
          </a:p>
        </p:txBody>
      </p:sp>
      <p:sp>
        <p:nvSpPr>
          <p:cNvPr id="8" name="Hộp Văn bản 7"/>
          <p:cNvSpPr txBox="1"/>
          <p:nvPr/>
        </p:nvSpPr>
        <p:spPr>
          <a:xfrm>
            <a:off x="1412543" y="2844275"/>
            <a:ext cx="74149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30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Arial" panose="020B0604020202020204"/>
                <a:sym typeface="Arial" panose="020B0604020202020204"/>
              </a:rPr>
              <a:t>Giáo</a:t>
            </a:r>
            <a:r>
              <a:rPr lang="en-US" sz="3000" b="1" dirty="0">
                <a:solidFill>
                  <a:srgbClr val="FF0000"/>
                </a:solidFill>
                <a:latin typeface="HP001 4 hang 1 ô ly" panose="020B06030503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Arial" panose="020B0604020202020204"/>
                <a:sym typeface="Arial" panose="020B0604020202020204"/>
              </a:rPr>
              <a:t>viên</a:t>
            </a:r>
            <a:r>
              <a:rPr lang="en-US" sz="3000" b="1" dirty="0">
                <a:solidFill>
                  <a:srgbClr val="FF0000"/>
                </a:solidFill>
                <a:latin typeface="HP001 4 hang 1 ô ly" panose="020B06030503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Arial" panose="020B0604020202020204"/>
                <a:sym typeface="Arial" panose="020B0604020202020204"/>
              </a:rPr>
              <a:t>thực</a:t>
            </a:r>
            <a:r>
              <a:rPr lang="en-US" sz="3000" b="1" dirty="0">
                <a:solidFill>
                  <a:srgbClr val="FF0000"/>
                </a:solidFill>
                <a:latin typeface="HP001 4 hang 1 ô ly" panose="020B06030503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Arial" panose="020B0604020202020204"/>
                <a:sym typeface="Arial" panose="020B0604020202020204"/>
              </a:rPr>
              <a:t>hiện</a:t>
            </a:r>
            <a:r>
              <a:rPr lang="en-US" sz="3000" b="1" dirty="0">
                <a:solidFill>
                  <a:srgbClr val="FF0000"/>
                </a:solidFill>
                <a:latin typeface="HP001 4 hang 1 ô ly" panose="020B0603050302020204" pitchFamily="34" charset="0"/>
                <a:cs typeface="Arial" panose="020B0604020202020204"/>
                <a:sym typeface="Arial" panose="020B0604020202020204"/>
              </a:rPr>
              <a:t>: Hoàng Thị </a:t>
            </a:r>
            <a:r>
              <a:rPr lang="en-US" sz="30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Arial" panose="020B0604020202020204"/>
                <a:sym typeface="Arial" panose="020B0604020202020204"/>
              </a:rPr>
              <a:t>Nhàn</a:t>
            </a:r>
            <a:endParaRPr lang="en-US" sz="3000" b="1" dirty="0">
              <a:solidFill>
                <a:srgbClr val="FF0000"/>
              </a:solidFill>
              <a:latin typeface="HP001 4 hang 1 ô ly" panose="020B0603050302020204" pitchFamily="34" charset="0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1418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2879842" y="1644651"/>
            <a:ext cx="1836174" cy="43502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endParaRPr lang="en-US" sz="48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charset="0"/>
              <a:ea typeface="inpin heiti" charset="-122"/>
              <a:cs typeface="Times New Roman" panose="0202060305040502030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421120" y="3196590"/>
            <a:ext cx="2623820" cy="193167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195830" y="1630045"/>
            <a:ext cx="6117853" cy="854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950" b="1" kern="0" dirty="0" err="1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Bài</a:t>
            </a:r>
            <a:r>
              <a:rPr lang="en-US" sz="4950" b="1" kern="0" dirty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5: Đèn giao thông</a:t>
            </a:r>
            <a:endParaRPr lang="en-US" sz="4950" b="1" kern="0" dirty="0"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charset="0"/>
              <a:ea typeface="Arial-Rounded" panose="020B0500000000000000" pitchFamily="3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9" y="980624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3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2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8" y="3460071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5" y="4064939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7" y="2113129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6" y="2657512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53" y="1250500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4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7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8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5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7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80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9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78905" y="847779"/>
            <a:ext cx="19219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7. </a:t>
            </a:r>
            <a:r>
              <a:rPr lang="en-US" altLang="zh-CN" sz="1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</a:t>
            </a:r>
            <a:r>
              <a:rPr lang="en-US" altLang="zh-CN" sz="1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16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7B87E5EA-B738-483C-BD90-0802211D530F}"/>
              </a:ext>
            </a:extLst>
          </p:cNvPr>
          <p:cNvSpPr/>
          <p:nvPr/>
        </p:nvSpPr>
        <p:spPr>
          <a:xfrm>
            <a:off x="235089" y="1269411"/>
            <a:ext cx="89089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 </a:t>
            </a:r>
            <a:r>
              <a:rPr lang="en-US" altLang="zh-CN" sz="20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Đèn</a:t>
            </a:r>
            <a:r>
              <a:rPr lang="en-US" altLang="zh-CN" sz="2000" b="1" dirty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20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đỏ</a:t>
            </a:r>
            <a:r>
              <a:rPr lang="en-US" altLang="zh-CN" sz="2000" b="1" dirty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20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báo</a:t>
            </a:r>
            <a:r>
              <a:rPr lang="en-US" altLang="zh-CN" sz="2000" b="1" dirty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20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hiệu</a:t>
            </a:r>
            <a:r>
              <a:rPr lang="en-US" altLang="zh-CN" sz="2000" b="1" dirty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20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dừng</a:t>
            </a:r>
            <a:r>
              <a:rPr lang="en-US" altLang="zh-CN" sz="2000" b="1" dirty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20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lại</a:t>
            </a:r>
            <a:r>
              <a:rPr lang="en-US" altLang="zh-CN" sz="2000" b="1" dirty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. </a:t>
            </a:r>
            <a:r>
              <a:rPr lang="en-US" altLang="zh-CN" sz="20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Đèn</a:t>
            </a:r>
            <a:r>
              <a:rPr lang="en-US" altLang="zh-CN" sz="2000" b="1" dirty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20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xanh</a:t>
            </a:r>
            <a:r>
              <a:rPr lang="en-US" altLang="zh-CN" sz="2000" b="1" dirty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20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báo</a:t>
            </a:r>
            <a:r>
              <a:rPr lang="en-US" altLang="zh-CN" sz="2000" b="1" dirty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20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hiệu</a:t>
            </a:r>
            <a:r>
              <a:rPr lang="en-US" altLang="zh-CN" sz="2000" b="1" dirty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20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được</a:t>
            </a:r>
            <a:r>
              <a:rPr lang="en-US" altLang="zh-CN" sz="2000" b="1" dirty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20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phép</a:t>
            </a:r>
            <a:r>
              <a:rPr lang="en-US" altLang="zh-CN" sz="2000" b="1" dirty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di </a:t>
            </a:r>
            <a:r>
              <a:rPr lang="en-US" altLang="zh-CN" sz="20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chuyển</a:t>
            </a:r>
            <a:r>
              <a:rPr lang="en-US" altLang="zh-CN" sz="2000" b="1" dirty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. </a:t>
            </a:r>
            <a:r>
              <a:rPr lang="en-US" altLang="zh-CN" sz="20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Đèn</a:t>
            </a:r>
            <a:r>
              <a:rPr lang="en-US" altLang="zh-CN" sz="2000" b="1" dirty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20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vàng</a:t>
            </a:r>
            <a:r>
              <a:rPr lang="en-US" altLang="zh-CN" sz="2000" b="1" dirty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20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báo</a:t>
            </a:r>
            <a:r>
              <a:rPr lang="en-US" altLang="zh-CN" sz="2000" b="1" dirty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20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hiệu</a:t>
            </a:r>
            <a:r>
              <a:rPr lang="en-US" altLang="zh-CN" sz="2000" b="1" dirty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20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đi</a:t>
            </a:r>
            <a:r>
              <a:rPr lang="en-US" altLang="zh-CN" sz="2000" b="1" dirty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20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chậm</a:t>
            </a:r>
            <a:r>
              <a:rPr lang="en-US" altLang="zh-CN" sz="2000" b="1" dirty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20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rồi</a:t>
            </a:r>
            <a:r>
              <a:rPr lang="en-US" altLang="zh-CN" sz="2000" b="1" dirty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20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dừng</a:t>
            </a:r>
            <a:r>
              <a:rPr lang="en-US" altLang="zh-CN" sz="2000" b="1" dirty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20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hẳn</a:t>
            </a:r>
            <a:r>
              <a:rPr lang="en-US" altLang="zh-CN" sz="2000" b="1" dirty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. </a:t>
            </a:r>
            <a:endParaRPr lang="zh-CN" altLang="en-US" sz="2000" b="1" dirty="0">
              <a:latin typeface="Arial-Rounded" pitchFamily="34" charset="0"/>
              <a:ea typeface="Arial-Rounded" pitchFamily="34" charset="0"/>
              <a:cs typeface="Arial-Rounded" pitchFamily="34" charset="0"/>
              <a:sym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315184" y="1641888"/>
            <a:ext cx="8156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596358" y="1648066"/>
            <a:ext cx="1015404" cy="76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8" y="2193324"/>
            <a:ext cx="9047672" cy="181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88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9" y="980624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3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2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8" y="3460071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5" y="4064939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7" y="2113129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6" y="2657512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53" y="1250500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4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7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8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 DẤU THANH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5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7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80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4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888919" y="2122624"/>
            <a:ext cx="626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̓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6872" y="2064145"/>
            <a:ext cx="460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~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56197" y="2108334"/>
            <a:ext cx="626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̓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31477" y="2110644"/>
            <a:ext cx="460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~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0" y="857473"/>
            <a:ext cx="63081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8.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dấu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thanh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thay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chiếc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lá</a:t>
            </a:r>
            <a:endParaRPr lang="zh-CN" altLang="en-US" sz="2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86636" y="1319138"/>
            <a:ext cx="31720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i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Dấu</a:t>
            </a:r>
            <a:r>
              <a:rPr lang="en-US" altLang="zh-CN" sz="2400" i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i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en-US" altLang="zh-CN" sz="2400" i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hay </a:t>
            </a:r>
            <a:r>
              <a:rPr lang="en-US" altLang="zh-CN" sz="2400" i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dấu</a:t>
            </a:r>
            <a:r>
              <a:rPr lang="en-US" altLang="zh-CN" sz="2400" i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i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ngã</a:t>
            </a:r>
            <a:endParaRPr lang="zh-CN" altLang="en-US" sz="2400" i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0" y="2142502"/>
            <a:ext cx="556824" cy="3863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818" y="2261200"/>
            <a:ext cx="2631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nga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</a:t>
            </a:r>
            <a:endParaRPr lang="en-US" sz="4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4960" y="2216426"/>
            <a:ext cx="2323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ngõ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nho</a:t>
            </a:r>
            <a:endParaRPr lang="en-US" sz="4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38345" y="2266122"/>
            <a:ext cx="2677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điều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khiên</a:t>
            </a:r>
            <a:endParaRPr lang="en-US" sz="4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81542" y="2266122"/>
            <a:ext cx="2323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bút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ve</a:t>
            </a:r>
            <a:endParaRPr lang="en-US" sz="4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903" y="2182258"/>
            <a:ext cx="556824" cy="3863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808" y="2142502"/>
            <a:ext cx="556824" cy="3863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378" y="2228756"/>
            <a:ext cx="556824" cy="38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9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9" y="980624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3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2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8" y="3460071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5" y="4064939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7" y="2113129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6" y="2657512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53" y="1250500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4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7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8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</a:t>
            </a:r>
            <a:r>
              <a:rPr lang="en-GB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5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9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7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80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0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247937" y="2616880"/>
            <a:ext cx="43141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bệnh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viện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2805052" y="28186"/>
            <a:ext cx="41054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</a:t>
            </a:r>
            <a:r>
              <a:rPr lang="en-GB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GB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GB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055164" y="2619721"/>
            <a:ext cx="41943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CN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GB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r>
              <a:rPr lang="en-GB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đường</a:t>
            </a:r>
            <a:r>
              <a:rPr lang="en-GB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dành</a:t>
            </a:r>
            <a:r>
              <a:rPr lang="en-GB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GB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GB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sang </a:t>
            </a:r>
            <a:r>
              <a:rPr lang="en-GB" altLang="zh-CN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ngang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13" y="755375"/>
            <a:ext cx="2165139" cy="1861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49" y="755376"/>
            <a:ext cx="2218912" cy="186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91" y="387383"/>
            <a:ext cx="2143125" cy="2143125"/>
          </a:xfrm>
          <a:prstGeom prst="rect">
            <a:avLst/>
          </a:prstGeom>
        </p:spPr>
      </p:pic>
      <p:sp>
        <p:nvSpPr>
          <p:cNvPr id="3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526233" y="2726211"/>
            <a:ext cx="43141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chợ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1750" l="2500" r="96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166" y="163131"/>
            <a:ext cx="2591629" cy="25916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7" r="11625"/>
          <a:stretch/>
        </p:blipFill>
        <p:spPr>
          <a:xfrm>
            <a:off x="3468756" y="258694"/>
            <a:ext cx="2692612" cy="2400500"/>
          </a:xfrm>
          <a:prstGeom prst="rect">
            <a:avLst/>
          </a:prstGeom>
        </p:spPr>
      </p:pic>
      <p:sp>
        <p:nvSpPr>
          <p:cNvPr id="6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188686" y="2594520"/>
            <a:ext cx="33736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endParaRPr lang="en-US" altLang="zh-CN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ctr"/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khu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dân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cư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6161368" y="2594520"/>
            <a:ext cx="33736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nguy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hiểm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điện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giật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524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0BBF27-AEA7-4E39-9873-833F6E66B524}">
  <ds:schemaRefs>
    <ds:schemaRef ds:uri="http://purl.org/dc/dcmitype/"/>
    <ds:schemaRef ds:uri="http://schemas.openxmlformats.org/package/2006/metadata/core-properties"/>
    <ds:schemaRef ds:uri="2954521b-b4ab-4ce3-8aa8-8bfa99a4c36e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1623</TotalTime>
  <Words>124</Words>
  <Application>Microsoft Office PowerPoint</Application>
  <PresentationFormat>On-screen Show (16:9)</PresentationFormat>
  <Paragraphs>32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6" baseType="lpstr">
      <vt:lpstr>DFPOP1-W9</vt:lpstr>
      <vt:lpstr>AvantGarde</vt:lpstr>
      <vt:lpstr>Arial-Rounded</vt:lpstr>
      <vt:lpstr>Times New Roman</vt:lpstr>
      <vt:lpstr>Arial</vt:lpstr>
      <vt:lpstr>华康少女文字W5</vt:lpstr>
      <vt:lpstr>黑体</vt:lpstr>
      <vt:lpstr>宋体</vt:lpstr>
      <vt:lpstr>Calibri Light</vt:lpstr>
      <vt:lpstr>HP001 4 hang 1 ô ly</vt:lpstr>
      <vt:lpstr>Calibri</vt:lpstr>
      <vt:lpstr>inpin heiti</vt:lpstr>
      <vt:lpstr>Office 主题</vt:lpstr>
      <vt:lpstr>7_Office 主题</vt:lpstr>
      <vt:lpstr>6_Office 主题</vt:lpstr>
      <vt:lpstr>8_Office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MAIHUNG</cp:lastModifiedBy>
  <cp:revision>152</cp:revision>
  <dcterms:created xsi:type="dcterms:W3CDTF">2020-08-13T09:19:08Z</dcterms:created>
  <dcterms:modified xsi:type="dcterms:W3CDTF">2025-03-19T08:38:22Z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