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1.xml" ContentType="application/vnd.openxmlformats-officedocument.presentationml.tags+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6" r:id="rId2"/>
  </p:sldMasterIdLst>
  <p:notesMasterIdLst>
    <p:notesMasterId r:id="rId31"/>
  </p:notesMasterIdLst>
  <p:sldIdLst>
    <p:sldId id="342" r:id="rId3"/>
    <p:sldId id="264" r:id="rId4"/>
    <p:sldId id="263" r:id="rId5"/>
    <p:sldId id="288" r:id="rId6"/>
    <p:sldId id="262" r:id="rId7"/>
    <p:sldId id="272" r:id="rId8"/>
    <p:sldId id="290" r:id="rId9"/>
    <p:sldId id="292" r:id="rId10"/>
    <p:sldId id="293" r:id="rId11"/>
    <p:sldId id="299" r:id="rId12"/>
    <p:sldId id="300" r:id="rId13"/>
    <p:sldId id="301" r:id="rId14"/>
    <p:sldId id="265" r:id="rId15"/>
    <p:sldId id="273" r:id="rId16"/>
    <p:sldId id="302" r:id="rId17"/>
    <p:sldId id="303" r:id="rId18"/>
    <p:sldId id="304" r:id="rId19"/>
    <p:sldId id="305" r:id="rId20"/>
    <p:sldId id="281" r:id="rId21"/>
    <p:sldId id="283" r:id="rId22"/>
    <p:sldId id="285" r:id="rId23"/>
    <p:sldId id="334" r:id="rId24"/>
    <p:sldId id="337" r:id="rId25"/>
    <p:sldId id="338" r:id="rId26"/>
    <p:sldId id="340" r:id="rId27"/>
    <p:sldId id="339" r:id="rId28"/>
    <p:sldId id="341" r:id="rId29"/>
    <p:sldId id="28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905" autoAdjust="0"/>
  </p:normalViewPr>
  <p:slideViewPr>
    <p:cSldViewPr snapToGrid="0">
      <p:cViewPr varScale="1">
        <p:scale>
          <a:sx n="91" d="100"/>
          <a:sy n="91" d="100"/>
        </p:scale>
        <p:origin x="648"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D10E76-AD0D-424C-9978-77AB66536681}" type="datetimeFigureOut">
              <a:rPr lang="en-US" smtClean="0"/>
              <a:t>3/25/2025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EE625C-6726-4852-9901-D35944CDD243}" type="slidenum">
              <a:rPr lang="en-US" smtClean="0"/>
              <a:t>‹#›</a:t>
            </a:fld>
            <a:endParaRPr lang="en-US"/>
          </a:p>
        </p:txBody>
      </p:sp>
    </p:spTree>
    <p:extLst>
      <p:ext uri="{BB962C8B-B14F-4D97-AF65-F5344CB8AC3E}">
        <p14:creationId xmlns:p14="http://schemas.microsoft.com/office/powerpoint/2010/main" val="1901001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id="{D9C228AA-2BB4-4A08-90FB-8D720690FE2B}"/>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4099" name="备注占位符 2">
            <a:extLst>
              <a:ext uri="{FF2B5EF4-FFF2-40B4-BE49-F238E27FC236}">
                <a16:creationId xmlns:a16="http://schemas.microsoft.com/office/drawing/2014/main" id="{F279A26A-B656-4C32-A524-A5F3626212C2}"/>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dirty="0"/>
          </a:p>
        </p:txBody>
      </p:sp>
      <p:sp>
        <p:nvSpPr>
          <p:cNvPr id="4100" name="灯片编号占位符 3">
            <a:extLst>
              <a:ext uri="{FF2B5EF4-FFF2-40B4-BE49-F238E27FC236}">
                <a16:creationId xmlns:a16="http://schemas.microsoft.com/office/drawing/2014/main" id="{F85EFA2B-A2C6-40D7-8BB1-36789148F1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D2C4C7-2B4C-42F2-A52A-D4DC491CDECE}"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866400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latin typeface="Open Sans" panose="020B0606030504020204" pitchFamily="34" charset="0"/>
              </a:rPr>
              <a:t> </a:t>
            </a:r>
            <a:r>
              <a:rPr lang="vi-VN" b="0" i="1" dirty="0">
                <a:solidFill>
                  <a:srgbClr val="000000"/>
                </a:solidFill>
                <a:effectLst/>
                <a:latin typeface="Open Sans" panose="020B0606030504020204" pitchFamily="34" charset="0"/>
              </a:rPr>
              <a:t>Hôm nay các em sẽ luyện đọc bài đọc</a:t>
            </a:r>
            <a:r>
              <a:rPr lang="vi-VN" b="1" i="1" dirty="0">
                <a:solidFill>
                  <a:srgbClr val="000000"/>
                </a:solidFill>
                <a:effectLst/>
                <a:latin typeface="Open Sans" panose="020B0606030504020204" pitchFamily="34" charset="0"/>
              </a:rPr>
              <a:t> Vườn của ông tôi</a:t>
            </a:r>
            <a:r>
              <a:rPr lang="vi-VN" b="0" i="1" dirty="0">
                <a:solidFill>
                  <a:srgbClr val="000000"/>
                </a:solidFill>
                <a:effectLst/>
                <a:latin typeface="Open Sans" panose="020B0606030504020204" pitchFamily="34" charset="0"/>
              </a:rPr>
              <a:t>. Các em sẽ đọc kĩ để hiểu bạn nhỏ trong câu chuyện đã được bà kể cho nghe điều gì về những loại cây khác nhau trong vườn nhé!</a:t>
            </a:r>
            <a:endParaRPr lang="en-US" dirty="0"/>
          </a:p>
        </p:txBody>
      </p:sp>
      <p:sp>
        <p:nvSpPr>
          <p:cNvPr id="4" name="Slide Number Placeholder 3"/>
          <p:cNvSpPr>
            <a:spLocks noGrp="1"/>
          </p:cNvSpPr>
          <p:nvPr>
            <p:ph type="sldNum" sz="quarter" idx="5"/>
          </p:nvPr>
        </p:nvSpPr>
        <p:spPr/>
        <p:txBody>
          <a:bodyPr/>
          <a:lstStyle/>
          <a:p>
            <a:fld id="{CCEE625C-6726-4852-9901-D35944CDD243}" type="slidenum">
              <a:rPr lang="en-US" smtClean="0"/>
              <a:t>5</a:t>
            </a:fld>
            <a:endParaRPr lang="en-US"/>
          </a:p>
        </p:txBody>
      </p:sp>
    </p:spTree>
    <p:extLst>
      <p:ext uri="{BB962C8B-B14F-4D97-AF65-F5344CB8AC3E}">
        <p14:creationId xmlns:p14="http://schemas.microsoft.com/office/powerpoint/2010/main" val="3050563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9">
          <a:extLst>
            <a:ext uri="{FF2B5EF4-FFF2-40B4-BE49-F238E27FC236}">
              <a16:creationId xmlns:a16="http://schemas.microsoft.com/office/drawing/2014/main" id="{424195B6-1417-AE36-04E0-90F66659E293}"/>
            </a:ext>
          </a:extLst>
        </p:cNvPr>
        <p:cNvGrpSpPr/>
        <p:nvPr/>
      </p:nvGrpSpPr>
      <p:grpSpPr>
        <a:xfrm>
          <a:off x="0" y="0"/>
          <a:ext cx="0" cy="0"/>
          <a:chOff x="0" y="0"/>
          <a:chExt cx="0" cy="0"/>
        </a:xfrm>
      </p:grpSpPr>
      <p:sp>
        <p:nvSpPr>
          <p:cNvPr id="3590" name="Google Shape;3590;g12fd3f5a9ca_0_35767:notes">
            <a:extLst>
              <a:ext uri="{FF2B5EF4-FFF2-40B4-BE49-F238E27FC236}">
                <a16:creationId xmlns:a16="http://schemas.microsoft.com/office/drawing/2014/main" id="{A15AF542-0734-BA3F-3338-675B4F38399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1" name="Google Shape;3591;g12fd3f5a9ca_0_35767:notes">
            <a:extLst>
              <a:ext uri="{FF2B5EF4-FFF2-40B4-BE49-F238E27FC236}">
                <a16:creationId xmlns:a16="http://schemas.microsoft.com/office/drawing/2014/main" id="{213DDCB5-D41A-7680-86F4-3CF697E6100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9889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9">
          <a:extLst>
            <a:ext uri="{FF2B5EF4-FFF2-40B4-BE49-F238E27FC236}">
              <a16:creationId xmlns:a16="http://schemas.microsoft.com/office/drawing/2014/main" id="{4D245854-155A-3ECD-99CD-222DE247ADDC}"/>
            </a:ext>
          </a:extLst>
        </p:cNvPr>
        <p:cNvGrpSpPr/>
        <p:nvPr/>
      </p:nvGrpSpPr>
      <p:grpSpPr>
        <a:xfrm>
          <a:off x="0" y="0"/>
          <a:ext cx="0" cy="0"/>
          <a:chOff x="0" y="0"/>
          <a:chExt cx="0" cy="0"/>
        </a:xfrm>
      </p:grpSpPr>
      <p:sp>
        <p:nvSpPr>
          <p:cNvPr id="3590" name="Google Shape;3590;g12fd3f5a9ca_0_35767:notes">
            <a:extLst>
              <a:ext uri="{FF2B5EF4-FFF2-40B4-BE49-F238E27FC236}">
                <a16:creationId xmlns:a16="http://schemas.microsoft.com/office/drawing/2014/main" id="{E1A0F38D-22CC-D3E6-0A86-C020CDD3374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1" name="Google Shape;3591;g12fd3f5a9ca_0_35767:notes">
            <a:extLst>
              <a:ext uri="{FF2B5EF4-FFF2-40B4-BE49-F238E27FC236}">
                <a16:creationId xmlns:a16="http://schemas.microsoft.com/office/drawing/2014/main" id="{2CEF0372-DAED-D9B8-2930-DA91B86C725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6971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9">
          <a:extLst>
            <a:ext uri="{FF2B5EF4-FFF2-40B4-BE49-F238E27FC236}">
              <a16:creationId xmlns:a16="http://schemas.microsoft.com/office/drawing/2014/main" id="{1E35E439-07E6-9755-0CA4-BB090EAE9619}"/>
            </a:ext>
          </a:extLst>
        </p:cNvPr>
        <p:cNvGrpSpPr/>
        <p:nvPr/>
      </p:nvGrpSpPr>
      <p:grpSpPr>
        <a:xfrm>
          <a:off x="0" y="0"/>
          <a:ext cx="0" cy="0"/>
          <a:chOff x="0" y="0"/>
          <a:chExt cx="0" cy="0"/>
        </a:xfrm>
      </p:grpSpPr>
      <p:sp>
        <p:nvSpPr>
          <p:cNvPr id="3590" name="Google Shape;3590;g12fd3f5a9ca_0_35767:notes">
            <a:extLst>
              <a:ext uri="{FF2B5EF4-FFF2-40B4-BE49-F238E27FC236}">
                <a16:creationId xmlns:a16="http://schemas.microsoft.com/office/drawing/2014/main" id="{55B10E9B-2EEC-4A31-564E-E19462D6C57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1" name="Google Shape;3591;g12fd3f5a9ca_0_35767:notes">
            <a:extLst>
              <a:ext uri="{FF2B5EF4-FFF2-40B4-BE49-F238E27FC236}">
                <a16:creationId xmlns:a16="http://schemas.microsoft.com/office/drawing/2014/main" id="{B00E648D-5C65-7AC3-03FD-DEA364B31D8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537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9">
          <a:extLst>
            <a:ext uri="{FF2B5EF4-FFF2-40B4-BE49-F238E27FC236}">
              <a16:creationId xmlns:a16="http://schemas.microsoft.com/office/drawing/2014/main" id="{C175C2C0-7783-5FAD-60D7-4DB775E2A6FB}"/>
            </a:ext>
          </a:extLst>
        </p:cNvPr>
        <p:cNvGrpSpPr/>
        <p:nvPr/>
      </p:nvGrpSpPr>
      <p:grpSpPr>
        <a:xfrm>
          <a:off x="0" y="0"/>
          <a:ext cx="0" cy="0"/>
          <a:chOff x="0" y="0"/>
          <a:chExt cx="0" cy="0"/>
        </a:xfrm>
      </p:grpSpPr>
      <p:sp>
        <p:nvSpPr>
          <p:cNvPr id="3590" name="Google Shape;3590;g12fd3f5a9ca_0_35767:notes">
            <a:extLst>
              <a:ext uri="{FF2B5EF4-FFF2-40B4-BE49-F238E27FC236}">
                <a16:creationId xmlns:a16="http://schemas.microsoft.com/office/drawing/2014/main" id="{A550CD89-2EAC-6647-4BFC-89B7D3AECAB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1" name="Google Shape;3591;g12fd3f5a9ca_0_35767:notes">
            <a:extLst>
              <a:ext uri="{FF2B5EF4-FFF2-40B4-BE49-F238E27FC236}">
                <a16:creationId xmlns:a16="http://schemas.microsoft.com/office/drawing/2014/main" id="{FE480998-3DC4-7BD1-E71C-1EC5F0F5C50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41585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r="13582"/>
          <a:stretch>
            <a:fillRect/>
          </a:stretch>
        </p:blipFill>
        <p:spPr>
          <a:xfrm>
            <a:off x="0" y="2863"/>
            <a:ext cx="12192000" cy="685859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3/25/2025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3/25/2025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3/25/2025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11051" cy="685800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3/25/2025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b="32970"/>
          <a:stretch>
            <a:fillRect/>
          </a:stretch>
        </p:blipFill>
        <p:spPr>
          <a:xfrm>
            <a:off x="0" y="-38099"/>
            <a:ext cx="12192000" cy="68961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p:cNvSpPr>
            <a:spLocks noChangeAspect="1"/>
          </p:cNvSpPr>
          <p:nvPr userDrawn="1">
            <p:custDataLst>
              <p:tags r:id="rId1"/>
            </p:custDataLst>
          </p:nvPr>
        </p:nvSpPr>
        <p:spPr>
          <a:xfrm>
            <a:off x="0" y="0"/>
            <a:ext cx="12192000" cy="6858000"/>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3/25/2025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655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492"/>
        <p:cNvGrpSpPr/>
        <p:nvPr/>
      </p:nvGrpSpPr>
      <p:grpSpPr>
        <a:xfrm>
          <a:off x="0" y="0"/>
          <a:ext cx="0" cy="0"/>
          <a:chOff x="0" y="0"/>
          <a:chExt cx="0" cy="0"/>
        </a:xfrm>
      </p:grpSpPr>
      <p:sp>
        <p:nvSpPr>
          <p:cNvPr id="493" name="Google Shape;493;p10"/>
          <p:cNvSpPr txBox="1">
            <a:spLocks noGrp="1"/>
          </p:cNvSpPr>
          <p:nvPr>
            <p:ph type="title"/>
          </p:nvPr>
        </p:nvSpPr>
        <p:spPr>
          <a:xfrm rot="1698753">
            <a:off x="1369350" y="2575548"/>
            <a:ext cx="4340885" cy="2591104"/>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6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090315849"/>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8" r:id="rId8"/>
    <p:sldLayoutId id="214748366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t>3/25/2025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jpeg"/><Relationship Id="rId1" Type="http://schemas.openxmlformats.org/officeDocument/2006/relationships/slideLayout" Target="../slideLayouts/slideLayout3.xm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jpeg"/><Relationship Id="rId1" Type="http://schemas.openxmlformats.org/officeDocument/2006/relationships/slideLayout" Target="../slideLayouts/slideLayout3.xm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3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4.png"/><Relationship Id="rId5" Type="http://schemas.openxmlformats.org/officeDocument/2006/relationships/slide" Target="slide17.xml"/><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2" Type="http://schemas.openxmlformats.org/officeDocument/2006/relationships/slide" Target="slide17.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slide" Target="slide17.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slide" Target="slide17.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slide" Target="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slide" Target="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0.emf"/><Relationship Id="rId1" Type="http://schemas.openxmlformats.org/officeDocument/2006/relationships/slideLayout" Target="../slideLayouts/slideLayout2.xml"/><Relationship Id="rId5" Type="http://schemas.openxmlformats.org/officeDocument/2006/relationships/image" Target="../media/image39.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3" Type="http://schemas.openxmlformats.org/officeDocument/2006/relationships/image" Target="NULL"/><Relationship Id="rId18" Type="http://schemas.openxmlformats.org/officeDocument/2006/relationships/image" Target="../media/image48.png"/><Relationship Id="rId26" Type="http://schemas.openxmlformats.org/officeDocument/2006/relationships/image" Target="NULL"/><Relationship Id="rId3" Type="http://schemas.openxmlformats.org/officeDocument/2006/relationships/slideLayout" Target="../slideLayouts/slideLayout3.xml"/><Relationship Id="rId21" Type="http://schemas.openxmlformats.org/officeDocument/2006/relationships/image" Target="../media/image50.png"/><Relationship Id="rId34" Type="http://schemas.openxmlformats.org/officeDocument/2006/relationships/image" Target="../media/image57.png"/><Relationship Id="rId7" Type="http://schemas.openxmlformats.org/officeDocument/2006/relationships/image" Target="NULL"/><Relationship Id="rId12" Type="http://schemas.openxmlformats.org/officeDocument/2006/relationships/image" Target="../media/image45.png"/><Relationship Id="rId17" Type="http://schemas.openxmlformats.org/officeDocument/2006/relationships/image" Target="NULL"/><Relationship Id="rId25" Type="http://schemas.openxmlformats.org/officeDocument/2006/relationships/image" Target="../media/image52.png"/><Relationship Id="rId33" Type="http://schemas.openxmlformats.org/officeDocument/2006/relationships/image" Target="NULL"/><Relationship Id="rId2" Type="http://schemas.openxmlformats.org/officeDocument/2006/relationships/audio" Target="../media/media2.mp3"/><Relationship Id="rId16" Type="http://schemas.openxmlformats.org/officeDocument/2006/relationships/image" Target="../media/image47.png"/><Relationship Id="rId20" Type="http://schemas.openxmlformats.org/officeDocument/2006/relationships/image" Target="NULL"/><Relationship Id="rId29" Type="http://schemas.openxmlformats.org/officeDocument/2006/relationships/image" Target="../media/image54.png"/><Relationship Id="rId1" Type="http://schemas.microsoft.com/office/2007/relationships/media" Target="../media/media2.mp3"/><Relationship Id="rId6" Type="http://schemas.openxmlformats.org/officeDocument/2006/relationships/image" Target="../media/image42.png"/><Relationship Id="rId11" Type="http://schemas.openxmlformats.org/officeDocument/2006/relationships/image" Target="NULL"/><Relationship Id="rId24" Type="http://schemas.openxmlformats.org/officeDocument/2006/relationships/image" Target="NULL"/><Relationship Id="rId32" Type="http://schemas.openxmlformats.org/officeDocument/2006/relationships/image" Target="../media/image56.png"/><Relationship Id="rId5" Type="http://schemas.openxmlformats.org/officeDocument/2006/relationships/image" Target="NULL"/><Relationship Id="rId15" Type="http://schemas.openxmlformats.org/officeDocument/2006/relationships/image" Target="NULL"/><Relationship Id="rId23" Type="http://schemas.openxmlformats.org/officeDocument/2006/relationships/image" Target="../media/image51.png"/><Relationship Id="rId28" Type="http://schemas.openxmlformats.org/officeDocument/2006/relationships/image" Target="NULL"/><Relationship Id="rId10" Type="http://schemas.openxmlformats.org/officeDocument/2006/relationships/image" Target="../media/image44.png"/><Relationship Id="rId19" Type="http://schemas.openxmlformats.org/officeDocument/2006/relationships/image" Target="../media/image49.png"/><Relationship Id="rId31" Type="http://schemas.openxmlformats.org/officeDocument/2006/relationships/image" Target="NULL"/><Relationship Id="rId4" Type="http://schemas.openxmlformats.org/officeDocument/2006/relationships/image" Target="../media/image41.png"/><Relationship Id="rId9" Type="http://schemas.openxmlformats.org/officeDocument/2006/relationships/image" Target="NULL"/><Relationship Id="rId14" Type="http://schemas.openxmlformats.org/officeDocument/2006/relationships/image" Target="../media/image46.png"/><Relationship Id="rId22" Type="http://schemas.openxmlformats.org/officeDocument/2006/relationships/image" Target="NULL"/><Relationship Id="rId27" Type="http://schemas.openxmlformats.org/officeDocument/2006/relationships/image" Target="../media/image53.png"/><Relationship Id="rId30" Type="http://schemas.openxmlformats.org/officeDocument/2006/relationships/image" Target="../media/image55.png"/><Relationship Id="rId35" Type="http://schemas.openxmlformats.org/officeDocument/2006/relationships/image" Target="../media/image58.png"/><Relationship Id="rId8"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38.png"/><Relationship Id="rId7"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1.png"/><Relationship Id="rId9"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jpeg"/><Relationship Id="rId1" Type="http://schemas.openxmlformats.org/officeDocument/2006/relationships/slideLayout" Target="../slideLayouts/slideLayout3.xml"/><Relationship Id="rId5" Type="http://schemas.openxmlformats.org/officeDocument/2006/relationships/image" Target="../media/image26.jpeg"/><Relationship Id="rId4" Type="http://schemas.openxmlformats.org/officeDocument/2006/relationships/image" Target="../media/image29.sv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jpeg"/><Relationship Id="rId1" Type="http://schemas.openxmlformats.org/officeDocument/2006/relationships/slideLayout" Target="../slideLayouts/slideLayout3.xml"/><Relationship Id="rId5" Type="http://schemas.openxmlformats.org/officeDocument/2006/relationships/image" Target="../media/image27.jpeg"/><Relationship Id="rId4"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A11564F0-7157-442F-A641-FBB9CD3DF845}"/>
              </a:ext>
            </a:extLst>
          </p:cNvPr>
          <p:cNvGrpSpPr>
            <a:grpSpLocks/>
          </p:cNvGrpSpPr>
          <p:nvPr/>
        </p:nvGrpSpPr>
        <p:grpSpPr bwMode="auto">
          <a:xfrm>
            <a:off x="551656" y="853762"/>
            <a:ext cx="11088687" cy="5445125"/>
            <a:chOff x="623392" y="809101"/>
            <a:chExt cx="11089232" cy="5445748"/>
          </a:xfrm>
        </p:grpSpPr>
        <p:grpSp>
          <p:nvGrpSpPr>
            <p:cNvPr id="7" name="组合 6">
              <a:extLst>
                <a:ext uri="{FF2B5EF4-FFF2-40B4-BE49-F238E27FC236}">
                  <a16:creationId xmlns:a16="http://schemas.microsoft.com/office/drawing/2014/main" id="{9E6529BD-1726-44B8-831B-E04A39F01844}"/>
                </a:ext>
              </a:extLst>
            </p:cNvPr>
            <p:cNvGrpSpPr/>
            <p:nvPr/>
          </p:nvGrpSpPr>
          <p:grpSpPr>
            <a:xfrm>
              <a:off x="911424" y="809101"/>
              <a:ext cx="10776274" cy="5239797"/>
              <a:chOff x="684940" y="764704"/>
              <a:chExt cx="10776274" cy="5239797"/>
            </a:xfrm>
            <a:solidFill>
              <a:schemeClr val="bg1"/>
            </a:solidFill>
          </p:grpSpPr>
          <p:sp>
            <p:nvSpPr>
              <p:cNvPr id="18" name="椭圆 17">
                <a:extLst>
                  <a:ext uri="{FF2B5EF4-FFF2-40B4-BE49-F238E27FC236}">
                    <a16:creationId xmlns:a16="http://schemas.microsoft.com/office/drawing/2014/main" id="{E8C5F97A-6D41-42CA-8D65-5A413BF6936F}"/>
                  </a:ext>
                </a:extLst>
              </p:cNvPr>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9" name="椭圆 18">
                <a:extLst>
                  <a:ext uri="{FF2B5EF4-FFF2-40B4-BE49-F238E27FC236}">
                    <a16:creationId xmlns:a16="http://schemas.microsoft.com/office/drawing/2014/main" id="{47C9082F-10C6-4D7F-A846-41BA13C5A07C}"/>
                  </a:ext>
                </a:extLst>
              </p:cNvPr>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0" name="椭圆 19">
                <a:extLst>
                  <a:ext uri="{FF2B5EF4-FFF2-40B4-BE49-F238E27FC236}">
                    <a16:creationId xmlns:a16="http://schemas.microsoft.com/office/drawing/2014/main" id="{C0671F2A-D19E-4F5A-980B-95AF406E927F}"/>
                  </a:ext>
                </a:extLst>
              </p:cNvPr>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椭圆 20">
                <a:extLst>
                  <a:ext uri="{FF2B5EF4-FFF2-40B4-BE49-F238E27FC236}">
                    <a16:creationId xmlns:a16="http://schemas.microsoft.com/office/drawing/2014/main" id="{451B9A5B-80E8-479A-89D6-7E74EED48030}"/>
                  </a:ext>
                </a:extLst>
              </p:cNvPr>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椭圆 21">
                <a:extLst>
                  <a:ext uri="{FF2B5EF4-FFF2-40B4-BE49-F238E27FC236}">
                    <a16:creationId xmlns:a16="http://schemas.microsoft.com/office/drawing/2014/main" id="{87B04CE5-DCC6-4D5B-AB43-F7B6BB12AA0E}"/>
                  </a:ext>
                </a:extLst>
              </p:cNvPr>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3" name="椭圆 22">
                <a:extLst>
                  <a:ext uri="{FF2B5EF4-FFF2-40B4-BE49-F238E27FC236}">
                    <a16:creationId xmlns:a16="http://schemas.microsoft.com/office/drawing/2014/main" id="{E8D64DF3-5DD7-4528-A37F-5B49031E7276}"/>
                  </a:ext>
                </a:extLst>
              </p:cNvPr>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4" name="椭圆 23">
                <a:extLst>
                  <a:ext uri="{FF2B5EF4-FFF2-40B4-BE49-F238E27FC236}">
                    <a16:creationId xmlns:a16="http://schemas.microsoft.com/office/drawing/2014/main" id="{4976AEED-44AF-4C36-9912-56722FA134AF}"/>
                  </a:ext>
                </a:extLst>
              </p:cNvPr>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5" name="椭圆 24">
                <a:extLst>
                  <a:ext uri="{FF2B5EF4-FFF2-40B4-BE49-F238E27FC236}">
                    <a16:creationId xmlns:a16="http://schemas.microsoft.com/office/drawing/2014/main" id="{7DFC79B6-5DBF-44C2-BF5A-4A9D9DFE559C}"/>
                  </a:ext>
                </a:extLst>
              </p:cNvPr>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6" name="椭圆 25">
                <a:extLst>
                  <a:ext uri="{FF2B5EF4-FFF2-40B4-BE49-F238E27FC236}">
                    <a16:creationId xmlns:a16="http://schemas.microsoft.com/office/drawing/2014/main" id="{C011CB5F-A9F5-43A2-8EFC-F6FA22C5F770}"/>
                  </a:ext>
                </a:extLst>
              </p:cNvPr>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7" name="椭圆 26">
                <a:extLst>
                  <a:ext uri="{FF2B5EF4-FFF2-40B4-BE49-F238E27FC236}">
                    <a16:creationId xmlns:a16="http://schemas.microsoft.com/office/drawing/2014/main" id="{8B74B2B3-D4C8-413B-A2ED-447C5A0665BD}"/>
                  </a:ext>
                </a:extLst>
              </p:cNvPr>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椭圆 27">
                <a:extLst>
                  <a:ext uri="{FF2B5EF4-FFF2-40B4-BE49-F238E27FC236}">
                    <a16:creationId xmlns:a16="http://schemas.microsoft.com/office/drawing/2014/main" id="{5E98D6CA-BDD7-4BCD-8A7D-DD3ABD7BC71A}"/>
                  </a:ext>
                </a:extLst>
              </p:cNvPr>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3088" name="组合 7">
              <a:extLst>
                <a:ext uri="{FF2B5EF4-FFF2-40B4-BE49-F238E27FC236}">
                  <a16:creationId xmlns:a16="http://schemas.microsoft.com/office/drawing/2014/main" id="{29225CBE-6DB0-4E04-8658-9E3A83F4EA87}"/>
                </a:ext>
              </a:extLst>
            </p:cNvPr>
            <p:cNvGrpSpPr>
              <a:grpSpLocks/>
            </p:cNvGrpSpPr>
            <p:nvPr/>
          </p:nvGrpSpPr>
          <p:grpSpPr bwMode="auto">
            <a:xfrm>
              <a:off x="623392" y="836712"/>
              <a:ext cx="11089232" cy="5418137"/>
              <a:chOff x="479376" y="764704"/>
              <a:chExt cx="11089232" cy="5418137"/>
            </a:xfrm>
          </p:grpSpPr>
          <p:grpSp>
            <p:nvGrpSpPr>
              <p:cNvPr id="9" name="组合 8">
                <a:extLst>
                  <a:ext uri="{FF2B5EF4-FFF2-40B4-BE49-F238E27FC236}">
                    <a16:creationId xmlns:a16="http://schemas.microsoft.com/office/drawing/2014/main" id="{8F83C005-BE86-499D-B434-182D2AFC3ADA}"/>
                  </a:ext>
                </a:extLst>
              </p:cNvPr>
              <p:cNvGrpSpPr/>
              <p:nvPr/>
            </p:nvGrpSpPr>
            <p:grpSpPr>
              <a:xfrm>
                <a:off x="479376" y="764704"/>
                <a:ext cx="10585176" cy="5418137"/>
                <a:chOff x="479376" y="764704"/>
                <a:chExt cx="10585176" cy="5418137"/>
              </a:xfrm>
              <a:solidFill>
                <a:schemeClr val="bg1">
                  <a:alpha val="61000"/>
                </a:schemeClr>
              </a:solidFill>
            </p:grpSpPr>
            <p:sp>
              <p:nvSpPr>
                <p:cNvPr id="12" name="椭圆 11">
                  <a:extLst>
                    <a:ext uri="{FF2B5EF4-FFF2-40B4-BE49-F238E27FC236}">
                      <a16:creationId xmlns:a16="http://schemas.microsoft.com/office/drawing/2014/main" id="{A62D9F7B-801F-4D5D-B935-8F2EA06F4CE7}"/>
                    </a:ext>
                  </a:extLst>
                </p:cNvPr>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 name="椭圆 12">
                  <a:extLst>
                    <a:ext uri="{FF2B5EF4-FFF2-40B4-BE49-F238E27FC236}">
                      <a16:creationId xmlns:a16="http://schemas.microsoft.com/office/drawing/2014/main" id="{0C63C888-8A40-49F5-8980-3C398F1BC79B}"/>
                    </a:ext>
                  </a:extLst>
                </p:cNvPr>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椭圆 13">
                  <a:extLst>
                    <a:ext uri="{FF2B5EF4-FFF2-40B4-BE49-F238E27FC236}">
                      <a16:creationId xmlns:a16="http://schemas.microsoft.com/office/drawing/2014/main" id="{C69AEA57-9ECD-45ED-9A72-846CEE93AF44}"/>
                    </a:ext>
                  </a:extLst>
                </p:cNvPr>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椭圆 14">
                  <a:extLst>
                    <a:ext uri="{FF2B5EF4-FFF2-40B4-BE49-F238E27FC236}">
                      <a16:creationId xmlns:a16="http://schemas.microsoft.com/office/drawing/2014/main" id="{A561FF66-9C55-4B6D-AA58-5162AEB4B787}"/>
                    </a:ext>
                  </a:extLst>
                </p:cNvPr>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椭圆 15">
                  <a:extLst>
                    <a:ext uri="{FF2B5EF4-FFF2-40B4-BE49-F238E27FC236}">
                      <a16:creationId xmlns:a16="http://schemas.microsoft.com/office/drawing/2014/main" id="{2AE1B300-E5D4-4356-9C6F-08F61C116139}"/>
                    </a:ext>
                  </a:extLst>
                </p:cNvPr>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7" name="椭圆 16">
                  <a:extLst>
                    <a:ext uri="{FF2B5EF4-FFF2-40B4-BE49-F238E27FC236}">
                      <a16:creationId xmlns:a16="http://schemas.microsoft.com/office/drawing/2014/main" id="{87437E11-1EB8-48F4-88B8-D37E7F08BC46}"/>
                    </a:ext>
                  </a:extLst>
                </p:cNvPr>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10" name="椭圆 9">
                <a:extLst>
                  <a:ext uri="{FF2B5EF4-FFF2-40B4-BE49-F238E27FC236}">
                    <a16:creationId xmlns:a16="http://schemas.microsoft.com/office/drawing/2014/main" id="{F269EA2C-A13D-4571-87F8-E98F45C32C16}"/>
                  </a:ext>
                </a:extLst>
              </p:cNvPr>
              <p:cNvSpPr/>
              <p:nvPr/>
            </p:nvSpPr>
            <p:spPr>
              <a:xfrm>
                <a:off x="8544272" y="980009"/>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椭圆 10">
                <a:extLst>
                  <a:ext uri="{FF2B5EF4-FFF2-40B4-BE49-F238E27FC236}">
                    <a16:creationId xmlns:a16="http://schemas.microsoft.com/office/drawing/2014/main" id="{AF5F067D-48A1-4F77-8F93-AFE3394E56DD}"/>
                  </a:ext>
                </a:extLst>
              </p:cNvPr>
              <p:cNvSpPr/>
              <p:nvPr/>
            </p:nvSpPr>
            <p:spPr>
              <a:xfrm>
                <a:off x="11352697" y="2348590"/>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sp>
        <p:nvSpPr>
          <p:cNvPr id="32" name="文本框 9">
            <a:extLst>
              <a:ext uri="{FF2B5EF4-FFF2-40B4-BE49-F238E27FC236}">
                <a16:creationId xmlns:a16="http://schemas.microsoft.com/office/drawing/2014/main" id="{9EE1A8F7-67C1-4C7F-A6C4-0F48619539F4}"/>
              </a:ext>
            </a:extLst>
          </p:cNvPr>
          <p:cNvSpPr txBox="1"/>
          <p:nvPr/>
        </p:nvSpPr>
        <p:spPr>
          <a:xfrm>
            <a:off x="3021469" y="784273"/>
            <a:ext cx="8442744" cy="640080"/>
          </a:xfrm>
          <a:prstGeom prst="roundRect">
            <a:avLst>
              <a:gd name="adj" fmla="val 41216"/>
            </a:avLst>
          </a:prstGeom>
          <a:solidFill>
            <a:srgbClr val="FFBF86"/>
          </a:solidFill>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marL="0" marR="0" lvl="0" indent="0" algn="dist"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dirty="0">
              <a:ln>
                <a:noFill/>
              </a:ln>
              <a:solidFill>
                <a:srgbClr val="096F7E"/>
              </a:solidFill>
              <a:effectLst/>
              <a:uLnTx/>
              <a:uFillTx/>
              <a:latin typeface="字魂95号-手刻宋" pitchFamily="2" charset="-122"/>
              <a:ea typeface="字魂95号-手刻宋" pitchFamily="2" charset="-122"/>
              <a:cs typeface="等线" panose="02010600030101010101" pitchFamily="2" charset="-122"/>
              <a:sym typeface="+mn-lt"/>
            </a:endParaRPr>
          </a:p>
        </p:txBody>
      </p:sp>
      <p:sp>
        <p:nvSpPr>
          <p:cNvPr id="41" name="TextBox 40">
            <a:extLst>
              <a:ext uri="{FF2B5EF4-FFF2-40B4-BE49-F238E27FC236}">
                <a16:creationId xmlns:a16="http://schemas.microsoft.com/office/drawing/2014/main" id="{9DC33B65-7F7D-4640-B835-2DC2CADC344D}"/>
              </a:ext>
            </a:extLst>
          </p:cNvPr>
          <p:cNvSpPr txBox="1"/>
          <p:nvPr/>
        </p:nvSpPr>
        <p:spPr>
          <a:xfrm>
            <a:off x="3467002" y="786291"/>
            <a:ext cx="766931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096F7E"/>
                </a:solidFill>
                <a:effectLst/>
                <a:uLnTx/>
                <a:uFillTx/>
              </a:rPr>
              <a:t>TRƯỜNG</a:t>
            </a:r>
            <a:r>
              <a:rPr kumimoji="0" lang="en-US" sz="3600" b="0" i="0" u="none" strike="noStrike" kern="1200" cap="none" spc="0" normalizeH="0" noProof="0" dirty="0" smtClean="0">
                <a:ln>
                  <a:noFill/>
                </a:ln>
                <a:solidFill>
                  <a:srgbClr val="096F7E"/>
                </a:solidFill>
                <a:effectLst/>
                <a:uLnTx/>
                <a:uFillTx/>
              </a:rPr>
              <a:t> TIỂU HỌC </a:t>
            </a:r>
            <a:r>
              <a:rPr lang="en-US" sz="3600" noProof="0" dirty="0" smtClean="0">
                <a:solidFill>
                  <a:srgbClr val="096F7E"/>
                </a:solidFill>
              </a:rPr>
              <a:t>HÒA NGHĨA</a:t>
            </a:r>
            <a:endParaRPr kumimoji="0" lang="en-US" sz="3600" b="0" i="0" u="none" strike="noStrike" kern="1200" cap="none" spc="0" normalizeH="0" baseline="0" noProof="0" dirty="0">
              <a:ln>
                <a:noFill/>
              </a:ln>
              <a:solidFill>
                <a:srgbClr val="096F7E"/>
              </a:solidFill>
              <a:effectLst/>
              <a:uLnTx/>
              <a:uFillTx/>
            </a:endParaRPr>
          </a:p>
        </p:txBody>
      </p:sp>
      <p:sp>
        <p:nvSpPr>
          <p:cNvPr id="37" name="TextBox 36">
            <a:extLst>
              <a:ext uri="{FF2B5EF4-FFF2-40B4-BE49-F238E27FC236}">
                <a16:creationId xmlns:a16="http://schemas.microsoft.com/office/drawing/2014/main" id="{DD0F26F2-113E-4696-92ED-075C57CCCD6B}"/>
              </a:ext>
            </a:extLst>
          </p:cNvPr>
          <p:cNvSpPr txBox="1"/>
          <p:nvPr/>
        </p:nvSpPr>
        <p:spPr>
          <a:xfrm>
            <a:off x="5300596" y="7527876"/>
            <a:ext cx="250609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a:ln>
                  <a:noFill/>
                </a:ln>
                <a:solidFill>
                  <a:srgbClr val="FF2543"/>
                </a:solidFill>
                <a:effectLst/>
                <a:uLnTx/>
                <a:uFillTx/>
                <a:latin typeface="LNTH-Wash Your Hand" pitchFamily="2" charset="0"/>
                <a:ea typeface="LNTH-Kids  Chinese Font 1" panose="02010600030101010101" pitchFamily="2" charset="-128"/>
                <a:cs typeface="+mn-cs"/>
              </a:rPr>
              <a:t>TIẾNG VIỆT</a:t>
            </a:r>
          </a:p>
        </p:txBody>
      </p:sp>
      <p:sp>
        <p:nvSpPr>
          <p:cNvPr id="38" name="TextBox 37">
            <a:extLst>
              <a:ext uri="{FF2B5EF4-FFF2-40B4-BE49-F238E27FC236}">
                <a16:creationId xmlns:a16="http://schemas.microsoft.com/office/drawing/2014/main" id="{029E01BE-603C-4C61-8CA9-75E02AB2FD97}"/>
              </a:ext>
            </a:extLst>
          </p:cNvPr>
          <p:cNvSpPr txBox="1"/>
          <p:nvPr/>
        </p:nvSpPr>
        <p:spPr>
          <a:xfrm>
            <a:off x="5334833" y="9158835"/>
            <a:ext cx="32348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96F7E"/>
                </a:solidFill>
                <a:effectLst/>
                <a:uLnTx/>
                <a:uFillTx/>
                <a:latin typeface="SVN-Standly" pitchFamily="50" charset="0"/>
                <a:ea typeface="+mn-ea"/>
                <a:cs typeface="+mn-cs"/>
              </a:rPr>
              <a:t>Bài</a:t>
            </a:r>
            <a:r>
              <a:rPr kumimoji="0" lang="en-US" sz="4000" b="1" i="0" u="none" strike="noStrike" kern="1200" cap="none" spc="0" normalizeH="0" baseline="0" noProof="0" dirty="0">
                <a:ln>
                  <a:noFill/>
                </a:ln>
                <a:solidFill>
                  <a:srgbClr val="096F7E"/>
                </a:solidFill>
                <a:effectLst/>
                <a:uLnTx/>
                <a:uFillTx/>
                <a:latin typeface="SVN-Standly" pitchFamily="50" charset="0"/>
                <a:ea typeface="+mn-ea"/>
                <a:cs typeface="+mn-cs"/>
              </a:rPr>
              <a:t> 2 – </a:t>
            </a:r>
            <a:r>
              <a:rPr kumimoji="0" lang="en-US" sz="4000" b="1" i="0" u="none" strike="noStrike" kern="1200" cap="none" spc="0" normalizeH="0" baseline="0" noProof="0" err="1">
                <a:ln>
                  <a:noFill/>
                </a:ln>
                <a:solidFill>
                  <a:srgbClr val="096F7E"/>
                </a:solidFill>
                <a:effectLst/>
                <a:uLnTx/>
                <a:uFillTx/>
                <a:latin typeface="SVN-Standly" pitchFamily="50" charset="0"/>
                <a:ea typeface="+mn-ea"/>
                <a:cs typeface="+mn-cs"/>
              </a:rPr>
              <a:t>Tiết</a:t>
            </a:r>
            <a:r>
              <a:rPr kumimoji="0" lang="en-US" sz="4000" b="1" i="0" u="none" strike="noStrike" kern="1200" cap="none" spc="0" normalizeH="0" baseline="0" noProof="0">
                <a:ln>
                  <a:noFill/>
                </a:ln>
                <a:solidFill>
                  <a:srgbClr val="096F7E"/>
                </a:solidFill>
                <a:effectLst/>
                <a:uLnTx/>
                <a:uFillTx/>
                <a:latin typeface="SVN-Standly" pitchFamily="50" charset="0"/>
                <a:ea typeface="+mn-ea"/>
                <a:cs typeface="+mn-cs"/>
              </a:rPr>
              <a:t> 1 </a:t>
            </a:r>
            <a:endParaRPr kumimoji="0" lang="en-US" sz="4000" b="1" i="0" u="none" strike="noStrike" kern="1200" cap="none" spc="0" normalizeH="0" baseline="0" noProof="0" dirty="0">
              <a:ln>
                <a:noFill/>
              </a:ln>
              <a:solidFill>
                <a:srgbClr val="096F7E"/>
              </a:solidFill>
              <a:effectLst/>
              <a:uLnTx/>
              <a:uFillTx/>
              <a:latin typeface="SVN-Standly" pitchFamily="50" charset="0"/>
              <a:ea typeface="+mn-ea"/>
              <a:cs typeface="+mn-cs"/>
            </a:endParaRPr>
          </a:p>
        </p:txBody>
      </p:sp>
      <p:sp>
        <p:nvSpPr>
          <p:cNvPr id="39" name="TextBox 38">
            <a:extLst>
              <a:ext uri="{FF2B5EF4-FFF2-40B4-BE49-F238E27FC236}">
                <a16:creationId xmlns:a16="http://schemas.microsoft.com/office/drawing/2014/main" id="{131114C2-62CD-4728-972E-E53C8CD5094B}"/>
              </a:ext>
            </a:extLst>
          </p:cNvPr>
          <p:cNvSpPr txBox="1"/>
          <p:nvPr/>
        </p:nvSpPr>
        <p:spPr>
          <a:xfrm>
            <a:off x="3846732" y="8355172"/>
            <a:ext cx="639156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18E"/>
                </a:solidFill>
                <a:effectLst/>
                <a:uLnTx/>
                <a:uFillTx/>
                <a:latin typeface="SVN-Sticky Toffee Pudding" pitchFamily="50" charset="0"/>
                <a:ea typeface="White Xmas PERSONAL USE" pitchFamily="50" charset="0"/>
                <a:cs typeface="Baloo" panose="03080902040302020200" pitchFamily="66" charset="0"/>
              </a:rPr>
              <a:t>Chủ</a:t>
            </a:r>
            <a:r>
              <a:rPr kumimoji="0" lang="en-US" sz="4000" b="1" i="0" u="none" strike="noStrike" kern="1200" cap="none" spc="0" normalizeH="0" baseline="0" noProof="0" dirty="0">
                <a:ln>
                  <a:noFill/>
                </a:ln>
                <a:solidFill>
                  <a:srgbClr val="FF018E"/>
                </a:solidFill>
                <a:effectLst/>
                <a:uLnTx/>
                <a:uFillTx/>
                <a:latin typeface="SVN-Sticky Toffee Pudding" pitchFamily="50" charset="0"/>
                <a:ea typeface="White Xmas PERSONAL USE" pitchFamily="50" charset="0"/>
                <a:cs typeface="Baloo" panose="03080902040302020200" pitchFamily="66" charset="0"/>
              </a:rPr>
              <a:t> </a:t>
            </a:r>
            <a:r>
              <a:rPr kumimoji="0" lang="en-US" sz="4000" b="1" i="0" u="none" strike="noStrike" kern="1200" cap="none" spc="0" normalizeH="0" baseline="0" noProof="0" dirty="0" err="1">
                <a:ln>
                  <a:noFill/>
                </a:ln>
                <a:solidFill>
                  <a:srgbClr val="FF018E"/>
                </a:solidFill>
                <a:effectLst/>
                <a:uLnTx/>
                <a:uFillTx/>
                <a:latin typeface="SVN-Sticky Toffee Pudding" pitchFamily="50" charset="0"/>
                <a:ea typeface="White Xmas PERSONAL USE" pitchFamily="50" charset="0"/>
                <a:cs typeface="Baloo" panose="03080902040302020200" pitchFamily="66" charset="0"/>
              </a:rPr>
              <a:t>điểm</a:t>
            </a:r>
            <a:r>
              <a:rPr kumimoji="0" lang="en-US" sz="4000" b="1" i="0" u="none" strike="noStrike" kern="1200" cap="none" spc="0" normalizeH="0" baseline="0" noProof="0">
                <a:ln>
                  <a:noFill/>
                </a:ln>
                <a:solidFill>
                  <a:srgbClr val="FF018E"/>
                </a:solidFill>
                <a:effectLst/>
                <a:uLnTx/>
                <a:uFillTx/>
                <a:latin typeface="SVN-Sticky Toffee Pudding" pitchFamily="50" charset="0"/>
                <a:ea typeface="White Xmas PERSONAL USE" pitchFamily="50" charset="0"/>
                <a:cs typeface="Baloo" panose="03080902040302020200" pitchFamily="66" charset="0"/>
              </a:rPr>
              <a:t>: Những búp măng non</a:t>
            </a:r>
            <a:endParaRPr kumimoji="0" lang="en-US" sz="4000" b="1" i="0" u="none" strike="noStrike" kern="1200" cap="none" spc="0" normalizeH="0" baseline="0" noProof="0" dirty="0">
              <a:ln>
                <a:noFill/>
              </a:ln>
              <a:solidFill>
                <a:srgbClr val="FF018E"/>
              </a:solidFill>
              <a:effectLst/>
              <a:uLnTx/>
              <a:uFillTx/>
              <a:latin typeface="SVN-Sticky Toffee Pudding" pitchFamily="50" charset="0"/>
              <a:ea typeface="White Xmas PERSONAL USE" pitchFamily="50" charset="0"/>
              <a:cs typeface="Baloo" panose="03080902040302020200" pitchFamily="66" charset="0"/>
            </a:endParaRPr>
          </a:p>
        </p:txBody>
      </p:sp>
      <p:sp>
        <p:nvSpPr>
          <p:cNvPr id="40" name="TextBox 39">
            <a:extLst>
              <a:ext uri="{FF2B5EF4-FFF2-40B4-BE49-F238E27FC236}">
                <a16:creationId xmlns:a16="http://schemas.microsoft.com/office/drawing/2014/main" id="{B9CA0A3A-829A-405F-A446-471634E0B795}"/>
              </a:ext>
            </a:extLst>
          </p:cNvPr>
          <p:cNvSpPr txBox="1"/>
          <p:nvPr/>
        </p:nvSpPr>
        <p:spPr>
          <a:xfrm>
            <a:off x="4310410" y="9671777"/>
            <a:ext cx="5555441"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50" normalizeH="0" baseline="0" noProof="0" dirty="0" err="1">
                <a:ln>
                  <a:noFill/>
                </a:ln>
                <a:solidFill>
                  <a:srgbClr val="0C8458"/>
                </a:solidFill>
                <a:effectLst/>
                <a:uLnTx/>
                <a:uFillTx/>
                <a:latin typeface="LNTH-Wash Your Hand" pitchFamily="2" charset="0"/>
                <a:ea typeface="LNTH-Kids  Chinese Font 1" panose="02010600030101010101" pitchFamily="2" charset="-128"/>
                <a:cs typeface="+mn-cs"/>
              </a:rPr>
              <a:t>Triển</a:t>
            </a:r>
            <a:r>
              <a:rPr kumimoji="0" lang="en-US" sz="5400" b="1" i="0" u="none" strike="noStrike" kern="1200" cap="none" spc="-150" normalizeH="0" baseline="0" noProof="0" dirty="0">
                <a:ln>
                  <a:noFill/>
                </a:ln>
                <a:solidFill>
                  <a:srgbClr val="0C8458"/>
                </a:solidFill>
                <a:effectLst/>
                <a:uLnTx/>
                <a:uFillTx/>
                <a:latin typeface="LNTH-Wash Your Hand" pitchFamily="2" charset="0"/>
                <a:ea typeface="LNTH-Kids  Chinese Font 1" panose="02010600030101010101" pitchFamily="2" charset="-128"/>
                <a:cs typeface="+mn-cs"/>
              </a:rPr>
              <a:t> </a:t>
            </a:r>
            <a:r>
              <a:rPr kumimoji="0" lang="en-US" sz="5400" b="1" i="0" u="none" strike="noStrike" kern="1200" cap="none" spc="-150" normalizeH="0" baseline="0" noProof="0" dirty="0" err="1">
                <a:ln>
                  <a:noFill/>
                </a:ln>
                <a:solidFill>
                  <a:srgbClr val="0C8458"/>
                </a:solidFill>
                <a:effectLst/>
                <a:uLnTx/>
                <a:uFillTx/>
                <a:latin typeface="LNTH-Wash Your Hand" pitchFamily="2" charset="0"/>
                <a:ea typeface="LNTH-Kids  Chinese Font 1" panose="02010600030101010101" pitchFamily="2" charset="-128"/>
                <a:cs typeface="+mn-cs"/>
              </a:rPr>
              <a:t>lãm</a:t>
            </a:r>
            <a:r>
              <a:rPr kumimoji="0" lang="en-US" sz="5400" b="1" i="0" u="none" strike="noStrike" kern="1200" cap="none" spc="-150" normalizeH="0" baseline="0" noProof="0" dirty="0">
                <a:ln>
                  <a:noFill/>
                </a:ln>
                <a:solidFill>
                  <a:srgbClr val="0C8458"/>
                </a:solidFill>
                <a:effectLst/>
                <a:uLnTx/>
                <a:uFillTx/>
                <a:latin typeface="LNTH-Wash Your Hand" pitchFamily="2" charset="0"/>
                <a:ea typeface="LNTH-Kids  Chinese Font 1" panose="02010600030101010101" pitchFamily="2" charset="-128"/>
                <a:cs typeface="+mn-cs"/>
              </a:rPr>
              <a:t> </a:t>
            </a:r>
            <a:r>
              <a:rPr kumimoji="0" lang="en-US" sz="5400" b="1" i="0" u="none" strike="noStrike" kern="1200" cap="none" spc="-150" normalizeH="0" baseline="0" noProof="0" dirty="0" err="1">
                <a:ln>
                  <a:noFill/>
                </a:ln>
                <a:solidFill>
                  <a:srgbClr val="0C8458"/>
                </a:solidFill>
                <a:effectLst/>
                <a:uLnTx/>
                <a:uFillTx/>
                <a:latin typeface="LNTH-Wash Your Hand" pitchFamily="2" charset="0"/>
                <a:ea typeface="LNTH-Kids  Chinese Font 1" panose="02010600030101010101" pitchFamily="2" charset="-128"/>
                <a:cs typeface="+mn-cs"/>
              </a:rPr>
              <a:t>thiếu</a:t>
            </a:r>
            <a:r>
              <a:rPr kumimoji="0" lang="en-US" sz="5400" b="1" i="0" u="none" strike="noStrike" kern="1200" cap="none" spc="-150" normalizeH="0" baseline="0" noProof="0" dirty="0">
                <a:ln>
                  <a:noFill/>
                </a:ln>
                <a:solidFill>
                  <a:srgbClr val="0C8458"/>
                </a:solidFill>
                <a:effectLst/>
                <a:uLnTx/>
                <a:uFillTx/>
                <a:latin typeface="LNTH-Wash Your Hand" pitchFamily="2" charset="0"/>
                <a:ea typeface="LNTH-Kids  Chinese Font 1" panose="02010600030101010101" pitchFamily="2" charset="-128"/>
                <a:cs typeface="+mn-cs"/>
              </a:rPr>
              <a:t> </a:t>
            </a:r>
            <a:r>
              <a:rPr kumimoji="0" lang="en-US" sz="5400" b="1" i="0" u="none" strike="noStrike" kern="1200" cap="none" spc="-150" normalizeH="0" baseline="0" noProof="0" dirty="0" err="1">
                <a:ln>
                  <a:noFill/>
                </a:ln>
                <a:solidFill>
                  <a:srgbClr val="0C8458"/>
                </a:solidFill>
                <a:effectLst/>
                <a:uLnTx/>
                <a:uFillTx/>
                <a:latin typeface="LNTH-Wash Your Hand" pitchFamily="2" charset="0"/>
                <a:ea typeface="LNTH-Kids  Chinese Font 1" panose="02010600030101010101" pitchFamily="2" charset="-128"/>
                <a:cs typeface="+mn-cs"/>
              </a:rPr>
              <a:t>nhi</a:t>
            </a:r>
            <a:r>
              <a:rPr kumimoji="0" lang="en-US" sz="5400" b="1" i="0" u="none" strike="noStrike" kern="1200" cap="none" spc="-150" normalizeH="0" baseline="0" noProof="0" dirty="0">
                <a:ln>
                  <a:noFill/>
                </a:ln>
                <a:solidFill>
                  <a:srgbClr val="0C8458"/>
                </a:solidFill>
                <a:effectLst/>
                <a:uLnTx/>
                <a:uFillTx/>
                <a:latin typeface="LNTH-Wash Your Hand" pitchFamily="2" charset="0"/>
                <a:ea typeface="LNTH-Kids  Chinese Font 1" panose="02010600030101010101" pitchFamily="2" charset="-128"/>
                <a:cs typeface="+mn-cs"/>
              </a:rPr>
              <a:t> </a:t>
            </a:r>
            <a:r>
              <a:rPr kumimoji="0" lang="en-US" sz="5400" b="1" i="0" u="none" strike="noStrike" kern="1200" cap="none" spc="-150" normalizeH="0" baseline="0" noProof="0" dirty="0" err="1">
                <a:ln>
                  <a:noFill/>
                </a:ln>
                <a:solidFill>
                  <a:srgbClr val="0C8458"/>
                </a:solidFill>
                <a:effectLst/>
                <a:uLnTx/>
                <a:uFillTx/>
                <a:latin typeface="LNTH-Wash Your Hand" pitchFamily="2" charset="0"/>
                <a:ea typeface="LNTH-Kids  Chinese Font 1" panose="02010600030101010101" pitchFamily="2" charset="-128"/>
                <a:cs typeface="+mn-cs"/>
              </a:rPr>
              <a:t>với</a:t>
            </a:r>
            <a:r>
              <a:rPr kumimoji="0" lang="en-US" sz="5400" b="1" i="0" u="none" strike="noStrike" kern="1200" cap="none" spc="-150" normalizeH="0" baseline="0" noProof="0" dirty="0">
                <a:ln>
                  <a:noFill/>
                </a:ln>
                <a:solidFill>
                  <a:srgbClr val="0C8458"/>
                </a:solidFill>
                <a:effectLst/>
                <a:uLnTx/>
                <a:uFillTx/>
                <a:latin typeface="LNTH-Wash Your Hand" pitchFamily="2" charset="0"/>
                <a:ea typeface="LNTH-Kids  Chinese Font 1" panose="02010600030101010101" pitchFamily="2" charset="-128"/>
                <a:cs typeface="+mn-cs"/>
              </a:rPr>
              <a:t> 5 </a:t>
            </a:r>
            <a:r>
              <a:rPr kumimoji="0" lang="en-US" sz="5400" b="1" i="0" u="none" strike="noStrike" kern="1200" cap="none" spc="-150" normalizeH="0" baseline="0" noProof="0" dirty="0" err="1">
                <a:ln>
                  <a:noFill/>
                </a:ln>
                <a:solidFill>
                  <a:srgbClr val="0C8458"/>
                </a:solidFill>
                <a:effectLst/>
                <a:uLnTx/>
                <a:uFillTx/>
                <a:latin typeface="LNTH-Wash Your Hand" pitchFamily="2" charset="0"/>
                <a:ea typeface="LNTH-Kids  Chinese Font 1" panose="02010600030101010101" pitchFamily="2" charset="-128"/>
                <a:cs typeface="+mn-cs"/>
              </a:rPr>
              <a:t>điều</a:t>
            </a:r>
            <a:r>
              <a:rPr kumimoji="0" lang="en-US" sz="5400" b="1" i="0" u="none" strike="noStrike" kern="1200" cap="none" spc="-150" normalizeH="0" baseline="0" noProof="0" dirty="0">
                <a:ln>
                  <a:noFill/>
                </a:ln>
                <a:solidFill>
                  <a:srgbClr val="0C8458"/>
                </a:solidFill>
                <a:effectLst/>
                <a:uLnTx/>
                <a:uFillTx/>
                <a:latin typeface="LNTH-Wash Your Hand" pitchFamily="2" charset="0"/>
                <a:ea typeface="LNTH-Kids  Chinese Font 1" panose="02010600030101010101" pitchFamily="2" charset="-128"/>
                <a:cs typeface="+mn-cs"/>
              </a:rPr>
              <a:t> </a:t>
            </a:r>
            <a:r>
              <a:rPr kumimoji="0" lang="en-US" sz="5400" b="1" i="0" u="none" strike="noStrike" kern="1200" cap="none" spc="-150" normalizeH="0" baseline="0" noProof="0" dirty="0" err="1">
                <a:ln>
                  <a:noFill/>
                </a:ln>
                <a:solidFill>
                  <a:srgbClr val="0C8458"/>
                </a:solidFill>
                <a:effectLst/>
                <a:uLnTx/>
                <a:uFillTx/>
                <a:latin typeface="LNTH-Wash Your Hand" pitchFamily="2" charset="0"/>
                <a:ea typeface="LNTH-Kids  Chinese Font 1" panose="02010600030101010101" pitchFamily="2" charset="-128"/>
                <a:cs typeface="+mn-cs"/>
              </a:rPr>
              <a:t>Bác</a:t>
            </a:r>
            <a:r>
              <a:rPr kumimoji="0" lang="en-US" sz="5400" b="1" i="0" u="none" strike="noStrike" kern="1200" cap="none" spc="-150" normalizeH="0" baseline="0" noProof="0" dirty="0">
                <a:ln>
                  <a:noFill/>
                </a:ln>
                <a:solidFill>
                  <a:srgbClr val="0C8458"/>
                </a:solidFill>
                <a:effectLst/>
                <a:uLnTx/>
                <a:uFillTx/>
                <a:latin typeface="LNTH-Wash Your Hand" pitchFamily="2" charset="0"/>
                <a:ea typeface="LNTH-Kids  Chinese Font 1" panose="02010600030101010101" pitchFamily="2" charset="-128"/>
                <a:cs typeface="+mn-cs"/>
              </a:rPr>
              <a:t> </a:t>
            </a:r>
            <a:r>
              <a:rPr kumimoji="0" lang="en-US" sz="5400" b="1" i="0" u="none" strike="noStrike" kern="1200" cap="none" spc="-150" normalizeH="0" baseline="0" noProof="0" dirty="0" err="1">
                <a:ln>
                  <a:noFill/>
                </a:ln>
                <a:solidFill>
                  <a:srgbClr val="0C8458"/>
                </a:solidFill>
                <a:effectLst/>
                <a:uLnTx/>
                <a:uFillTx/>
                <a:latin typeface="LNTH-Wash Your Hand" pitchFamily="2" charset="0"/>
                <a:ea typeface="LNTH-Kids  Chinese Font 1" panose="02010600030101010101" pitchFamily="2" charset="-128"/>
                <a:cs typeface="+mn-cs"/>
              </a:rPr>
              <a:t>Hồ</a:t>
            </a:r>
            <a:r>
              <a:rPr kumimoji="0" lang="en-US" sz="5400" b="1" i="0" u="none" strike="noStrike" kern="1200" cap="none" spc="-150" normalizeH="0" baseline="0" noProof="0" dirty="0">
                <a:ln>
                  <a:noFill/>
                </a:ln>
                <a:solidFill>
                  <a:srgbClr val="0C8458"/>
                </a:solidFill>
                <a:effectLst/>
                <a:uLnTx/>
                <a:uFillTx/>
                <a:latin typeface="LNTH-Wash Your Hand" pitchFamily="2" charset="0"/>
                <a:ea typeface="LNTH-Kids  Chinese Font 1" panose="02010600030101010101" pitchFamily="2" charset="-128"/>
                <a:cs typeface="+mn-cs"/>
              </a:rPr>
              <a:t> </a:t>
            </a:r>
            <a:r>
              <a:rPr kumimoji="0" lang="en-US" sz="5400" b="1" i="0" u="none" strike="noStrike" kern="1200" cap="none" spc="-150" normalizeH="0" baseline="0" noProof="0" dirty="0" err="1">
                <a:ln>
                  <a:noFill/>
                </a:ln>
                <a:solidFill>
                  <a:srgbClr val="0C8458"/>
                </a:solidFill>
                <a:effectLst/>
                <a:uLnTx/>
                <a:uFillTx/>
                <a:latin typeface="LNTH-Wash Your Hand" pitchFamily="2" charset="0"/>
                <a:ea typeface="LNTH-Kids  Chinese Font 1" panose="02010600030101010101" pitchFamily="2" charset="-128"/>
                <a:cs typeface="+mn-cs"/>
              </a:rPr>
              <a:t>dạy</a:t>
            </a:r>
            <a:endParaRPr kumimoji="0" lang="en-US" sz="5400" b="1" i="0" u="none" strike="noStrike" kern="1200" cap="none" spc="-150" normalizeH="0" baseline="0" noProof="0" dirty="0">
              <a:ln>
                <a:noFill/>
              </a:ln>
              <a:solidFill>
                <a:srgbClr val="0C8458"/>
              </a:solidFill>
              <a:effectLst/>
              <a:uLnTx/>
              <a:uFillTx/>
              <a:latin typeface="LNTH-Wash Your Hand" pitchFamily="2" charset="0"/>
              <a:ea typeface="LNTH-Kids  Chinese Font 1" panose="02010600030101010101" pitchFamily="2" charset="-128"/>
              <a:cs typeface="+mn-cs"/>
            </a:endParaRPr>
          </a:p>
        </p:txBody>
      </p:sp>
      <p:pic>
        <p:nvPicPr>
          <p:cNvPr id="8" name="Picture 7">
            <a:extLst>
              <a:ext uri="{FF2B5EF4-FFF2-40B4-BE49-F238E27FC236}">
                <a16:creationId xmlns:a16="http://schemas.microsoft.com/office/drawing/2014/main" id="{A0C6058F-3AAC-7016-98CA-29A52788DBC7}"/>
              </a:ext>
            </a:extLst>
          </p:cNvPr>
          <p:cNvPicPr>
            <a:picLocks noChangeAspect="1"/>
          </p:cNvPicPr>
          <p:nvPr/>
        </p:nvPicPr>
        <p:blipFill>
          <a:blip r:embed="rId3"/>
          <a:stretch>
            <a:fillRect/>
          </a:stretch>
        </p:blipFill>
        <p:spPr>
          <a:xfrm>
            <a:off x="4620683" y="1227811"/>
            <a:ext cx="4822354" cy="2011854"/>
          </a:xfrm>
          <a:prstGeom prst="rect">
            <a:avLst/>
          </a:prstGeom>
        </p:spPr>
      </p:pic>
      <p:sp>
        <p:nvSpPr>
          <p:cNvPr id="2" name="TextBox 1"/>
          <p:cNvSpPr txBox="1"/>
          <p:nvPr/>
        </p:nvSpPr>
        <p:spPr>
          <a:xfrm>
            <a:off x="3527460" y="5131709"/>
            <a:ext cx="7754541" cy="646331"/>
          </a:xfrm>
          <a:prstGeom prst="rect">
            <a:avLst/>
          </a:prstGeom>
          <a:noFill/>
        </p:spPr>
        <p:txBody>
          <a:bodyPr wrap="square" rtlCol="0">
            <a:spAutoFit/>
          </a:bodyPr>
          <a:lstStyle/>
          <a:p>
            <a:r>
              <a:rPr lang="en-US" sz="3600" dirty="0" err="1" smtClean="0">
                <a:latin typeface="HP001 5 hàng 1 ô ly" panose="020B0603050302020204" pitchFamily="34" charset="0"/>
              </a:rPr>
              <a:t>Giáo</a:t>
            </a:r>
            <a:r>
              <a:rPr lang="en-US" sz="3600" dirty="0" smtClean="0">
                <a:latin typeface="HP001 5 hàng 1 ô ly" panose="020B0603050302020204" pitchFamily="34" charset="0"/>
              </a:rPr>
              <a:t> </a:t>
            </a:r>
            <a:r>
              <a:rPr lang="en-US" sz="3600" dirty="0" err="1" smtClean="0">
                <a:latin typeface="HP001 5 hàng 1 ô ly" panose="020B0603050302020204" pitchFamily="34" charset="0"/>
              </a:rPr>
              <a:t>viên</a:t>
            </a:r>
            <a:r>
              <a:rPr lang="en-US" sz="3600" dirty="0" smtClean="0">
                <a:latin typeface="HP001 5 hàng 1 ô ly" panose="020B0603050302020204" pitchFamily="34" charset="0"/>
              </a:rPr>
              <a:t> : </a:t>
            </a:r>
            <a:endParaRPr lang="en-US" sz="3600" dirty="0">
              <a:latin typeface="HP001 5 hàng 1 ô ly" panose="020B0603050302020204" pitchFamily="34" charset="0"/>
            </a:endParaRPr>
          </a:p>
        </p:txBody>
      </p:sp>
      <p:sp>
        <p:nvSpPr>
          <p:cNvPr id="6" name="TextBox 5"/>
          <p:cNvSpPr txBox="1"/>
          <p:nvPr/>
        </p:nvSpPr>
        <p:spPr>
          <a:xfrm>
            <a:off x="5756688" y="5116974"/>
            <a:ext cx="5530642" cy="707886"/>
          </a:xfrm>
          <a:prstGeom prst="rect">
            <a:avLst/>
          </a:prstGeom>
          <a:noFill/>
        </p:spPr>
        <p:txBody>
          <a:bodyPr wrap="square" rtlCol="0">
            <a:spAutoFit/>
          </a:bodyPr>
          <a:lstStyle/>
          <a:p>
            <a:r>
              <a:rPr lang="en-US" sz="4000" dirty="0" err="1" smtClean="0">
                <a:solidFill>
                  <a:srgbClr val="002060"/>
                </a:solidFill>
                <a:latin typeface="Times New Roman" panose="02020603050405020304" pitchFamily="18" charset="0"/>
                <a:cs typeface="Times New Roman" panose="02020603050405020304" pitchFamily="18" charset="0"/>
              </a:rPr>
              <a:t>Trần</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Thị</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Hoan-Lớp</a:t>
            </a:r>
            <a:r>
              <a:rPr lang="en-US" sz="4000" dirty="0" smtClean="0">
                <a:solidFill>
                  <a:srgbClr val="002060"/>
                </a:solidFill>
                <a:latin typeface="Times New Roman" panose="02020603050405020304" pitchFamily="18" charset="0"/>
                <a:cs typeface="Times New Roman" panose="02020603050405020304" pitchFamily="18" charset="0"/>
              </a:rPr>
              <a:t> 4</a:t>
            </a:r>
            <a:endParaRPr lang="en-US" sz="4000" dirty="0">
              <a:solidFill>
                <a:srgbClr val="002060"/>
              </a:solidFill>
              <a:latin typeface="Times New Roman" panose="02020603050405020304" pitchFamily="18" charset="0"/>
              <a:cs typeface="Times New Roman" panose="02020603050405020304" pitchFamily="18" charset="0"/>
            </a:endParaRPr>
          </a:p>
        </p:txBody>
      </p:sp>
      <p:pic>
        <p:nvPicPr>
          <p:cNvPr id="36" name="Picture 35"/>
          <p:cNvPicPr>
            <a:picLocks noChangeAspect="1"/>
          </p:cNvPicPr>
          <p:nvPr/>
        </p:nvPicPr>
        <p:blipFill>
          <a:blip r:embed="rId4"/>
          <a:stretch>
            <a:fillRect/>
          </a:stretch>
        </p:blipFill>
        <p:spPr>
          <a:xfrm>
            <a:off x="1564533" y="1375947"/>
            <a:ext cx="2993395" cy="2213040"/>
          </a:xfrm>
          <a:prstGeom prst="rect">
            <a:avLst/>
          </a:prstGeom>
        </p:spPr>
      </p:pic>
      <p:pic>
        <p:nvPicPr>
          <p:cNvPr id="42" name="Picture 41"/>
          <p:cNvPicPr>
            <a:picLocks noChangeAspect="1"/>
          </p:cNvPicPr>
          <p:nvPr/>
        </p:nvPicPr>
        <p:blipFill>
          <a:blip r:embed="rId5"/>
          <a:stretch>
            <a:fillRect/>
          </a:stretch>
        </p:blipFill>
        <p:spPr>
          <a:xfrm>
            <a:off x="1823058" y="2642162"/>
            <a:ext cx="10515211" cy="1485938"/>
          </a:xfrm>
          <a:prstGeom prst="rect">
            <a:avLst/>
          </a:prstGeom>
        </p:spPr>
      </p:pic>
    </p:spTree>
    <p:extLst>
      <p:ext uri="{BB962C8B-B14F-4D97-AF65-F5344CB8AC3E}">
        <p14:creationId xmlns:p14="http://schemas.microsoft.com/office/powerpoint/2010/main" val="3059841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8" name="矩形: 圆角 3"/>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vi-VN" altLang="zh-CN"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defRPr/>
            </a:pPr>
            <a:r>
              <a:rPr kumimoji="0" lang="vi-VN" altLang="zh-CN"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defRPr/>
            </a:pPr>
            <a:r>
              <a:rPr kumimoji="0" lang="vi-VN" altLang="zh-CN"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grpSp>
        <p:nvGrpSpPr>
          <p:cNvPr id="3" name="Group 2"/>
          <p:cNvGrpSpPr/>
          <p:nvPr/>
        </p:nvGrpSpPr>
        <p:grpSpPr>
          <a:xfrm>
            <a:off x="1324896" y="595588"/>
            <a:ext cx="3962399" cy="684000"/>
            <a:chOff x="3521613" y="0"/>
            <a:chExt cx="3962399" cy="684000"/>
          </a:xfrm>
        </p:grpSpPr>
        <p:grpSp>
          <p:nvGrpSpPr>
            <p:cNvPr id="14" name="Group 13"/>
            <p:cNvGrpSpPr/>
            <p:nvPr/>
          </p:nvGrpSpPr>
          <p:grpSpPr>
            <a:xfrm>
              <a:off x="3521613" y="0"/>
              <a:ext cx="3962399" cy="684000"/>
              <a:chOff x="3770142" y="1493446"/>
              <a:chExt cx="3962399" cy="684000"/>
            </a:xfrm>
          </p:grpSpPr>
          <p:sp>
            <p:nvSpPr>
              <p:cNvPr id="16" name="Flowchart: Alternate Process 15"/>
              <p:cNvSpPr/>
              <p:nvPr/>
            </p:nvSpPr>
            <p:spPr>
              <a:xfrm>
                <a:off x="3840480" y="1547446"/>
                <a:ext cx="3892061" cy="576000"/>
              </a:xfrm>
              <a:prstGeom prst="flowChartAlternateProcess">
                <a:avLst/>
              </a:prstGeom>
              <a:solidFill>
                <a:srgbClr val="FFC000"/>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imes New Roman" panose="02020603050405020304"/>
                  <a:cs typeface="+mn-cs"/>
                </a:endParaRPr>
              </a:p>
            </p:txBody>
          </p:sp>
          <p:pic>
            <p:nvPicPr>
              <p:cNvPr id="17" name="Picture 16"/>
              <p:cNvPicPr>
                <a:picLocks noChangeAspect="1"/>
              </p:cNvPicPr>
              <p:nvPr/>
            </p:nvPicPr>
            <p:blipFill>
              <a:blip r:embed="rId3"/>
              <a:stretch>
                <a:fillRect/>
              </a:stretch>
            </p:blipFill>
            <p:spPr>
              <a:xfrm rot="16200000">
                <a:off x="3751426" y="1512162"/>
                <a:ext cx="684000" cy="646568"/>
              </a:xfrm>
              <a:prstGeom prst="rect">
                <a:avLst/>
              </a:prstGeom>
            </p:spPr>
          </p:pic>
        </p:grpSp>
        <p:sp>
          <p:nvSpPr>
            <p:cNvPr id="15" name="TextBox 3"/>
            <p:cNvSpPr txBox="1"/>
            <p:nvPr/>
          </p:nvSpPr>
          <p:spPr>
            <a:xfrm>
              <a:off x="4235988" y="41910"/>
              <a:ext cx="3133725"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Luyện đọc nhóm</a:t>
              </a:r>
            </a:p>
          </p:txBody>
        </p:sp>
      </p:grpSp>
      <p:sp>
        <p:nvSpPr>
          <p:cNvPr id="18" name="Rectangle 17"/>
          <p:cNvSpPr/>
          <p:nvPr/>
        </p:nvSpPr>
        <p:spPr>
          <a:xfrm>
            <a:off x="472966" y="1354169"/>
            <a:ext cx="6043108" cy="275152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panose="020B0604020202020204"/>
              <a:buNone/>
              <a:defRPr/>
            </a:pPr>
            <a:r>
              <a:rPr kumimoji="0" lang="en-US" altLang="zh-CN" sz="3600" b="1" i="0" u="none" strike="noStrike" kern="1200" cap="none" spc="0" normalizeH="0" baseline="0" noProof="0" dirty="0" err="1">
                <a:ln>
                  <a:noFill/>
                </a:ln>
                <a:solidFill>
                  <a:srgbClr val="FF0000"/>
                </a:solidFill>
                <a:effectLst/>
                <a:uLnTx/>
                <a:uFillTx/>
                <a:latin typeface="HP001 5 hàng 1 ô ly" panose="020B0603050302020204" pitchFamily="34" charset="0"/>
                <a:cs typeface="Calibri" panose="020F0502020204030204" pitchFamily="34" charset="0"/>
                <a:sym typeface="Arial" panose="020B0604020202020204"/>
              </a:rPr>
              <a:t>Yêu</a:t>
            </a:r>
            <a:r>
              <a:rPr kumimoji="0" lang="zh-CN" altLang="en-US" sz="3600" b="1" i="0" u="none" strike="noStrike" kern="1200" cap="none" spc="0" normalizeH="0" baseline="0" noProof="0" dirty="0">
                <a:ln>
                  <a:noFill/>
                </a:ln>
                <a:solidFill>
                  <a:srgbClr val="FF0000"/>
                </a:solidFill>
                <a:effectLst/>
                <a:uLnTx/>
                <a:uFillTx/>
                <a:latin typeface="HP001 5 hàng 1 ô ly" panose="020B0603050302020204" pitchFamily="34" charset="0"/>
                <a:cs typeface="Calibri" panose="020F0502020204030204" pitchFamily="34" charset="0"/>
                <a:sym typeface="Arial" panose="020B0604020202020204"/>
              </a:rPr>
              <a:t> </a:t>
            </a:r>
            <a:r>
              <a:rPr kumimoji="0" lang="en-US" altLang="zh-CN" sz="3600" b="1" i="0" u="none" strike="noStrike" kern="1200" cap="none" spc="0" normalizeH="0" baseline="0" noProof="0" dirty="0" err="1">
                <a:ln>
                  <a:noFill/>
                </a:ln>
                <a:solidFill>
                  <a:srgbClr val="FF0000"/>
                </a:solidFill>
                <a:effectLst/>
                <a:uLnTx/>
                <a:uFillTx/>
                <a:latin typeface="HP001 5 hàng 1 ô ly" panose="020B0603050302020204" pitchFamily="34" charset="0"/>
                <a:cs typeface="Calibri" panose="020F0502020204030204" pitchFamily="34" charset="0"/>
                <a:sym typeface="Arial" panose="020B0604020202020204"/>
              </a:rPr>
              <a:t>cầu</a:t>
            </a:r>
            <a:endParaRPr kumimoji="0" lang="zh-CN" altLang="en-US" sz="3600" b="1" i="0" u="none" strike="noStrike" kern="1200" cap="none" spc="0" normalizeH="0" baseline="0" noProof="0" dirty="0">
              <a:ln>
                <a:noFill/>
              </a:ln>
              <a:solidFill>
                <a:srgbClr val="FF0000"/>
              </a:solidFill>
              <a:effectLst/>
              <a:uLnTx/>
              <a:uFillTx/>
              <a:latin typeface="HP001 5 hàng 1 ô ly" panose="020B0603050302020204" pitchFamily="34" charset="0"/>
              <a:cs typeface="Calibri" panose="020F0502020204030204" pitchFamily="34" charset="0"/>
              <a:sym typeface="Arial" panose="020B0604020202020204"/>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panose="020B0604020202020204"/>
              <a:buNone/>
              <a:defRPr/>
            </a:pPr>
            <a:r>
              <a:rPr kumimoji="0" lang="en-US" altLang="zh-CN"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panose="020B0604020202020204"/>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panose="020B0604020202020204"/>
              </a:rPr>
              <a:t>Phân</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panose="020B0604020202020204"/>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panose="020B0604020202020204"/>
              </a:rPr>
              <a:t>công</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panose="020B0604020202020204"/>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panose="020B0604020202020204"/>
              </a:rPr>
              <a:t>đọc</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panose="020B0604020202020204"/>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panose="020B0604020202020204"/>
              </a:rPr>
              <a:t>theo</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panose="020B0604020202020204"/>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panose="020B0604020202020204"/>
              </a:rPr>
              <a:t>đoạn</a:t>
            </a:r>
            <a:endPar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panose="020B0604020202020204"/>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panose="020B0604020202020204"/>
              <a:buNone/>
              <a:defRPr/>
            </a:pPr>
            <a:r>
              <a:rPr kumimoji="0" lang="en-US" altLang="zh-CN"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panose="020B0604020202020204"/>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panose="020B0604020202020204"/>
              </a:rPr>
              <a:t>Tất</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panose="020B0604020202020204"/>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panose="020B0604020202020204"/>
              </a:rPr>
              <a:t>cả</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panose="020B0604020202020204"/>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panose="020B0604020202020204"/>
              </a:rPr>
              <a:t>thành</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panose="020B0604020202020204"/>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panose="020B0604020202020204"/>
              </a:rPr>
              <a:t>viên</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panose="020B0604020202020204"/>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panose="020B0604020202020204"/>
              </a:rPr>
              <a:t>đều</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panose="020B0604020202020204"/>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panose="020B0604020202020204"/>
              </a:rPr>
              <a:t>đọc</a:t>
            </a:r>
            <a:endPar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panose="020B0604020202020204"/>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panose="020B0604020202020204"/>
              <a:buNone/>
              <a:defRPr/>
            </a:pPr>
            <a:r>
              <a:rPr kumimoji="0" lang="en-US" altLang="zh-CN"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panose="020B0604020202020204"/>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panose="020B0604020202020204"/>
              </a:rPr>
              <a:t>Giải</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panose="020B0604020202020204"/>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panose="020B0604020202020204"/>
              </a:rPr>
              <a:t>nghĩa</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panose="020B0604020202020204"/>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panose="020B0604020202020204"/>
              </a:rPr>
              <a:t>từ</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panose="020B0604020202020204"/>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panose="020B0604020202020204"/>
              </a:rPr>
              <a:t>cùng</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panose="020B0604020202020204"/>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panose="020B0604020202020204"/>
              </a:rPr>
              <a:t>nhau</a:t>
            </a:r>
            <a:endPar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panose="020B0604020202020204"/>
            </a:endParaRPr>
          </a:p>
        </p:txBody>
      </p:sp>
      <p:pic>
        <p:nvPicPr>
          <p:cNvPr id="19" name="Picture 18"/>
          <p:cNvPicPr>
            <a:picLocks noChangeAspect="1"/>
          </p:cNvPicPr>
          <p:nvPr/>
        </p:nvPicPr>
        <p:blipFill>
          <a:blip r:embed="rId4"/>
          <a:stretch>
            <a:fillRect/>
          </a:stretch>
        </p:blipFill>
        <p:spPr>
          <a:xfrm>
            <a:off x="6429916" y="1455740"/>
            <a:ext cx="5065398" cy="2548381"/>
          </a:xfrm>
          <a:prstGeom prst="rect">
            <a:avLst/>
          </a:prstGeom>
        </p:spPr>
      </p:pic>
      <p:pic>
        <p:nvPicPr>
          <p:cNvPr id="20" name="Picture 19"/>
          <p:cNvPicPr>
            <a:picLocks noChangeAspect="1"/>
          </p:cNvPicPr>
          <p:nvPr/>
        </p:nvPicPr>
        <p:blipFill>
          <a:blip r:embed="rId5">
            <a:extLst>
              <a:ext uri="{BEBA8EAE-BF5A-486C-A8C5-ECC9F3942E4B}">
                <a14:imgProps xmlns:a14="http://schemas.microsoft.com/office/drawing/2010/main">
                  <a14:imgLayer r:embed="rId6">
                    <a14:imgEffect>
                      <a14:backgroundRemoval t="9607" b="100000" l="0" r="100000">
                        <a14:foregroundMark x1="3250" y1="68996" x2="3625" y2="70742"/>
                        <a14:foregroundMark x1="2875" y1="68122" x2="3125" y2="69432"/>
                        <a14:foregroundMark x1="34375" y1="37336" x2="43250" y2="51528"/>
                        <a14:foregroundMark x1="42375" y1="62009" x2="45250" y2="58734"/>
                        <a14:foregroundMark x1="45625" y1="60699" x2="47250" y2="58515"/>
                        <a14:foregroundMark x1="47000" y1="59389" x2="47625" y2="61572"/>
                        <a14:backgroundMark x1="42750" y1="58515" x2="45375" y2="54803"/>
                        <a14:backgroundMark x1="56375" y1="69214" x2="61875" y2="69651"/>
                        <a14:backgroundMark x1="77000" y1="78821" x2="80500" y2="82969"/>
                        <a14:backgroundMark x1="6625" y1="75764" x2="7625" y2="77511"/>
                      </a14:backgroundRemoval>
                    </a14:imgEffect>
                  </a14:imgLayer>
                </a14:imgProps>
              </a:ext>
            </a:extLst>
          </a:blip>
          <a:stretch>
            <a:fillRect/>
          </a:stretch>
        </p:blipFill>
        <p:spPr>
          <a:xfrm>
            <a:off x="2835497" y="3346884"/>
            <a:ext cx="5581537" cy="31954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up)">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up)">
                                      <p:cBhvr>
                                        <p:cTn id="18" dur="500"/>
                                        <p:tgtEl>
                                          <p:spTgt spid="19"/>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8" name="矩形: 圆角 3"/>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vi-VN" altLang="zh-CN"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defRPr/>
            </a:pPr>
            <a:r>
              <a:rPr kumimoji="0" lang="vi-VN" altLang="zh-CN"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defRPr/>
            </a:pPr>
            <a:r>
              <a:rPr kumimoji="0" lang="vi-VN" altLang="zh-CN"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grpSp>
        <p:nvGrpSpPr>
          <p:cNvPr id="3" name="Group 2"/>
          <p:cNvGrpSpPr/>
          <p:nvPr/>
        </p:nvGrpSpPr>
        <p:grpSpPr>
          <a:xfrm>
            <a:off x="1320511" y="544553"/>
            <a:ext cx="4291965" cy="683895"/>
            <a:chOff x="3521613" y="0"/>
            <a:chExt cx="4136573" cy="684000"/>
          </a:xfrm>
        </p:grpSpPr>
        <p:grpSp>
          <p:nvGrpSpPr>
            <p:cNvPr id="14" name="Group 13"/>
            <p:cNvGrpSpPr/>
            <p:nvPr/>
          </p:nvGrpSpPr>
          <p:grpSpPr>
            <a:xfrm>
              <a:off x="3521613" y="0"/>
              <a:ext cx="4136573" cy="684000"/>
              <a:chOff x="3770142" y="1493446"/>
              <a:chExt cx="4136573" cy="684000"/>
            </a:xfrm>
          </p:grpSpPr>
          <p:sp>
            <p:nvSpPr>
              <p:cNvPr id="16" name="Flowchart: Alternate Process 15"/>
              <p:cNvSpPr/>
              <p:nvPr/>
            </p:nvSpPr>
            <p:spPr>
              <a:xfrm>
                <a:off x="3840481" y="1547446"/>
                <a:ext cx="4066234" cy="576000"/>
              </a:xfrm>
              <a:prstGeom prst="flowChartAlternateProcess">
                <a:avLst/>
              </a:prstGeom>
              <a:solidFill>
                <a:srgbClr val="DDFDAE"/>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imes New Roman" panose="02020603050405020304"/>
                  <a:cs typeface="+mn-cs"/>
                </a:endParaRPr>
              </a:p>
            </p:txBody>
          </p:sp>
          <p:pic>
            <p:nvPicPr>
              <p:cNvPr id="17" name="Picture 16"/>
              <p:cNvPicPr>
                <a:picLocks noChangeAspect="1"/>
              </p:cNvPicPr>
              <p:nvPr/>
            </p:nvPicPr>
            <p:blipFill>
              <a:blip r:embed="rId3"/>
              <a:stretch>
                <a:fillRect/>
              </a:stretch>
            </p:blipFill>
            <p:spPr>
              <a:xfrm rot="16200000">
                <a:off x="3751426" y="1512162"/>
                <a:ext cx="684000" cy="646568"/>
              </a:xfrm>
              <a:prstGeom prst="rect">
                <a:avLst/>
              </a:prstGeom>
            </p:spPr>
          </p:pic>
        </p:grpSp>
        <p:sp>
          <p:nvSpPr>
            <p:cNvPr id="15" name="TextBox 14"/>
            <p:cNvSpPr txBox="1"/>
            <p:nvPr/>
          </p:nvSpPr>
          <p:spPr>
            <a:xfrm>
              <a:off x="4112458" y="68663"/>
              <a:ext cx="3545728" cy="583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Luyện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trước</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a:ln>
                    <a:noFill/>
                  </a:ln>
                  <a:solidFill>
                    <a:srgbClr val="17406D">
                      <a:lumMod val="50000"/>
                    </a:srgbClr>
                  </a:solidFill>
                  <a:effectLst/>
                  <a:uLnTx/>
                  <a:uFillTx/>
                  <a:latin typeface="Calibri" panose="020F0502020204030204" pitchFamily="34" charset="0"/>
                  <a:cs typeface="Calibri" panose="020F0502020204030204" pitchFamily="34" charset="0"/>
                </a:rPr>
                <a:t>lớp</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grpSp>
        <p:nvGrpSpPr>
          <p:cNvPr id="18" name="Group 17"/>
          <p:cNvGrpSpPr/>
          <p:nvPr/>
        </p:nvGrpSpPr>
        <p:grpSpPr>
          <a:xfrm>
            <a:off x="2064596" y="1552926"/>
            <a:ext cx="7868387" cy="3785037"/>
            <a:chOff x="2506327" y="1715940"/>
            <a:chExt cx="7868387" cy="3785037"/>
          </a:xfrm>
        </p:grpSpPr>
        <p:sp>
          <p:nvSpPr>
            <p:cNvPr id="19" name="Rounded Rectangle 22"/>
            <p:cNvSpPr/>
            <p:nvPr/>
          </p:nvSpPr>
          <p:spPr>
            <a:xfrm>
              <a:off x="2506328" y="2659594"/>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865"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panose="020B0604020202020204"/>
              </a:endParaRPr>
            </a:p>
          </p:txBody>
        </p:sp>
        <p:sp>
          <p:nvSpPr>
            <p:cNvPr id="20" name="Rectangle 19"/>
            <p:cNvSpPr/>
            <p:nvPr/>
          </p:nvSpPr>
          <p:spPr>
            <a:xfrm>
              <a:off x="4503340" y="1715940"/>
              <a:ext cx="3828292"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panose="020B0604020202020204"/>
                <a:buNone/>
                <a:defRPr/>
              </a:pPr>
              <a:r>
                <a:rPr kumimoji="0" lang="en-US" altLang="zh-CN" sz="3600" b="1" i="0" u="none" strike="noStrike" kern="1200" cap="none" spc="0" normalizeH="0" baseline="0" noProof="0" dirty="0" err="1">
                  <a:ln>
                    <a:noFill/>
                  </a:ln>
                  <a:solidFill>
                    <a:srgbClr val="FF1531"/>
                  </a:solidFill>
                  <a:effectLst/>
                  <a:uLnTx/>
                  <a:uFillTx/>
                  <a:latin typeface="HP001 5 hàng 1 ô ly" panose="020B0603050302020204" pitchFamily="34" charset="0"/>
                  <a:ea typeface="inpin heiti" panose="00000500000000000000" pitchFamily="2" charset="-122"/>
                  <a:cs typeface="Calibri" panose="020F0502020204030204" pitchFamily="34" charset="0"/>
                  <a:sym typeface="Arial" panose="020B0604020202020204"/>
                </a:rPr>
                <a:t>Tiêu</a:t>
              </a:r>
              <a:r>
                <a:rPr kumimoji="0" lang="en-US" altLang="zh-CN" sz="3600" b="1" i="0" u="none" strike="noStrike" kern="1200" cap="none" spc="0" normalizeH="0" baseline="0" noProof="0" dirty="0">
                  <a:ln>
                    <a:noFill/>
                  </a:ln>
                  <a:solidFill>
                    <a:srgbClr val="FF1531"/>
                  </a:solidFill>
                  <a:effectLst/>
                  <a:uLnTx/>
                  <a:uFillTx/>
                  <a:latin typeface="HP001 5 hàng 1 ô ly" panose="020B0603050302020204" pitchFamily="34" charset="0"/>
                  <a:ea typeface="inpin heiti" panose="00000500000000000000" pitchFamily="2" charset="-122"/>
                  <a:cs typeface="Calibri" panose="020F0502020204030204" pitchFamily="34" charset="0"/>
                  <a:sym typeface="Arial" panose="020B0604020202020204"/>
                </a:rPr>
                <a:t> </a:t>
              </a:r>
              <a:r>
                <a:rPr kumimoji="0" lang="en-US" altLang="zh-CN" sz="3600" b="1" i="0" u="none" strike="noStrike" kern="1200" cap="none" spc="0" normalizeH="0" baseline="0" noProof="0" dirty="0" err="1">
                  <a:ln>
                    <a:noFill/>
                  </a:ln>
                  <a:solidFill>
                    <a:srgbClr val="FF1531"/>
                  </a:solidFill>
                  <a:effectLst/>
                  <a:uLnTx/>
                  <a:uFillTx/>
                  <a:latin typeface="HP001 5 hàng 1 ô ly" panose="020B0603050302020204" pitchFamily="34" charset="0"/>
                  <a:ea typeface="inpin heiti" panose="00000500000000000000" pitchFamily="2" charset="-122"/>
                  <a:cs typeface="Calibri" panose="020F0502020204030204" pitchFamily="34" charset="0"/>
                  <a:sym typeface="Arial" panose="020B0604020202020204"/>
                </a:rPr>
                <a:t>chí</a:t>
              </a:r>
              <a:r>
                <a:rPr kumimoji="0" lang="en-US" altLang="zh-CN" sz="3600" b="1" i="0" u="none" strike="noStrike" kern="1200" cap="none" spc="0" normalizeH="0" baseline="0" noProof="0" dirty="0">
                  <a:ln>
                    <a:noFill/>
                  </a:ln>
                  <a:solidFill>
                    <a:srgbClr val="FF1531"/>
                  </a:solidFill>
                  <a:effectLst/>
                  <a:uLnTx/>
                  <a:uFillTx/>
                  <a:latin typeface="HP001 5 hàng 1 ô ly" panose="020B0603050302020204" pitchFamily="34" charset="0"/>
                  <a:ea typeface="inpin heiti" panose="00000500000000000000" pitchFamily="2" charset="-122"/>
                  <a:cs typeface="Calibri" panose="020F0502020204030204" pitchFamily="34" charset="0"/>
                  <a:sym typeface="Arial" panose="020B0604020202020204"/>
                </a:rPr>
                <a:t> </a:t>
              </a:r>
              <a:r>
                <a:rPr kumimoji="0" lang="en-US" altLang="zh-CN" sz="3600" b="1" i="0" u="none" strike="noStrike" kern="1200" cap="none" spc="0" normalizeH="0" baseline="0" noProof="0" dirty="0" err="1">
                  <a:ln>
                    <a:noFill/>
                  </a:ln>
                  <a:solidFill>
                    <a:srgbClr val="FF1531"/>
                  </a:solidFill>
                  <a:effectLst/>
                  <a:uLnTx/>
                  <a:uFillTx/>
                  <a:latin typeface="HP001 5 hàng 1 ô ly" panose="020B0603050302020204" pitchFamily="34" charset="0"/>
                  <a:ea typeface="inpin heiti" panose="00000500000000000000" pitchFamily="2" charset="-122"/>
                  <a:cs typeface="Calibri" panose="020F0502020204030204" pitchFamily="34" charset="0"/>
                  <a:sym typeface="Arial" panose="020B0604020202020204"/>
                </a:rPr>
                <a:t>đánh</a:t>
              </a:r>
              <a:r>
                <a:rPr kumimoji="0" lang="en-US" altLang="zh-CN" sz="3600" b="1" i="0" u="none" strike="noStrike" kern="1200" cap="none" spc="0" normalizeH="0" baseline="0" noProof="0" dirty="0">
                  <a:ln>
                    <a:noFill/>
                  </a:ln>
                  <a:solidFill>
                    <a:srgbClr val="FF1531"/>
                  </a:solidFill>
                  <a:effectLst/>
                  <a:uLnTx/>
                  <a:uFillTx/>
                  <a:latin typeface="HP001 5 hàng 1 ô ly" panose="020B0603050302020204" pitchFamily="34" charset="0"/>
                  <a:ea typeface="inpin heiti" panose="00000500000000000000" pitchFamily="2" charset="-122"/>
                  <a:cs typeface="Calibri" panose="020F0502020204030204" pitchFamily="34" charset="0"/>
                  <a:sym typeface="Arial" panose="020B0604020202020204"/>
                </a:rPr>
                <a:t> </a:t>
              </a:r>
              <a:r>
                <a:rPr kumimoji="0" lang="en-US" altLang="zh-CN" sz="3600" b="1" i="0" u="none" strike="noStrike" kern="1200" cap="none" spc="0" normalizeH="0" baseline="0" noProof="0" dirty="0" err="1">
                  <a:ln>
                    <a:noFill/>
                  </a:ln>
                  <a:solidFill>
                    <a:srgbClr val="FF1531"/>
                  </a:solidFill>
                  <a:effectLst/>
                  <a:uLnTx/>
                  <a:uFillTx/>
                  <a:latin typeface="HP001 5 hàng 1 ô ly" panose="020B0603050302020204" pitchFamily="34" charset="0"/>
                  <a:ea typeface="inpin heiti" panose="00000500000000000000" pitchFamily="2" charset="-122"/>
                  <a:cs typeface="Calibri" panose="020F0502020204030204" pitchFamily="34" charset="0"/>
                  <a:sym typeface="Arial" panose="020B0604020202020204"/>
                </a:rPr>
                <a:t>giá</a:t>
              </a:r>
              <a:endParaRPr kumimoji="0" lang="en-US" altLang="zh-CN" sz="3600" b="1" i="0" u="none" strike="noStrike" kern="1200" cap="none" spc="0" normalizeH="0" baseline="0" noProof="0" dirty="0">
                <a:ln>
                  <a:noFill/>
                </a:ln>
                <a:solidFill>
                  <a:srgbClr val="FF1531"/>
                </a:solidFill>
                <a:effectLst/>
                <a:uLnTx/>
                <a:uFillTx/>
                <a:latin typeface="HP001 5 hàng 1 ô ly" panose="020B0603050302020204" pitchFamily="34" charset="0"/>
                <a:ea typeface="inpin heiti" panose="00000500000000000000" pitchFamily="2" charset="-122"/>
                <a:cs typeface="Calibri" panose="020F0502020204030204" pitchFamily="34" charset="0"/>
                <a:sym typeface="Arial" panose="020B0604020202020204"/>
              </a:endParaRPr>
            </a:p>
          </p:txBody>
        </p:sp>
        <p:sp>
          <p:nvSpPr>
            <p:cNvPr id="21" name="Rectangle 20"/>
            <p:cNvSpPr/>
            <p:nvPr/>
          </p:nvSpPr>
          <p:spPr>
            <a:xfrm>
              <a:off x="3258682" y="2766532"/>
              <a:ext cx="1776448"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panose="00000500000000000000" pitchFamily="2" charset="-122"/>
                  <a:cs typeface="Calibri" panose="020F0502020204030204" pitchFamily="34" charset="0"/>
                  <a:sym typeface="Arial" panose="020B0604020202020204"/>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panose="00000500000000000000" pitchFamily="2" charset="-122"/>
                  <a:cs typeface="Calibri" panose="020F0502020204030204" pitchFamily="34" charset="0"/>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panose="00000500000000000000" pitchFamily="2" charset="-122"/>
                  <a:cs typeface="Calibri" panose="020F0502020204030204" pitchFamily="34" charset="0"/>
                  <a:sym typeface="Arial" panose="020B0604020202020204"/>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panose="00000500000000000000" pitchFamily="2" charset="-122"/>
                <a:cs typeface="Calibri" panose="020F0502020204030204" pitchFamily="34" charset="0"/>
                <a:sym typeface="Arial" panose="020B0604020202020204"/>
              </a:endParaRPr>
            </a:p>
          </p:txBody>
        </p:sp>
        <p:sp>
          <p:nvSpPr>
            <p:cNvPr id="22" name="Oval 21"/>
            <p:cNvSpPr/>
            <p:nvPr/>
          </p:nvSpPr>
          <p:spPr>
            <a:xfrm>
              <a:off x="2647262" y="2806920"/>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panose="00000500000000000000" pitchFamily="2" charset="-122"/>
                  <a:cs typeface="Calibri" panose="020F0502020204030204" pitchFamily="34" charset="0"/>
                  <a:sym typeface="Arial" panose="020B0604020202020204"/>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panose="020B0604020202020204"/>
              </a:endParaRPr>
            </a:p>
          </p:txBody>
        </p:sp>
        <p:sp>
          <p:nvSpPr>
            <p:cNvPr id="23" name="Rounded Rectangle 28"/>
            <p:cNvSpPr/>
            <p:nvPr/>
          </p:nvSpPr>
          <p:spPr>
            <a:xfrm>
              <a:off x="2506328" y="3636582"/>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865"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panose="020B0604020202020204"/>
              </a:endParaRPr>
            </a:p>
          </p:txBody>
        </p:sp>
        <p:sp>
          <p:nvSpPr>
            <p:cNvPr id="24" name="Rectangle 23"/>
            <p:cNvSpPr/>
            <p:nvPr/>
          </p:nvSpPr>
          <p:spPr>
            <a:xfrm>
              <a:off x="3258682" y="3743520"/>
              <a:ext cx="1814471"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panose="00000500000000000000" pitchFamily="2" charset="-122"/>
                  <a:cs typeface="Calibri" panose="020F0502020204030204" pitchFamily="34" charset="0"/>
                  <a:sym typeface="Arial" panose="020B0604020202020204"/>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panose="00000500000000000000" pitchFamily="2" charset="-122"/>
                  <a:cs typeface="Calibri" panose="020F0502020204030204" pitchFamily="34" charset="0"/>
                  <a:sym typeface="Arial" panose="020B0604020202020204"/>
                </a:rPr>
                <a:t> to,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panose="00000500000000000000" pitchFamily="2" charset="-122"/>
                  <a:cs typeface="Calibri" panose="020F0502020204030204" pitchFamily="34" charset="0"/>
                  <a:sym typeface="Arial" panose="020B0604020202020204"/>
                </a:rPr>
                <a:t>rõ</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panose="00000500000000000000" pitchFamily="2" charset="-122"/>
                <a:cs typeface="Calibri" panose="020F0502020204030204" pitchFamily="34" charset="0"/>
                <a:sym typeface="Arial" panose="020B0604020202020204"/>
              </a:endParaRPr>
            </a:p>
          </p:txBody>
        </p:sp>
        <p:sp>
          <p:nvSpPr>
            <p:cNvPr id="25" name="Oval 24"/>
            <p:cNvSpPr/>
            <p:nvPr/>
          </p:nvSpPr>
          <p:spPr>
            <a:xfrm>
              <a:off x="2647262" y="3783908"/>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panose="00000500000000000000" pitchFamily="2" charset="-122"/>
                  <a:cs typeface="Calibri" panose="020F0502020204030204" pitchFamily="34" charset="0"/>
                  <a:sym typeface="Arial" panose="020B0604020202020204"/>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panose="020B0604020202020204"/>
              </a:endParaRPr>
            </a:p>
          </p:txBody>
        </p:sp>
        <p:sp>
          <p:nvSpPr>
            <p:cNvPr id="26" name="Rounded Rectangle 31"/>
            <p:cNvSpPr/>
            <p:nvPr/>
          </p:nvSpPr>
          <p:spPr>
            <a:xfrm>
              <a:off x="2506327" y="4702324"/>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865"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panose="020B0604020202020204"/>
              </a:endParaRPr>
            </a:p>
          </p:txBody>
        </p:sp>
        <p:sp>
          <p:nvSpPr>
            <p:cNvPr id="27" name="Rectangle 26"/>
            <p:cNvSpPr/>
            <p:nvPr/>
          </p:nvSpPr>
          <p:spPr>
            <a:xfrm>
              <a:off x="3258682" y="4809262"/>
              <a:ext cx="342574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panose="020B0604020202020204"/>
                </a:rPr>
                <a:t>Ngắt</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panose="020B0604020202020204"/>
                </a:rPr>
                <a:t>nghỉ</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panose="020B0604020202020204"/>
                </a:rPr>
                <a:t>đúng</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panose="020B0604020202020204"/>
                </a:rPr>
                <a:t>chỗ</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panose="020B0604020202020204"/>
              </a:endParaRPr>
            </a:p>
          </p:txBody>
        </p:sp>
        <p:sp>
          <p:nvSpPr>
            <p:cNvPr id="28" name="Oval 27"/>
            <p:cNvSpPr/>
            <p:nvPr/>
          </p:nvSpPr>
          <p:spPr>
            <a:xfrm>
              <a:off x="2647262" y="4849650"/>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panose="00000500000000000000" pitchFamily="2" charset="-122"/>
                  <a:cs typeface="Calibri" panose="020F0502020204030204" pitchFamily="34" charset="0"/>
                  <a:sym typeface="Arial" panose="020B0604020202020204"/>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panose="020B0604020202020204"/>
              </a:endParaRPr>
            </a:p>
          </p:txBody>
        </p:sp>
        <p:pic>
          <p:nvPicPr>
            <p:cNvPr id="29"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6608090" y="2633335"/>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6578990" y="362198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7844231" y="4740868"/>
              <a:ext cx="2530483" cy="72156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p:cNvPicPr>
            <a:picLocks noChangeAspect="1"/>
          </p:cNvPicPr>
          <p:nvPr/>
        </p:nvPicPr>
        <p:blipFill>
          <a:blip r:embed="rId2"/>
          <a:stretch>
            <a:fillRect/>
          </a:stretch>
        </p:blipFill>
        <p:spPr>
          <a:xfrm>
            <a:off x="522438" y="1427105"/>
            <a:ext cx="8093128" cy="447500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1571" y="2553713"/>
            <a:ext cx="4283268" cy="4283268"/>
          </a:xfrm>
          <a:prstGeom prst="rect">
            <a:avLst/>
          </a:prstGeom>
        </p:spPr>
      </p:pic>
      <p:pic>
        <p:nvPicPr>
          <p:cNvPr id="6" name="Picture 5">
            <a:extLst>
              <a:ext uri="{FF2B5EF4-FFF2-40B4-BE49-F238E27FC236}">
                <a16:creationId xmlns:a16="http://schemas.microsoft.com/office/drawing/2014/main" id="{3977FD74-28AB-4240-96B5-37274A8419C8}"/>
              </a:ext>
            </a:extLst>
          </p:cNvPr>
          <p:cNvPicPr>
            <a:picLocks noChangeAspect="1"/>
          </p:cNvPicPr>
          <p:nvPr/>
        </p:nvPicPr>
        <p:blipFill>
          <a:blip r:embed="rId4"/>
          <a:stretch>
            <a:fillRect/>
          </a:stretch>
        </p:blipFill>
        <p:spPr>
          <a:xfrm>
            <a:off x="-1202780" y="1970689"/>
            <a:ext cx="11543563" cy="42566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par>
                                <p:cTn id="8" presetID="53"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2192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TRÒ CHƠI: TRỒNG CÂY XANH</a:t>
            </a:r>
          </a:p>
        </p:txBody>
      </p:sp>
      <p:pic>
        <p:nvPicPr>
          <p:cNvPr id="4" name="Picture 3"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5" name="BaiHatTrongCayBeatInstrumental-DoanXuanMy-292897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28800" y="1981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29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4384" y="342009"/>
            <a:ext cx="10491689" cy="1638451"/>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537100" y="657070"/>
              <a:ext cx="9901962"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1. Lần đầu về quê, bạn nhỏ được bà nội giới thiệu cho biết về những cây nào trong vườn?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1" name="Rectangle 10"/>
          <p:cNvSpPr/>
          <p:nvPr/>
        </p:nvSpPr>
        <p:spPr>
          <a:xfrm>
            <a:off x="1079558" y="2625333"/>
            <a:ext cx="10262936" cy="2800767"/>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algn="just"/>
            <a:r>
              <a:rPr lang="vi-VN" sz="4400" b="1" dirty="0">
                <a:solidFill>
                  <a:srgbClr val="000000"/>
                </a:solidFill>
                <a:latin typeface="Cambria" panose="02040503050406030204" pitchFamily="18" charset="0"/>
                <a:ea typeface="Cambria" panose="02040503050406030204" pitchFamily="18" charset="0"/>
              </a:rPr>
              <a:t>Lần đầu về quê bạn nhỏ được bà nội giới thiệu cho biết về nhiều loại cây. Mít, nhãn, sung, chuối, cau, khế, dành dành, mẫu đơn,...</a:t>
            </a:r>
            <a:endParaRPr lang="en-US" sz="4400" dirty="0">
              <a:latin typeface="Cambria" panose="02040503050406030204" pitchFamily="18" charset="0"/>
              <a:ea typeface="Cambria" panose="02040503050406030204" pitchFamily="18" charset="0"/>
            </a:endParaRPr>
          </a:p>
        </p:txBody>
      </p:sp>
      <p:sp>
        <p:nvSpPr>
          <p:cNvPr id="15" name="Right Arrow 23">
            <a:hlinkClick r:id="rId2" action="ppaction://hlinksldjump"/>
          </p:cNvPr>
          <p:cNvSpPr/>
          <p:nvPr/>
        </p:nvSpPr>
        <p:spPr>
          <a:xfrm>
            <a:off x="9830462" y="5898287"/>
            <a:ext cx="196529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anose="02020603050405020304" pitchFamily="18" charset="0"/>
                <a:cs typeface="Times New Roman" panose="02020603050405020304" pitchFamily="18" charset="0"/>
              </a:rPr>
              <a:t>Trở</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về</a:t>
            </a:r>
            <a:endParaRPr lang="en-US"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4384" y="342009"/>
            <a:ext cx="10491689" cy="1638451"/>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537100" y="657070"/>
              <a:ext cx="9901962"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2. Theo em, qua lời giới thiệu của bà, bạn nhỏ hiểu được điều gì về vườn cây?</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Rectangle 10"/>
          <p:cNvSpPr/>
          <p:nvPr/>
        </p:nvSpPr>
        <p:spPr>
          <a:xfrm>
            <a:off x="1221798" y="2544053"/>
            <a:ext cx="10262936" cy="2800767"/>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lvl="0" algn="just"/>
            <a:r>
              <a:rPr lang="vi-VN" sz="4400" b="1" dirty="0">
                <a:solidFill>
                  <a:srgbClr val="000000"/>
                </a:solidFill>
                <a:latin typeface="Cambria" panose="02040503050406030204" pitchFamily="18" charset="0"/>
                <a:ea typeface="Cambria" panose="02040503050406030204" pitchFamily="18" charset="0"/>
              </a:rPr>
              <a:t>Qua lời giới thiệu của bà, bạn nhỏ hiểu được điều vườn cây là do một tay ông trồng và cặm cụi vun xới. Mỗi loài cây đều chứa đựng hình bóng của ông.</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Right Arrow 23">
            <a:hlinkClick r:id="rId2" action="ppaction://hlinksldjump"/>
          </p:cNvPr>
          <p:cNvSpPr/>
          <p:nvPr/>
        </p:nvSpPr>
        <p:spPr>
          <a:xfrm>
            <a:off x="9830462" y="5898287"/>
            <a:ext cx="196529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anose="02020603050405020304" pitchFamily="18" charset="0"/>
                <a:cs typeface="Times New Roman" panose="02020603050405020304" pitchFamily="18" charset="0"/>
              </a:rPr>
              <a:t>Trở</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về</a:t>
            </a:r>
            <a:endParaRPr lang="en-US"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4384" y="342009"/>
            <a:ext cx="10491689" cy="1638451"/>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537100" y="657070"/>
              <a:ext cx="9901962"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3. Vì sao hình bóng ông không bao giờ phai nhạt trong lòng người thân?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Rectangle 10"/>
          <p:cNvSpPr/>
          <p:nvPr/>
        </p:nvSpPr>
        <p:spPr>
          <a:xfrm>
            <a:off x="965200" y="2625333"/>
            <a:ext cx="10377294" cy="3046988"/>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marL="457200" lvl="0" indent="-4572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Hình bóng ông không bao giờ phai nhạt trong lòng người thân vì vườn cây luôn xanh tốt, luôn gợi cảnh ông chăm sóc vườn cây;</a:t>
            </a:r>
            <a:endParaRPr lang="en-US" sz="3200" b="1" dirty="0">
              <a:solidFill>
                <a:srgbClr val="000000"/>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Vì vườn cây, ông trồng luôn gợi hình bóng ông;</a:t>
            </a:r>
            <a:endParaRPr lang="en-US" sz="3200" b="1" dirty="0">
              <a:solidFill>
                <a:srgbClr val="000000"/>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Vì người thân luôn nhớ công ơn của ông: ông đã trồng nên một vườn cây xanh tốt;….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ight Arrow 23">
            <a:hlinkClick r:id="rId2" action="ppaction://hlinksldjump"/>
          </p:cNvPr>
          <p:cNvSpPr/>
          <p:nvPr/>
        </p:nvSpPr>
        <p:spPr>
          <a:xfrm>
            <a:off x="9830462" y="5898287"/>
            <a:ext cx="196529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anose="02020603050405020304" pitchFamily="18" charset="0"/>
                <a:cs typeface="Times New Roman" panose="02020603050405020304" pitchFamily="18" charset="0"/>
              </a:rPr>
              <a:t>Trở</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về</a:t>
            </a:r>
            <a:endParaRPr lang="en-US"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4384" y="342009"/>
            <a:ext cx="10491689" cy="1638451"/>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537100" y="657070"/>
              <a:ext cx="976280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4. Đóng vai bạn nhỏ, nói 1 – 2 câu nhận xét về vườn cây của ông.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Rectangle 10"/>
          <p:cNvSpPr/>
          <p:nvPr/>
        </p:nvSpPr>
        <p:spPr>
          <a:xfrm>
            <a:off x="1089718" y="2442453"/>
            <a:ext cx="10262936" cy="3046988"/>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marL="571500" lvl="0" indent="-5715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Vườn của ông mình có rất nhiều cây ăn quả. Cây mít, cây sung, cây khế lúc nào cũng chi chít quả;</a:t>
            </a:r>
            <a:endParaRPr lang="en-US" sz="3200" b="1" dirty="0">
              <a:solidFill>
                <a:srgbClr val="000000"/>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Vườn cây của ông tớ có đủ các loại nào là cây ăn quả nào là cây bóng mát, nào là cây hoa;</a:t>
            </a:r>
            <a:endParaRPr lang="en-US" sz="3200" b="1" dirty="0">
              <a:solidFill>
                <a:srgbClr val="000000"/>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Cây trong vườn đều do ông tôi trồng, bà tôi bảo có những cây ông trồng khi tôi còn bé tí;…..</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ight Arrow 23">
            <a:hlinkClick r:id="rId2" action="ppaction://hlinksldjump"/>
          </p:cNvPr>
          <p:cNvSpPr/>
          <p:nvPr/>
        </p:nvSpPr>
        <p:spPr>
          <a:xfrm>
            <a:off x="9830462" y="5898287"/>
            <a:ext cx="196529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anose="02020603050405020304" pitchFamily="18" charset="0"/>
                <a:cs typeface="Times New Roman" panose="02020603050405020304" pitchFamily="18" charset="0"/>
              </a:rPr>
              <a:t>Trở</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về</a:t>
            </a:r>
            <a:endParaRPr lang="en-US"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4384" y="342009"/>
            <a:ext cx="10491689" cy="2350391"/>
            <a:chOff x="1016687" y="422571"/>
            <a:chExt cx="10491689" cy="1890748"/>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486300" y="558993"/>
              <a:ext cx="9901962"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5. Nếu là bạn nhỏ trong câu chuyện, em sẽ làm gì để gìn giữ vườn cây của ông được nguyên vẹn đúng như khi ông còn sống?</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Rectangle 10"/>
          <p:cNvSpPr/>
          <p:nvPr/>
        </p:nvSpPr>
        <p:spPr>
          <a:xfrm>
            <a:off x="988118" y="3001253"/>
            <a:ext cx="10262936" cy="2308324"/>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lvl="0" algn="just"/>
            <a:r>
              <a:rPr lang="vi-VN" sz="3600" b="1">
                <a:solidFill>
                  <a:srgbClr val="000000"/>
                </a:solidFill>
                <a:latin typeface="Cambria" panose="02040503050406030204" pitchFamily="18" charset="0"/>
                <a:ea typeface="Cambria" panose="02040503050406030204" pitchFamily="18" charset="0"/>
              </a:rPr>
              <a:t>Em sẽ thường xuyên chăm bón, tưới nước và tỉa cành để thay ông chăm sóc, giữ gìn vườn cây của ông được nguyên vẹn. Nếu có cây nào lụi, em sẽ trồng lại cây ấy như khi ông còn sống.</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Right Arrow 23">
            <a:hlinkClick r:id="rId2" action="ppaction://hlinksldjump"/>
          </p:cNvPr>
          <p:cNvSpPr/>
          <p:nvPr/>
        </p:nvSpPr>
        <p:spPr>
          <a:xfrm>
            <a:off x="9830462" y="5898287"/>
            <a:ext cx="196529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anose="02020603050405020304" pitchFamily="18" charset="0"/>
                <a:cs typeface="Times New Roman" panose="02020603050405020304" pitchFamily="18" charset="0"/>
              </a:rPr>
              <a:t>Trở</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về</a:t>
            </a:r>
            <a:endParaRPr lang="en-US"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631" y="1881738"/>
            <a:ext cx="3914274" cy="5088557"/>
          </a:xfrm>
          <a:prstGeom prst="rect">
            <a:avLst/>
          </a:prstGeom>
        </p:spPr>
      </p:pic>
      <p:sp>
        <p:nvSpPr>
          <p:cNvPr id="3" name="Rounded Rectangular Callout 2"/>
          <p:cNvSpPr/>
          <p:nvPr/>
        </p:nvSpPr>
        <p:spPr>
          <a:xfrm>
            <a:off x="2470289" y="167823"/>
            <a:ext cx="9561290" cy="1711777"/>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p:cNvSpPr txBox="1"/>
          <p:nvPr/>
        </p:nvSpPr>
        <p:spPr>
          <a:xfrm>
            <a:off x="3165106" y="170021"/>
            <a:ext cx="834617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Theo </a:t>
            </a:r>
            <a:r>
              <a:rPr kumimoji="0" lang="en-US" sz="48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rPr>
              <a:t>em</a:t>
            </a:r>
            <a:r>
              <a:rPr kumimoji="0" lang="en-US" sz="48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rPr>
              <a:t>nội</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 dung </a:t>
            </a:r>
            <a:r>
              <a:rPr kumimoji="0" lang="en-US" sz="48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rPr>
              <a:t>câu</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rPr>
              <a:t>chuyện</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rPr>
              <a:t>là</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rPr>
              <a:t>gì</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9" name="Group 8"/>
          <p:cNvGrpSpPr/>
          <p:nvPr/>
        </p:nvGrpSpPr>
        <p:grpSpPr>
          <a:xfrm>
            <a:off x="2438400" y="1226601"/>
            <a:ext cx="9966960" cy="6179526"/>
            <a:chOff x="3561347" y="1318740"/>
            <a:chExt cx="8470232" cy="6179526"/>
          </a:xfrm>
        </p:grpSpPr>
        <p:pic>
          <p:nvPicPr>
            <p:cNvPr id="8" name="Picture 8" descr="C:\Users\Administrator\Desktop\468678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1347" y="1318740"/>
              <a:ext cx="8470232" cy="61795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229112" y="3482600"/>
              <a:ext cx="5866799" cy="286232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smtClean="0">
                  <a:ln>
                    <a:noFill/>
                  </a:ln>
                  <a:solidFill>
                    <a:srgbClr val="002060"/>
                  </a:solidFill>
                  <a:effectLst/>
                  <a:uLnTx/>
                  <a:uFillTx/>
                  <a:latin typeface="HP001 5 hàng 1 ô ly" panose="020B0603050302020204" pitchFamily="34" charset="0"/>
                  <a:ea typeface="Cambria" panose="02040503050406030204" pitchFamily="18" charset="0"/>
                  <a:sym typeface="Wingdings" panose="05000000000000000000" pitchFamily="2" charset="2"/>
                </a:rPr>
                <a:t>	</a:t>
              </a:r>
              <a:r>
                <a:rPr kumimoji="0" lang="vi-VN" sz="3600" b="1" i="0" u="none" strike="noStrike" kern="1200" cap="none" spc="0" normalizeH="0" baseline="0" noProof="0" dirty="0" smtClean="0">
                  <a:ln>
                    <a:noFill/>
                  </a:ln>
                  <a:solidFill>
                    <a:srgbClr val="002060"/>
                  </a:solidFill>
                  <a:effectLst/>
                  <a:uLnTx/>
                  <a:uFillTx/>
                  <a:latin typeface="HP001 5 hàng 1 ô ly" panose="020B0603050302020204" pitchFamily="34" charset="0"/>
                  <a:ea typeface="Cambria" panose="02040503050406030204" pitchFamily="18" charset="0"/>
                  <a:sym typeface="Wingdings" panose="05000000000000000000" pitchFamily="2" charset="2"/>
                </a:rPr>
                <a:t>Câu </a:t>
              </a:r>
              <a:r>
                <a:rPr kumimoji="0" lang="vi-VN" sz="3600" b="1" i="0" u="none" strike="noStrike" kern="1200" cap="none" spc="0" normalizeH="0" baseline="0" noProof="0" dirty="0">
                  <a:ln>
                    <a:noFill/>
                  </a:ln>
                  <a:solidFill>
                    <a:srgbClr val="002060"/>
                  </a:solidFill>
                  <a:effectLst/>
                  <a:uLnTx/>
                  <a:uFillTx/>
                  <a:latin typeface="HP001 5 hàng 1 ô ly" panose="020B0603050302020204" pitchFamily="34" charset="0"/>
                  <a:ea typeface="Cambria" panose="02040503050406030204" pitchFamily="18" charset="0"/>
                  <a:sym typeface="Wingdings" panose="05000000000000000000" pitchFamily="2" charset="2"/>
                </a:rPr>
                <a:t>chuyện kể về khu vườn của người ông, qua đó thể hiện sự trân trọng, lòng biết ơn của cháu con đối với ông, người đã làm nên khu vườn đó.</a:t>
              </a:r>
              <a:endParaRPr kumimoji="0" lang="vi-VN" sz="3600" b="1" i="0" u="none" strike="noStrike" kern="1200" cap="none" spc="0" normalizeH="0" baseline="0" noProof="0" dirty="0">
                <a:ln>
                  <a:noFill/>
                </a:ln>
                <a:solidFill>
                  <a:srgbClr val="002060"/>
                </a:solidFill>
                <a:effectLst/>
                <a:uLnTx/>
                <a:uFillTx/>
                <a:latin typeface="HP001 5 hàng 1 ô ly" panose="020B0603050302020204" pitchFamily="34" charset="0"/>
                <a:ea typeface="Cambria" panose="020405030504060302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61849" y="1041809"/>
            <a:ext cx="5791702" cy="5212532"/>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p:cNvPicPr>
            <a:picLocks noChangeAspect="1"/>
          </p:cNvPicPr>
          <p:nvPr/>
        </p:nvPicPr>
        <p:blipFill>
          <a:blip r:embed="rId2"/>
          <a:stretch>
            <a:fillRect/>
          </a:stretch>
        </p:blipFill>
        <p:spPr>
          <a:xfrm>
            <a:off x="2727158" y="1406785"/>
            <a:ext cx="8093128" cy="4475003"/>
          </a:xfrm>
          <a:prstGeom prst="rect">
            <a:avLst/>
          </a:prstGeom>
        </p:spPr>
      </p:pic>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142145" y="2255775"/>
            <a:ext cx="3930374" cy="3316559"/>
          </a:xfrm>
          <a:prstGeom prst="rect">
            <a:avLst/>
          </a:prstGeom>
        </p:spPr>
      </p:pic>
      <p:pic>
        <p:nvPicPr>
          <p:cNvPr id="5" name="Picture 4"/>
          <p:cNvPicPr>
            <a:picLocks noChangeAspect="1"/>
          </p:cNvPicPr>
          <p:nvPr/>
        </p:nvPicPr>
        <p:blipFill>
          <a:blip r:embed="rId5"/>
          <a:stretch>
            <a:fillRect/>
          </a:stretch>
        </p:blipFill>
        <p:spPr>
          <a:xfrm>
            <a:off x="3517131" y="1991224"/>
            <a:ext cx="6011177" cy="31397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1)">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Ã¬nh áº£nh Báº£ng Äen Há»c Sinh PNG , Sinh ViÃªn Clipart, Lá»p Há»c, GiÃ¡o Dá»¥c PNG vÃ   Vector vá»i ná»n trong suá»t Äá» táº£i xuá»ng miá»n phÃ­"/>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750" b="90000" l="52188" r="100000">
                        <a14:foregroundMark x1="76250" y1="79219" x2="76250" y2="79219"/>
                        <a14:foregroundMark x1="88281" y1="80000" x2="88281" y2="80000"/>
                        <a14:backgroundMark x1="60156" y1="16875" x2="34531" y2="61094"/>
                        <a14:backgroundMark x1="65000" y1="21094" x2="60938" y2="29063"/>
                        <a14:backgroundMark x1="63750" y1="29219" x2="63750" y2="29219"/>
                        <a14:backgroundMark x1="64219" y1="50781" x2="65938" y2="54063"/>
                        <a14:backgroundMark x1="62656" y1="59375" x2="53125" y2="58281"/>
                      </a14:backgroundRemoval>
                    </a14:imgEffect>
                  </a14:imgLayer>
                </a14:imgProps>
              </a:ext>
              <a:ext uri="{28A0092B-C50C-407E-A947-70E740481C1C}">
                <a14:useLocalDpi xmlns:a14="http://schemas.microsoft.com/office/drawing/2010/main" val="0"/>
              </a:ext>
            </a:extLst>
          </a:blip>
          <a:srcRect/>
          <a:stretch>
            <a:fillRect/>
          </a:stretch>
        </p:blipFill>
        <p:spPr bwMode="auto">
          <a:xfrm>
            <a:off x="4854718" y="880026"/>
            <a:ext cx="7707396" cy="7707397"/>
          </a:xfrm>
          <a:prstGeom prst="rect">
            <a:avLst/>
          </a:prstGeom>
          <a:noFill/>
          <a:extLst>
            <a:ext uri="{909E8E84-426E-40DD-AFC4-6F175D3DCCD1}">
              <a14:hiddenFill xmlns:a14="http://schemas.microsoft.com/office/drawing/2010/main">
                <a:solidFill>
                  <a:srgbClr val="FFFFFF"/>
                </a:solidFill>
              </a14:hiddenFill>
            </a:ext>
          </a:extLst>
        </p:spPr>
      </p:pic>
      <p:sp>
        <p:nvSpPr>
          <p:cNvPr id="13" name="Subtitle 2"/>
          <p:cNvSpPr txBox="1"/>
          <p:nvPr/>
        </p:nvSpPr>
        <p:spPr bwMode="auto">
          <a:xfrm>
            <a:off x="973986" y="620484"/>
            <a:ext cx="8518357" cy="5079276"/>
          </a:xfrm>
          <a:prstGeom prst="rect">
            <a:avLst/>
          </a:prstGeom>
          <a:solidFill>
            <a:schemeClr val="accent4">
              <a:lumMod val="20000"/>
              <a:lumOff val="80000"/>
            </a:schemeClr>
          </a:solidFill>
          <a:ln>
            <a:solidFill>
              <a:schemeClr val="bg1"/>
            </a:solidFill>
          </a:ln>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marL="457200" indent="-457200" algn="just">
              <a:spcBef>
                <a:spcPct val="20000"/>
              </a:spcBef>
              <a:buFont typeface="Arial" panose="020B0604020202020204" pitchFamily="34" charset="0"/>
              <a:buChar char="•"/>
            </a:pPr>
            <a:r>
              <a:rPr lang="vi-VN"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Đọc diễn cảm với ngữ điệu chung</a:t>
            </a:r>
            <a:r>
              <a:rPr lang="en-US"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vi-VN"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Trầm ấm và tình cảm. </a:t>
            </a:r>
            <a:endPar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a:p>
            <a:pPr marL="457200" indent="-457200" algn="just">
              <a:spcBef>
                <a:spcPct val="20000"/>
              </a:spcBef>
              <a:buFont typeface="Arial" panose="020B0604020202020204" pitchFamily="34" charset="0"/>
              <a:buChar char="•"/>
            </a:pPr>
            <a:r>
              <a:rPr lang="vi-VN"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Nhấn giọng ở những từ ngữ tả cảnh</a:t>
            </a:r>
            <a:r>
              <a:rPr lang="en-US"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vi-VN"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um tùm, cao vút, mọc tít ở ngoài ngõ </a:t>
            </a:r>
            <a:r>
              <a:rPr lang="vi-VN"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hoặc từ ngữ thể hiện tâm trạng cảm xúc của nhân vật trong câu chuyện</a:t>
            </a:r>
            <a:r>
              <a:rPr lang="en-US"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vi-VN"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nhớ đến ông, tự hình dung ra ông, tưởng tượng, không thể phai nhạt, đỡ nhớ</a:t>
            </a:r>
            <a:r>
              <a:rPr lang="vi-VN"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endParaRPr lang="en-US"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a:p>
            <a:pPr marL="457200" indent="-457200" algn="just">
              <a:spcBef>
                <a:spcPct val="20000"/>
              </a:spcBef>
              <a:buFont typeface="Arial" panose="020B0604020202020204" pitchFamily="34" charset="0"/>
              <a:buChar char="•"/>
            </a:pPr>
            <a:r>
              <a:rPr lang="vi-VN"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Nhấn giọng vào những từ ngữ gợi tả, gợi cảm xúc của các nhân vật.</a:t>
            </a:r>
            <a:endPar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linds(horizont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8" name="矩形: 圆角 3"/>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vi-VN" altLang="zh-CN"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defRPr/>
            </a:pPr>
            <a:r>
              <a:rPr kumimoji="0" lang="vi-VN" altLang="zh-CN"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defRPr/>
            </a:pPr>
            <a:r>
              <a:rPr kumimoji="0" lang="vi-VN" altLang="zh-CN"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4" name="思想气泡: 云 15"/>
          <p:cNvSpPr/>
          <p:nvPr/>
        </p:nvSpPr>
        <p:spPr>
          <a:xfrm flipH="1">
            <a:off x="3042745" y="649583"/>
            <a:ext cx="8119241" cy="3936069"/>
          </a:xfrm>
          <a:prstGeom prst="cloudCallout">
            <a:avLst>
              <a:gd name="adj1" fmla="val 44222"/>
              <a:gd name="adj2" fmla="val 66148"/>
            </a:avLst>
          </a:prstGeom>
          <a:solidFill>
            <a:srgbClr val="EAC84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spcBef>
                <a:spcPct val="0"/>
              </a:spcBef>
              <a:spcAft>
                <a:spcPct val="0"/>
              </a:spcAft>
            </a:pPr>
            <a:r>
              <a:rPr lang="en-US" altLang="zh-CN" sz="9600" dirty="0" err="1" smtClean="0">
                <a:ln>
                  <a:solidFill>
                    <a:schemeClr val="tx1"/>
                  </a:solidFill>
                </a:ln>
                <a:solidFill>
                  <a:srgbClr val="F34FB3"/>
                </a:solidFill>
                <a:latin typeface="Cambria" panose="02040503050406030204" pitchFamily="18" charset="0"/>
                <a:ea typeface="Cambria" panose="02040503050406030204" pitchFamily="18" charset="0"/>
              </a:rPr>
              <a:t>Vận</a:t>
            </a:r>
            <a:r>
              <a:rPr lang="en-US" altLang="zh-CN" sz="9600" dirty="0" smtClean="0">
                <a:ln>
                  <a:solidFill>
                    <a:schemeClr val="tx1"/>
                  </a:solidFill>
                </a:ln>
                <a:solidFill>
                  <a:srgbClr val="F34FB3"/>
                </a:solidFill>
                <a:latin typeface="Cambria" panose="02040503050406030204" pitchFamily="18" charset="0"/>
                <a:ea typeface="Cambria" panose="02040503050406030204" pitchFamily="18" charset="0"/>
              </a:rPr>
              <a:t> </a:t>
            </a:r>
            <a:r>
              <a:rPr lang="en-US" altLang="zh-CN" sz="9600" dirty="0" err="1" smtClean="0">
                <a:ln>
                  <a:solidFill>
                    <a:schemeClr val="tx1"/>
                  </a:solidFill>
                </a:ln>
                <a:solidFill>
                  <a:srgbClr val="F34FB3"/>
                </a:solidFill>
                <a:latin typeface="Cambria" panose="02040503050406030204" pitchFamily="18" charset="0"/>
                <a:ea typeface="Cambria" panose="02040503050406030204" pitchFamily="18" charset="0"/>
              </a:rPr>
              <a:t>dụng</a:t>
            </a:r>
            <a:endParaRPr lang="zh-CN" altLang="en-US" sz="9600" dirty="0">
              <a:ln>
                <a:solidFill>
                  <a:schemeClr val="tx1"/>
                </a:solidFill>
              </a:ln>
              <a:solidFill>
                <a:srgbClr val="F34FB3"/>
              </a:solidFill>
              <a:latin typeface="Cambria" panose="02040503050406030204" pitchFamily="18" charset="0"/>
              <a:ea typeface="SimSun" panose="02010600030101010101" pitchFamily="2" charset="-122"/>
            </a:endParaRPr>
          </a:p>
        </p:txBody>
      </p:sp>
      <p:pic>
        <p:nvPicPr>
          <p:cNvPr id="5"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23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23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23000">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23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23000">
                                          <p:cBhvr additive="base">
                                            <p:cTn id="11" dur="1500" fill="hold"/>
                                            <p:tgtEl>
                                              <p:spTgt spid="5"/>
                                            </p:tgtEl>
                                            <p:attrNameLst>
                                              <p:attrName>ppt_x</p:attrName>
                                            </p:attrNameLst>
                                          </p:cBhvr>
                                          <p:tavLst>
                                            <p:tav tm="0">
                                              <p:val>
                                                <p:strVal val="#ppt_x"/>
                                              </p:val>
                                            </p:tav>
                                            <p:tav tm="100000">
                                              <p:val>
                                                <p:strVal val="#ppt_x"/>
                                              </p:val>
                                            </p:tav>
                                          </p:tavLst>
                                        </p:anim>
                                        <p:anim calcmode="lin" valueType="num" p14:bounceEnd="23000">
                                          <p:cBhvr additive="base">
                                            <p:cTn id="12"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500" fill="hold"/>
                                            <p:tgtEl>
                                              <p:spTgt spid="5"/>
                                            </p:tgtEl>
                                            <p:attrNameLst>
                                              <p:attrName>ppt_x</p:attrName>
                                            </p:attrNameLst>
                                          </p:cBhvr>
                                          <p:tavLst>
                                            <p:tav tm="0">
                                              <p:val>
                                                <p:strVal val="#ppt_x"/>
                                              </p:val>
                                            </p:tav>
                                            <p:tav tm="100000">
                                              <p:val>
                                                <p:strVal val="#ppt_x"/>
                                              </p:val>
                                            </p:tav>
                                          </p:tavLst>
                                        </p:anim>
                                        <p:anim calcmode="lin" valueType="num">
                                          <p:cBhvr additive="base">
                                            <p:cTn id="12"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31701" y="222014"/>
            <a:ext cx="5676576" cy="4736719"/>
            <a:chOff x="0" y="0"/>
            <a:chExt cx="11353151" cy="9473438"/>
          </a:xfrm>
        </p:grpSpPr>
        <p:sp>
          <p:nvSpPr>
            <p:cNvPr id="3" name="Freeform 3"/>
            <p:cNvSpPr/>
            <p:nvPr/>
          </p:nvSpPr>
          <p:spPr>
            <a:xfrm>
              <a:off x="675554" y="0"/>
              <a:ext cx="10677597" cy="9066251"/>
            </a:xfrm>
            <a:custGeom>
              <a:avLst/>
              <a:gdLst/>
              <a:ahLst/>
              <a:cxnLst/>
              <a:rect l="l" t="t" r="r" b="b"/>
              <a:pathLst>
                <a:path w="10677597" h="9066251">
                  <a:moveTo>
                    <a:pt x="0" y="0"/>
                  </a:moveTo>
                  <a:lnTo>
                    <a:pt x="10677597" y="0"/>
                  </a:lnTo>
                  <a:lnTo>
                    <a:pt x="10677597" y="9066251"/>
                  </a:lnTo>
                  <a:lnTo>
                    <a:pt x="0" y="9066251"/>
                  </a:lnTo>
                  <a:lnTo>
                    <a:pt x="0" y="0"/>
                  </a:lnTo>
                  <a:close/>
                </a:path>
              </a:pathLst>
            </a:custGeom>
            <a:blipFill>
              <a:blip r:embed="rId4">
                <a:alphaModFix amt="19999"/>
                <a:extLst>
                  <a:ext uri="{96DAC541-7B7A-43D3-8B79-37D633B846F1}">
                    <asvg:svgBlip xmlns="" xmlns:asvg="http://schemas.microsoft.com/office/drawing/2016/SVG/main" r:embed="rId5"/>
                  </a:ext>
                </a:extLst>
              </a:blip>
              <a:stretch>
                <a:fillRect/>
              </a:stretch>
            </a:blipFill>
          </p:spPr>
        </p:sp>
        <p:sp>
          <p:nvSpPr>
            <p:cNvPr id="4" name="Freeform 4"/>
            <p:cNvSpPr/>
            <p:nvPr/>
          </p:nvSpPr>
          <p:spPr>
            <a:xfrm rot="2209783">
              <a:off x="1115372" y="2945641"/>
              <a:ext cx="5301234" cy="5486400"/>
            </a:xfrm>
            <a:custGeom>
              <a:avLst/>
              <a:gdLst/>
              <a:ahLst/>
              <a:cxnLst/>
              <a:rect l="l" t="t" r="r" b="b"/>
              <a:pathLst>
                <a:path w="5301234" h="5486400">
                  <a:moveTo>
                    <a:pt x="0" y="0"/>
                  </a:moveTo>
                  <a:lnTo>
                    <a:pt x="5301234" y="0"/>
                  </a:lnTo>
                  <a:lnTo>
                    <a:pt x="5301234" y="5486400"/>
                  </a:lnTo>
                  <a:lnTo>
                    <a:pt x="0" y="5486400"/>
                  </a:lnTo>
                  <a:lnTo>
                    <a:pt x="0" y="0"/>
                  </a:lnTo>
                  <a:close/>
                </a:path>
              </a:pathLst>
            </a:custGeom>
            <a:blipFill>
              <a:blip r:embed="rId6">
                <a:alphaModFix amt="34000"/>
                <a:extLst>
                  <a:ext uri="{96DAC541-7B7A-43D3-8B79-37D633B846F1}">
                    <asvg:svgBlip xmlns="" xmlns:asvg="http://schemas.microsoft.com/office/drawing/2016/SVG/main" r:embed="rId7"/>
                  </a:ext>
                </a:extLst>
              </a:blip>
              <a:stretch>
                <a:fillRect/>
              </a:stretch>
            </a:blipFill>
          </p:spPr>
        </p:sp>
      </p:grpSp>
      <p:sp>
        <p:nvSpPr>
          <p:cNvPr id="5" name="Freeform 5"/>
          <p:cNvSpPr/>
          <p:nvPr/>
        </p:nvSpPr>
        <p:spPr>
          <a:xfrm>
            <a:off x="-9010971" y="3995794"/>
            <a:ext cx="13002572" cy="3526948"/>
          </a:xfrm>
          <a:custGeom>
            <a:avLst/>
            <a:gdLst/>
            <a:ahLst/>
            <a:cxnLst/>
            <a:rect l="l" t="t" r="r" b="b"/>
            <a:pathLst>
              <a:path w="19503858" h="5290421">
                <a:moveTo>
                  <a:pt x="0" y="0"/>
                </a:moveTo>
                <a:lnTo>
                  <a:pt x="19503857" y="0"/>
                </a:lnTo>
                <a:lnTo>
                  <a:pt x="19503857" y="5290422"/>
                </a:lnTo>
                <a:lnTo>
                  <a:pt x="0" y="529042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6" name="Freeform 6"/>
          <p:cNvSpPr/>
          <p:nvPr/>
        </p:nvSpPr>
        <p:spPr>
          <a:xfrm>
            <a:off x="-806991" y="5088224"/>
            <a:ext cx="4483373" cy="1597712"/>
          </a:xfrm>
          <a:custGeom>
            <a:avLst/>
            <a:gdLst/>
            <a:ahLst/>
            <a:cxnLst/>
            <a:rect l="l" t="t" r="r" b="b"/>
            <a:pathLst>
              <a:path w="6725059" h="2396567">
                <a:moveTo>
                  <a:pt x="0" y="0"/>
                </a:moveTo>
                <a:lnTo>
                  <a:pt x="6725059" y="0"/>
                </a:lnTo>
                <a:lnTo>
                  <a:pt x="6725059" y="2396566"/>
                </a:lnTo>
                <a:lnTo>
                  <a:pt x="0" y="239656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7" name="Freeform 7"/>
          <p:cNvSpPr/>
          <p:nvPr/>
        </p:nvSpPr>
        <p:spPr>
          <a:xfrm>
            <a:off x="10662119" y="3937412"/>
            <a:ext cx="2261845" cy="1044561"/>
          </a:xfrm>
          <a:custGeom>
            <a:avLst/>
            <a:gdLst/>
            <a:ahLst/>
            <a:cxnLst/>
            <a:rect l="l" t="t" r="r" b="b"/>
            <a:pathLst>
              <a:path w="3392767" h="1566841">
                <a:moveTo>
                  <a:pt x="0" y="0"/>
                </a:moveTo>
                <a:lnTo>
                  <a:pt x="3392766" y="0"/>
                </a:lnTo>
                <a:lnTo>
                  <a:pt x="3392766" y="1566841"/>
                </a:lnTo>
                <a:lnTo>
                  <a:pt x="0" y="156684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8" name="Freeform 8"/>
          <p:cNvSpPr/>
          <p:nvPr/>
        </p:nvSpPr>
        <p:spPr>
          <a:xfrm>
            <a:off x="10868575" y="6218986"/>
            <a:ext cx="1848932" cy="933900"/>
          </a:xfrm>
          <a:custGeom>
            <a:avLst/>
            <a:gdLst/>
            <a:ahLst/>
            <a:cxnLst/>
            <a:rect l="l" t="t" r="r" b="b"/>
            <a:pathLst>
              <a:path w="2773397" h="1400849">
                <a:moveTo>
                  <a:pt x="0" y="0"/>
                </a:moveTo>
                <a:lnTo>
                  <a:pt x="2773397" y="0"/>
                </a:lnTo>
                <a:lnTo>
                  <a:pt x="2773397" y="1400849"/>
                </a:lnTo>
                <a:lnTo>
                  <a:pt x="0" y="1400849"/>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9" name="Freeform 9"/>
          <p:cNvSpPr/>
          <p:nvPr/>
        </p:nvSpPr>
        <p:spPr>
          <a:xfrm>
            <a:off x="-2509687" y="4297808"/>
            <a:ext cx="17211373" cy="5120384"/>
          </a:xfrm>
          <a:custGeom>
            <a:avLst/>
            <a:gdLst/>
            <a:ahLst/>
            <a:cxnLst/>
            <a:rect l="l" t="t" r="r" b="b"/>
            <a:pathLst>
              <a:path w="25817059" h="7680575">
                <a:moveTo>
                  <a:pt x="0" y="0"/>
                </a:moveTo>
                <a:lnTo>
                  <a:pt x="25817060" y="0"/>
                </a:lnTo>
                <a:lnTo>
                  <a:pt x="25817060" y="7680576"/>
                </a:lnTo>
                <a:lnTo>
                  <a:pt x="0" y="7680576"/>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0" name="Freeform 10"/>
          <p:cNvSpPr/>
          <p:nvPr/>
        </p:nvSpPr>
        <p:spPr>
          <a:xfrm>
            <a:off x="7479890" y="6506173"/>
            <a:ext cx="5147188" cy="1016569"/>
          </a:xfrm>
          <a:custGeom>
            <a:avLst/>
            <a:gdLst/>
            <a:ahLst/>
            <a:cxnLst/>
            <a:rect l="l" t="t" r="r" b="b"/>
            <a:pathLst>
              <a:path w="7720781" h="1524854">
                <a:moveTo>
                  <a:pt x="0" y="0"/>
                </a:moveTo>
                <a:lnTo>
                  <a:pt x="7720782" y="0"/>
                </a:lnTo>
                <a:lnTo>
                  <a:pt x="7720782" y="1524854"/>
                </a:lnTo>
                <a:lnTo>
                  <a:pt x="0" y="1524854"/>
                </a:lnTo>
                <a:lnTo>
                  <a:pt x="0" y="0"/>
                </a:lnTo>
                <a:close/>
              </a:path>
            </a:pathLst>
          </a:custGeom>
          <a:blipFill>
            <a:blip r:embed="rId18">
              <a:alphaModFix amt="29000"/>
            </a:blip>
            <a:stretch>
              <a:fillRect/>
            </a:stretch>
          </a:blipFill>
        </p:spPr>
      </p:sp>
      <p:sp>
        <p:nvSpPr>
          <p:cNvPr id="11" name="Freeform 11"/>
          <p:cNvSpPr/>
          <p:nvPr/>
        </p:nvSpPr>
        <p:spPr>
          <a:xfrm>
            <a:off x="-983385" y="5813441"/>
            <a:ext cx="2261845" cy="1044561"/>
          </a:xfrm>
          <a:custGeom>
            <a:avLst/>
            <a:gdLst/>
            <a:ahLst/>
            <a:cxnLst/>
            <a:rect l="l" t="t" r="r" b="b"/>
            <a:pathLst>
              <a:path w="3392767" h="1566841">
                <a:moveTo>
                  <a:pt x="0" y="0"/>
                </a:moveTo>
                <a:lnTo>
                  <a:pt x="3392766" y="0"/>
                </a:lnTo>
                <a:lnTo>
                  <a:pt x="3392766" y="1566841"/>
                </a:lnTo>
                <a:lnTo>
                  <a:pt x="0" y="156684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2" name="Freeform 12"/>
          <p:cNvSpPr/>
          <p:nvPr/>
        </p:nvSpPr>
        <p:spPr>
          <a:xfrm>
            <a:off x="-2832941" y="-478139"/>
            <a:ext cx="7288937" cy="8000880"/>
          </a:xfrm>
          <a:custGeom>
            <a:avLst/>
            <a:gdLst/>
            <a:ahLst/>
            <a:cxnLst/>
            <a:rect l="l" t="t" r="r" b="b"/>
            <a:pathLst>
              <a:path w="10933405" h="12001319">
                <a:moveTo>
                  <a:pt x="0" y="0"/>
                </a:moveTo>
                <a:lnTo>
                  <a:pt x="10933405" y="0"/>
                </a:lnTo>
                <a:lnTo>
                  <a:pt x="10933405" y="12001319"/>
                </a:lnTo>
                <a:lnTo>
                  <a:pt x="0" y="12001319"/>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sp>
        <p:nvSpPr>
          <p:cNvPr id="13" name="Freeform 13"/>
          <p:cNvSpPr/>
          <p:nvPr/>
        </p:nvSpPr>
        <p:spPr>
          <a:xfrm>
            <a:off x="11267535" y="6063403"/>
            <a:ext cx="1848932" cy="933900"/>
          </a:xfrm>
          <a:custGeom>
            <a:avLst/>
            <a:gdLst/>
            <a:ahLst/>
            <a:cxnLst/>
            <a:rect l="l" t="t" r="r" b="b"/>
            <a:pathLst>
              <a:path w="2773397" h="1400849">
                <a:moveTo>
                  <a:pt x="0" y="0"/>
                </a:moveTo>
                <a:lnTo>
                  <a:pt x="2773398" y="0"/>
                </a:lnTo>
                <a:lnTo>
                  <a:pt x="2773398" y="1400848"/>
                </a:lnTo>
                <a:lnTo>
                  <a:pt x="0" y="1400848"/>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4" name="Freeform 14"/>
          <p:cNvSpPr/>
          <p:nvPr/>
        </p:nvSpPr>
        <p:spPr>
          <a:xfrm>
            <a:off x="2468387" y="5900602"/>
            <a:ext cx="1054336" cy="325604"/>
          </a:xfrm>
          <a:custGeom>
            <a:avLst/>
            <a:gdLst/>
            <a:ahLst/>
            <a:cxnLst/>
            <a:rect l="l" t="t" r="r" b="b"/>
            <a:pathLst>
              <a:path w="1581504" h="488406">
                <a:moveTo>
                  <a:pt x="0" y="0"/>
                </a:moveTo>
                <a:lnTo>
                  <a:pt x="1581504" y="0"/>
                </a:lnTo>
                <a:lnTo>
                  <a:pt x="1581504" y="488406"/>
                </a:lnTo>
                <a:lnTo>
                  <a:pt x="0" y="488406"/>
                </a:lnTo>
                <a:lnTo>
                  <a:pt x="0" y="0"/>
                </a:lnTo>
                <a:close/>
              </a:path>
            </a:pathLst>
          </a:custGeom>
          <a:blipFill>
            <a:blip r:embed="rId21">
              <a:extLst>
                <a:ext uri="{96DAC541-7B7A-43D3-8B79-37D633B846F1}">
                  <asvg:svgBlip xmlns="" xmlns:asvg="http://schemas.microsoft.com/office/drawing/2016/SVG/main" r:embed="rId22"/>
                </a:ext>
              </a:extLst>
            </a:blip>
            <a:stretch>
              <a:fillRect l="-360736" t="-15848" r="-1810" b="-217137"/>
            </a:stretch>
          </a:blipFill>
        </p:spPr>
      </p:sp>
      <p:sp>
        <p:nvSpPr>
          <p:cNvPr id="15" name="Freeform 15"/>
          <p:cNvSpPr/>
          <p:nvPr/>
        </p:nvSpPr>
        <p:spPr>
          <a:xfrm>
            <a:off x="9352959" y="5400026"/>
            <a:ext cx="1054336" cy="325604"/>
          </a:xfrm>
          <a:custGeom>
            <a:avLst/>
            <a:gdLst/>
            <a:ahLst/>
            <a:cxnLst/>
            <a:rect l="l" t="t" r="r" b="b"/>
            <a:pathLst>
              <a:path w="1581504" h="488406">
                <a:moveTo>
                  <a:pt x="0" y="0"/>
                </a:moveTo>
                <a:lnTo>
                  <a:pt x="1581504" y="0"/>
                </a:lnTo>
                <a:lnTo>
                  <a:pt x="1581504" y="488406"/>
                </a:lnTo>
                <a:lnTo>
                  <a:pt x="0" y="488406"/>
                </a:lnTo>
                <a:lnTo>
                  <a:pt x="0" y="0"/>
                </a:lnTo>
                <a:close/>
              </a:path>
            </a:pathLst>
          </a:custGeom>
          <a:blipFill>
            <a:blip r:embed="rId21">
              <a:extLst>
                <a:ext uri="{96DAC541-7B7A-43D3-8B79-37D633B846F1}">
                  <asvg:svgBlip xmlns="" xmlns:asvg="http://schemas.microsoft.com/office/drawing/2016/SVG/main" r:embed="rId22"/>
                </a:ext>
              </a:extLst>
            </a:blip>
            <a:stretch>
              <a:fillRect l="-243257" t="-216968" r="-119289" b="-16017"/>
            </a:stretch>
          </a:blipFill>
        </p:spPr>
      </p:sp>
      <p:sp>
        <p:nvSpPr>
          <p:cNvPr id="16" name="Freeform 16"/>
          <p:cNvSpPr/>
          <p:nvPr/>
        </p:nvSpPr>
        <p:spPr>
          <a:xfrm>
            <a:off x="5828689" y="4762621"/>
            <a:ext cx="1054336" cy="325604"/>
          </a:xfrm>
          <a:custGeom>
            <a:avLst/>
            <a:gdLst/>
            <a:ahLst/>
            <a:cxnLst/>
            <a:rect l="l" t="t" r="r" b="b"/>
            <a:pathLst>
              <a:path w="1581504" h="488406">
                <a:moveTo>
                  <a:pt x="0" y="0"/>
                </a:moveTo>
                <a:lnTo>
                  <a:pt x="1581504" y="0"/>
                </a:lnTo>
                <a:lnTo>
                  <a:pt x="1581504" y="488406"/>
                </a:lnTo>
                <a:lnTo>
                  <a:pt x="0" y="488406"/>
                </a:lnTo>
                <a:lnTo>
                  <a:pt x="0" y="0"/>
                </a:lnTo>
                <a:close/>
              </a:path>
            </a:pathLst>
          </a:custGeom>
          <a:blipFill>
            <a:blip r:embed="rId21">
              <a:extLst>
                <a:ext uri="{96DAC541-7B7A-43D3-8B79-37D633B846F1}">
                  <asvg:svgBlip xmlns="" xmlns:asvg="http://schemas.microsoft.com/office/drawing/2016/SVG/main" r:embed="rId22"/>
                </a:ext>
              </a:extLst>
            </a:blip>
            <a:stretch>
              <a:fillRect l="-151748" t="-72814" r="-210798" b="-160170"/>
            </a:stretch>
          </a:blipFill>
        </p:spPr>
      </p:sp>
      <p:sp>
        <p:nvSpPr>
          <p:cNvPr id="17" name="Freeform 17"/>
          <p:cNvSpPr/>
          <p:nvPr/>
        </p:nvSpPr>
        <p:spPr>
          <a:xfrm>
            <a:off x="9412943" y="6289551"/>
            <a:ext cx="1270948" cy="449992"/>
          </a:xfrm>
          <a:custGeom>
            <a:avLst/>
            <a:gdLst/>
            <a:ahLst/>
            <a:cxnLst/>
            <a:rect l="l" t="t" r="r" b="b"/>
            <a:pathLst>
              <a:path w="1906422" h="674988">
                <a:moveTo>
                  <a:pt x="0" y="0"/>
                </a:moveTo>
                <a:lnTo>
                  <a:pt x="1906421" y="0"/>
                </a:lnTo>
                <a:lnTo>
                  <a:pt x="1906421" y="674988"/>
                </a:lnTo>
                <a:lnTo>
                  <a:pt x="0" y="674988"/>
                </a:lnTo>
                <a:lnTo>
                  <a:pt x="0" y="0"/>
                </a:lnTo>
                <a:close/>
              </a:path>
            </a:pathLst>
          </a:custGeom>
          <a:blipFill>
            <a:blip r:embed="rId21">
              <a:extLst>
                <a:ext uri="{96DAC541-7B7A-43D3-8B79-37D633B846F1}">
                  <asvg:svgBlip xmlns="" xmlns:asvg="http://schemas.microsoft.com/office/drawing/2016/SVG/main" r:embed="rId22"/>
                </a:ext>
              </a:extLst>
            </a:blip>
            <a:stretch>
              <a:fillRect l="-3053" t="-129350" r="-280659" b="-11589"/>
            </a:stretch>
          </a:blipFill>
        </p:spPr>
      </p:sp>
      <p:sp>
        <p:nvSpPr>
          <p:cNvPr id="18" name="Freeform 18"/>
          <p:cNvSpPr/>
          <p:nvPr/>
        </p:nvSpPr>
        <p:spPr>
          <a:xfrm flipH="1">
            <a:off x="1434697" y="6497804"/>
            <a:ext cx="1270948" cy="449992"/>
          </a:xfrm>
          <a:custGeom>
            <a:avLst/>
            <a:gdLst/>
            <a:ahLst/>
            <a:cxnLst/>
            <a:rect l="l" t="t" r="r" b="b"/>
            <a:pathLst>
              <a:path w="1906422" h="674988">
                <a:moveTo>
                  <a:pt x="1906422" y="0"/>
                </a:moveTo>
                <a:lnTo>
                  <a:pt x="0" y="0"/>
                </a:lnTo>
                <a:lnTo>
                  <a:pt x="0" y="674988"/>
                </a:lnTo>
                <a:lnTo>
                  <a:pt x="1906422" y="674988"/>
                </a:lnTo>
                <a:lnTo>
                  <a:pt x="1906422" y="0"/>
                </a:lnTo>
                <a:close/>
              </a:path>
            </a:pathLst>
          </a:custGeom>
          <a:blipFill>
            <a:blip r:embed="rId21">
              <a:extLst>
                <a:ext uri="{96DAC541-7B7A-43D3-8B79-37D633B846F1}">
                  <asvg:svgBlip xmlns="" xmlns:asvg="http://schemas.microsoft.com/office/drawing/2016/SVG/main" r:embed="rId22"/>
                </a:ext>
              </a:extLst>
            </a:blip>
            <a:stretch>
              <a:fillRect l="-3053" t="-129350" r="-280659" b="-11589"/>
            </a:stretch>
          </a:blipFill>
        </p:spPr>
      </p:sp>
      <p:sp>
        <p:nvSpPr>
          <p:cNvPr id="19" name="Freeform 19"/>
          <p:cNvSpPr/>
          <p:nvPr/>
        </p:nvSpPr>
        <p:spPr>
          <a:xfrm>
            <a:off x="9162739" y="4762621"/>
            <a:ext cx="1054336" cy="325604"/>
          </a:xfrm>
          <a:custGeom>
            <a:avLst/>
            <a:gdLst/>
            <a:ahLst/>
            <a:cxnLst/>
            <a:rect l="l" t="t" r="r" b="b"/>
            <a:pathLst>
              <a:path w="1581504" h="488406">
                <a:moveTo>
                  <a:pt x="0" y="0"/>
                </a:moveTo>
                <a:lnTo>
                  <a:pt x="1581504" y="0"/>
                </a:lnTo>
                <a:lnTo>
                  <a:pt x="1581504" y="488406"/>
                </a:lnTo>
                <a:lnTo>
                  <a:pt x="0" y="488406"/>
                </a:lnTo>
                <a:lnTo>
                  <a:pt x="0" y="0"/>
                </a:lnTo>
                <a:close/>
              </a:path>
            </a:pathLst>
          </a:custGeom>
          <a:blipFill>
            <a:blip r:embed="rId21">
              <a:extLst>
                <a:ext uri="{96DAC541-7B7A-43D3-8B79-37D633B846F1}">
                  <asvg:svgBlip xmlns="" xmlns:asvg="http://schemas.microsoft.com/office/drawing/2016/SVG/main" r:embed="rId22"/>
                </a:ext>
              </a:extLst>
            </a:blip>
            <a:stretch>
              <a:fillRect l="-243257" t="-216968" r="-119289" b="-16017"/>
            </a:stretch>
          </a:blipFill>
        </p:spPr>
      </p:sp>
      <p:sp>
        <p:nvSpPr>
          <p:cNvPr id="20" name="Freeform 20"/>
          <p:cNvSpPr/>
          <p:nvPr/>
        </p:nvSpPr>
        <p:spPr>
          <a:xfrm>
            <a:off x="-261435" y="4466167"/>
            <a:ext cx="1054336" cy="325604"/>
          </a:xfrm>
          <a:custGeom>
            <a:avLst/>
            <a:gdLst/>
            <a:ahLst/>
            <a:cxnLst/>
            <a:rect l="l" t="t" r="r" b="b"/>
            <a:pathLst>
              <a:path w="1581504" h="488406">
                <a:moveTo>
                  <a:pt x="0" y="0"/>
                </a:moveTo>
                <a:lnTo>
                  <a:pt x="1581504" y="0"/>
                </a:lnTo>
                <a:lnTo>
                  <a:pt x="1581504" y="488406"/>
                </a:lnTo>
                <a:lnTo>
                  <a:pt x="0" y="488406"/>
                </a:lnTo>
                <a:lnTo>
                  <a:pt x="0" y="0"/>
                </a:lnTo>
                <a:close/>
              </a:path>
            </a:pathLst>
          </a:custGeom>
          <a:blipFill>
            <a:blip r:embed="rId23">
              <a:extLst>
                <a:ext uri="{96DAC541-7B7A-43D3-8B79-37D633B846F1}">
                  <asvg:svgBlip xmlns="" xmlns:asvg="http://schemas.microsoft.com/office/drawing/2016/SVG/main" r:embed="rId24"/>
                </a:ext>
              </a:extLst>
            </a:blip>
            <a:stretch>
              <a:fillRect l="-360736" t="-15848" r="-1810" b="-217137"/>
            </a:stretch>
          </a:blipFill>
        </p:spPr>
      </p:sp>
      <p:sp>
        <p:nvSpPr>
          <p:cNvPr id="21" name="Freeform 21"/>
          <p:cNvSpPr/>
          <p:nvPr/>
        </p:nvSpPr>
        <p:spPr>
          <a:xfrm>
            <a:off x="1543003" y="4925423"/>
            <a:ext cx="1054336" cy="325604"/>
          </a:xfrm>
          <a:custGeom>
            <a:avLst/>
            <a:gdLst/>
            <a:ahLst/>
            <a:cxnLst/>
            <a:rect l="l" t="t" r="r" b="b"/>
            <a:pathLst>
              <a:path w="1581504" h="488406">
                <a:moveTo>
                  <a:pt x="0" y="0"/>
                </a:moveTo>
                <a:lnTo>
                  <a:pt x="1581504" y="0"/>
                </a:lnTo>
                <a:lnTo>
                  <a:pt x="1581504" y="488406"/>
                </a:lnTo>
                <a:lnTo>
                  <a:pt x="0" y="488406"/>
                </a:lnTo>
                <a:lnTo>
                  <a:pt x="0" y="0"/>
                </a:lnTo>
                <a:close/>
              </a:path>
            </a:pathLst>
          </a:custGeom>
          <a:blipFill>
            <a:blip r:embed="rId23">
              <a:extLst>
                <a:ext uri="{96DAC541-7B7A-43D3-8B79-37D633B846F1}">
                  <asvg:svgBlip xmlns="" xmlns:asvg="http://schemas.microsoft.com/office/drawing/2016/SVG/main" r:embed="rId24"/>
                </a:ext>
              </a:extLst>
            </a:blip>
            <a:stretch>
              <a:fillRect l="-175567" t="-69038" r="-186979" b="-163947"/>
            </a:stretch>
          </a:blipFill>
        </p:spPr>
      </p:sp>
      <p:sp>
        <p:nvSpPr>
          <p:cNvPr id="22" name="Freeform 22"/>
          <p:cNvSpPr/>
          <p:nvPr/>
        </p:nvSpPr>
        <p:spPr>
          <a:xfrm>
            <a:off x="5460335" y="6622193"/>
            <a:ext cx="1054336" cy="325604"/>
          </a:xfrm>
          <a:custGeom>
            <a:avLst/>
            <a:gdLst/>
            <a:ahLst/>
            <a:cxnLst/>
            <a:rect l="l" t="t" r="r" b="b"/>
            <a:pathLst>
              <a:path w="1581504" h="488406">
                <a:moveTo>
                  <a:pt x="0" y="0"/>
                </a:moveTo>
                <a:lnTo>
                  <a:pt x="1581504" y="0"/>
                </a:lnTo>
                <a:lnTo>
                  <a:pt x="1581504" y="488406"/>
                </a:lnTo>
                <a:lnTo>
                  <a:pt x="0" y="488406"/>
                </a:lnTo>
                <a:lnTo>
                  <a:pt x="0" y="0"/>
                </a:lnTo>
                <a:close/>
              </a:path>
            </a:pathLst>
          </a:custGeom>
          <a:blipFill>
            <a:blip r:embed="rId21">
              <a:extLst>
                <a:ext uri="{96DAC541-7B7A-43D3-8B79-37D633B846F1}">
                  <asvg:svgBlip xmlns="" xmlns:asvg="http://schemas.microsoft.com/office/drawing/2016/SVG/main" r:embed="rId22"/>
                </a:ext>
              </a:extLst>
            </a:blip>
            <a:stretch>
              <a:fillRect l="-243257" t="-216968" r="-119289" b="-16017"/>
            </a:stretch>
          </a:blipFill>
        </p:spPr>
      </p:sp>
      <p:sp>
        <p:nvSpPr>
          <p:cNvPr id="23" name="Freeform 23"/>
          <p:cNvSpPr/>
          <p:nvPr/>
        </p:nvSpPr>
        <p:spPr>
          <a:xfrm>
            <a:off x="5131778" y="3771404"/>
            <a:ext cx="2203233" cy="2421136"/>
          </a:xfrm>
          <a:custGeom>
            <a:avLst/>
            <a:gdLst/>
            <a:ahLst/>
            <a:cxnLst/>
            <a:rect l="l" t="t" r="r" b="b"/>
            <a:pathLst>
              <a:path w="3304849" h="3631703">
                <a:moveTo>
                  <a:pt x="0" y="0"/>
                </a:moveTo>
                <a:lnTo>
                  <a:pt x="3304849" y="0"/>
                </a:lnTo>
                <a:lnTo>
                  <a:pt x="3304849" y="3631702"/>
                </a:lnTo>
                <a:lnTo>
                  <a:pt x="0" y="3631702"/>
                </a:lnTo>
                <a:lnTo>
                  <a:pt x="0" y="0"/>
                </a:lnTo>
                <a:close/>
              </a:path>
            </a:pathLst>
          </a:custGeom>
          <a:blipFill>
            <a:blip r:embed="rId25">
              <a:extLst>
                <a:ext uri="{96DAC541-7B7A-43D3-8B79-37D633B846F1}">
                  <asvg:svgBlip xmlns="" xmlns:asvg="http://schemas.microsoft.com/office/drawing/2016/SVG/main" r:embed="rId26"/>
                </a:ext>
              </a:extLst>
            </a:blip>
            <a:stretch>
              <a:fillRect/>
            </a:stretch>
          </a:blipFill>
        </p:spPr>
      </p:sp>
      <p:sp>
        <p:nvSpPr>
          <p:cNvPr id="24" name="Freeform 24"/>
          <p:cNvSpPr/>
          <p:nvPr/>
        </p:nvSpPr>
        <p:spPr>
          <a:xfrm>
            <a:off x="2970781" y="3495149"/>
            <a:ext cx="2363529" cy="2860551"/>
          </a:xfrm>
          <a:custGeom>
            <a:avLst/>
            <a:gdLst/>
            <a:ahLst/>
            <a:cxnLst/>
            <a:rect l="l" t="t" r="r" b="b"/>
            <a:pathLst>
              <a:path w="3545294" h="4290825">
                <a:moveTo>
                  <a:pt x="0" y="0"/>
                </a:moveTo>
                <a:lnTo>
                  <a:pt x="3545293" y="0"/>
                </a:lnTo>
                <a:lnTo>
                  <a:pt x="3545293" y="4290824"/>
                </a:lnTo>
                <a:lnTo>
                  <a:pt x="0" y="4290824"/>
                </a:lnTo>
                <a:lnTo>
                  <a:pt x="0" y="0"/>
                </a:lnTo>
                <a:close/>
              </a:path>
            </a:pathLst>
          </a:custGeom>
          <a:blipFill>
            <a:blip r:embed="rId27">
              <a:extLst>
                <a:ext uri="{96DAC541-7B7A-43D3-8B79-37D633B846F1}">
                  <asvg:svgBlip xmlns="" xmlns:asvg="http://schemas.microsoft.com/office/drawing/2016/SVG/main" r:embed="rId28"/>
                </a:ext>
              </a:extLst>
            </a:blip>
            <a:stretch>
              <a:fillRect/>
            </a:stretch>
          </a:blipFill>
        </p:spPr>
      </p:sp>
      <p:sp>
        <p:nvSpPr>
          <p:cNvPr id="25" name="Freeform 25"/>
          <p:cNvSpPr/>
          <p:nvPr/>
        </p:nvSpPr>
        <p:spPr>
          <a:xfrm>
            <a:off x="7426589" y="3476602"/>
            <a:ext cx="2097456" cy="2671919"/>
          </a:xfrm>
          <a:custGeom>
            <a:avLst/>
            <a:gdLst/>
            <a:ahLst/>
            <a:cxnLst/>
            <a:rect l="l" t="t" r="r" b="b"/>
            <a:pathLst>
              <a:path w="3146184" h="4007878">
                <a:moveTo>
                  <a:pt x="0" y="0"/>
                </a:moveTo>
                <a:lnTo>
                  <a:pt x="3146185" y="0"/>
                </a:lnTo>
                <a:lnTo>
                  <a:pt x="3146185" y="4007879"/>
                </a:lnTo>
                <a:lnTo>
                  <a:pt x="0" y="4007879"/>
                </a:lnTo>
                <a:lnTo>
                  <a:pt x="0" y="0"/>
                </a:lnTo>
                <a:close/>
              </a:path>
            </a:pathLst>
          </a:custGeom>
          <a:blipFill>
            <a:blip r:embed="rId29"/>
            <a:stretch>
              <a:fillRect/>
            </a:stretch>
          </a:blipFill>
        </p:spPr>
      </p:sp>
      <p:sp>
        <p:nvSpPr>
          <p:cNvPr id="26" name="Freeform 26"/>
          <p:cNvSpPr/>
          <p:nvPr/>
        </p:nvSpPr>
        <p:spPr>
          <a:xfrm rot="791266">
            <a:off x="10410511" y="816594"/>
            <a:ext cx="1481979" cy="1867060"/>
          </a:xfrm>
          <a:custGeom>
            <a:avLst/>
            <a:gdLst/>
            <a:ahLst/>
            <a:cxnLst/>
            <a:rect l="l" t="t" r="r" b="b"/>
            <a:pathLst>
              <a:path w="2222967" h="2800589">
                <a:moveTo>
                  <a:pt x="0" y="0"/>
                </a:moveTo>
                <a:lnTo>
                  <a:pt x="2222967" y="0"/>
                </a:lnTo>
                <a:lnTo>
                  <a:pt x="2222967" y="2800589"/>
                </a:lnTo>
                <a:lnTo>
                  <a:pt x="0" y="2800589"/>
                </a:lnTo>
                <a:lnTo>
                  <a:pt x="0" y="0"/>
                </a:lnTo>
                <a:close/>
              </a:path>
            </a:pathLst>
          </a:custGeom>
          <a:blipFill>
            <a:blip r:embed="rId30">
              <a:extLst>
                <a:ext uri="{96DAC541-7B7A-43D3-8B79-37D633B846F1}">
                  <asvg:svgBlip xmlns="" xmlns:asvg="http://schemas.microsoft.com/office/drawing/2016/SVG/main" r:embed="rId31"/>
                </a:ext>
              </a:extLst>
            </a:blip>
            <a:stretch>
              <a:fillRect/>
            </a:stretch>
          </a:blipFill>
        </p:spPr>
      </p:sp>
      <p:sp>
        <p:nvSpPr>
          <p:cNvPr id="27" name="Freeform 27"/>
          <p:cNvSpPr/>
          <p:nvPr/>
        </p:nvSpPr>
        <p:spPr>
          <a:xfrm>
            <a:off x="9262788" y="2828086"/>
            <a:ext cx="2365811" cy="3320436"/>
          </a:xfrm>
          <a:custGeom>
            <a:avLst/>
            <a:gdLst/>
            <a:ahLst/>
            <a:cxnLst/>
            <a:rect l="l" t="t" r="r" b="b"/>
            <a:pathLst>
              <a:path w="3548715" h="4980653">
                <a:moveTo>
                  <a:pt x="0" y="0"/>
                </a:moveTo>
                <a:lnTo>
                  <a:pt x="3548716" y="0"/>
                </a:lnTo>
                <a:lnTo>
                  <a:pt x="3548716" y="4980654"/>
                </a:lnTo>
                <a:lnTo>
                  <a:pt x="0" y="4980654"/>
                </a:lnTo>
                <a:lnTo>
                  <a:pt x="0" y="0"/>
                </a:lnTo>
                <a:close/>
              </a:path>
            </a:pathLst>
          </a:custGeom>
          <a:blipFill>
            <a:blip r:embed="rId32">
              <a:extLst>
                <a:ext uri="{96DAC541-7B7A-43D3-8B79-37D633B846F1}">
                  <asvg:svgBlip xmlns="" xmlns:asvg="http://schemas.microsoft.com/office/drawing/2016/SVG/main" r:embed="rId33"/>
                </a:ext>
              </a:extLst>
            </a:blip>
            <a:stretch>
              <a:fillRect/>
            </a:stretch>
          </a:blipFill>
        </p:spPr>
      </p:sp>
      <p:sp>
        <p:nvSpPr>
          <p:cNvPr id="28" name="TextBox 28"/>
          <p:cNvSpPr txBox="1"/>
          <p:nvPr/>
        </p:nvSpPr>
        <p:spPr>
          <a:xfrm>
            <a:off x="4211483" y="350195"/>
            <a:ext cx="5842000" cy="1846659"/>
          </a:xfrm>
          <a:prstGeom prst="rect">
            <a:avLst/>
          </a:prstGeom>
        </p:spPr>
        <p:txBody>
          <a:bodyPr wrap="square" lIns="0" tIns="0" rIns="0" bIns="0" rtlCol="0" anchor="t">
            <a:spAutoFit/>
          </a:bodyPr>
          <a:lstStyle/>
          <a:p>
            <a:pPr algn="ctr" defTabSz="609585"/>
            <a:r>
              <a:rPr lang="en-US" sz="6000" dirty="0">
                <a:solidFill>
                  <a:srgbClr val="4BACC6">
                    <a:lumMod val="75000"/>
                  </a:srgbClr>
                </a:solidFill>
                <a:latin typeface="Intro Rust"/>
              </a:rPr>
              <a:t>NHÌN HÌNH</a:t>
            </a:r>
          </a:p>
          <a:p>
            <a:pPr algn="ctr" defTabSz="609585"/>
            <a:r>
              <a:rPr lang="en-US" sz="6000" dirty="0">
                <a:solidFill>
                  <a:srgbClr val="4BACC6">
                    <a:lumMod val="75000"/>
                  </a:srgbClr>
                </a:solidFill>
                <a:latin typeface="Intro Rust"/>
              </a:rPr>
              <a:t>ĐOÁN</a:t>
            </a:r>
            <a:r>
              <a:rPr lang="vi-VN" sz="6000" dirty="0">
                <a:solidFill>
                  <a:srgbClr val="4BACC6">
                    <a:lumMod val="75000"/>
                  </a:srgbClr>
                </a:solidFill>
                <a:latin typeface="Intro Rust"/>
              </a:rPr>
              <a:t> TÊN</a:t>
            </a:r>
            <a:r>
              <a:rPr lang="en-US" sz="6000" dirty="0">
                <a:solidFill>
                  <a:srgbClr val="4BACC6">
                    <a:lumMod val="75000"/>
                  </a:srgbClr>
                </a:solidFill>
                <a:latin typeface="Intro Rust"/>
              </a:rPr>
              <a:t> CÂY</a:t>
            </a:r>
          </a:p>
        </p:txBody>
      </p:sp>
      <p:pic>
        <p:nvPicPr>
          <p:cNvPr id="29" name="Picture 28">
            <a:extLst>
              <a:ext uri="{FF2B5EF4-FFF2-40B4-BE49-F238E27FC236}">
                <a16:creationId xmlns:a16="http://schemas.microsoft.com/office/drawing/2014/main" id="{7335981A-6052-11E2-7819-0D0BACBD0610}"/>
              </a:ext>
            </a:extLst>
          </p:cNvPr>
          <p:cNvPicPr>
            <a:picLocks noChangeAspect="1"/>
          </p:cNvPicPr>
          <p:nvPr/>
        </p:nvPicPr>
        <p:blipFill>
          <a:blip r:embed="rId34"/>
          <a:stretch>
            <a:fillRect/>
          </a:stretch>
        </p:blipFill>
        <p:spPr>
          <a:xfrm>
            <a:off x="1" y="0"/>
            <a:ext cx="12191999" cy="6858000"/>
          </a:xfrm>
          <a:prstGeom prst="rect">
            <a:avLst/>
          </a:prstGeom>
        </p:spPr>
      </p:pic>
      <p:pic>
        <p:nvPicPr>
          <p:cNvPr id="30" name="ragtime-logo-standard-version-116100">
            <a:hlinkClick r:id="" action="ppaction://media"/>
            <a:extLst>
              <a:ext uri="{FF2B5EF4-FFF2-40B4-BE49-F238E27FC236}">
                <a16:creationId xmlns:a16="http://schemas.microsoft.com/office/drawing/2014/main" id="{6D9337CD-F17E-2A39-4541-727EABF4F21D}"/>
              </a:ext>
            </a:extLst>
          </p:cNvPr>
          <p:cNvPicPr>
            <a:picLocks noChangeAspect="1"/>
          </p:cNvPicPr>
          <p:nvPr>
            <a:audioFile r:link="rId2"/>
            <p:extLst>
              <p:ext uri="{DAA4B4D4-6D71-4841-9C94-3DE7FCFB9230}">
                <p14:media xmlns:p14="http://schemas.microsoft.com/office/powerpoint/2010/main" r:embed="rId1"/>
              </p:ext>
            </p:extLst>
          </p:nvPr>
        </p:nvPicPr>
        <p:blipFill>
          <a:blip r:embed="rId35"/>
          <a:stretch>
            <a:fillRect/>
          </a:stretch>
        </p:blipFill>
        <p:spPr>
          <a:xfrm>
            <a:off x="4009179" y="390028"/>
            <a:ext cx="812800" cy="812800"/>
          </a:xfrm>
          <a:prstGeom prst="rect">
            <a:avLst/>
          </a:prstGeom>
        </p:spPr>
      </p:pic>
    </p:spTree>
    <p:extLst>
      <p:ext uri="{BB962C8B-B14F-4D97-AF65-F5344CB8AC3E}">
        <p14:creationId xmlns:p14="http://schemas.microsoft.com/office/powerpoint/2010/main" val="1792981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3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92">
          <a:extLst>
            <a:ext uri="{FF2B5EF4-FFF2-40B4-BE49-F238E27FC236}">
              <a16:creationId xmlns:a16="http://schemas.microsoft.com/office/drawing/2014/main" id="{F9D88D69-9C3E-6620-9B29-792E4E9F1E05}"/>
            </a:ext>
          </a:extLst>
        </p:cNvPr>
        <p:cNvGrpSpPr/>
        <p:nvPr/>
      </p:nvGrpSpPr>
      <p:grpSpPr>
        <a:xfrm>
          <a:off x="0" y="0"/>
          <a:ext cx="0" cy="0"/>
          <a:chOff x="0" y="0"/>
          <a:chExt cx="0" cy="0"/>
        </a:xfrm>
      </p:grpSpPr>
      <p:sp>
        <p:nvSpPr>
          <p:cNvPr id="3661" name="Google Shape;3661;p34">
            <a:extLst>
              <a:ext uri="{FF2B5EF4-FFF2-40B4-BE49-F238E27FC236}">
                <a16:creationId xmlns:a16="http://schemas.microsoft.com/office/drawing/2014/main" id="{614FCD22-1426-4619-6E0F-A83D879F008D}"/>
              </a:ext>
            </a:extLst>
          </p:cNvPr>
          <p:cNvSpPr/>
          <p:nvPr/>
        </p:nvSpPr>
        <p:spPr>
          <a:xfrm>
            <a:off x="8080454" y="5183235"/>
            <a:ext cx="4111279" cy="1776360"/>
          </a:xfrm>
          <a:custGeom>
            <a:avLst/>
            <a:gdLst/>
            <a:ahLst/>
            <a:cxnLst/>
            <a:rect l="l" t="t" r="r" b="b"/>
            <a:pathLst>
              <a:path w="38967" h="16837" extrusionOk="0">
                <a:moveTo>
                  <a:pt x="35832" y="0"/>
                </a:moveTo>
                <a:cubicBezTo>
                  <a:pt x="35758" y="0"/>
                  <a:pt x="35684" y="1"/>
                  <a:pt x="35611" y="3"/>
                </a:cubicBezTo>
                <a:cubicBezTo>
                  <a:pt x="31564" y="96"/>
                  <a:pt x="27646" y="2907"/>
                  <a:pt x="26834" y="6871"/>
                </a:cubicBezTo>
                <a:cubicBezTo>
                  <a:pt x="26356" y="6597"/>
                  <a:pt x="25813" y="6469"/>
                  <a:pt x="25265" y="6469"/>
                </a:cubicBezTo>
                <a:cubicBezTo>
                  <a:pt x="24549" y="6469"/>
                  <a:pt x="23825" y="6687"/>
                  <a:pt x="23226" y="7083"/>
                </a:cubicBezTo>
                <a:cubicBezTo>
                  <a:pt x="22168" y="7783"/>
                  <a:pt x="21048" y="9120"/>
                  <a:pt x="20802" y="10363"/>
                </a:cubicBezTo>
                <a:cubicBezTo>
                  <a:pt x="19898" y="9208"/>
                  <a:pt x="18984" y="8045"/>
                  <a:pt x="17863" y="7102"/>
                </a:cubicBezTo>
                <a:cubicBezTo>
                  <a:pt x="16739" y="6158"/>
                  <a:pt x="15374" y="5440"/>
                  <a:pt x="13914" y="5332"/>
                </a:cubicBezTo>
                <a:cubicBezTo>
                  <a:pt x="13781" y="5322"/>
                  <a:pt x="13648" y="5317"/>
                  <a:pt x="13515" y="5317"/>
                </a:cubicBezTo>
                <a:cubicBezTo>
                  <a:pt x="12761" y="5317"/>
                  <a:pt x="12009" y="5471"/>
                  <a:pt x="11299" y="5726"/>
                </a:cubicBezTo>
                <a:cubicBezTo>
                  <a:pt x="7897" y="6946"/>
                  <a:pt x="5496" y="10826"/>
                  <a:pt x="5962" y="14410"/>
                </a:cubicBezTo>
                <a:cubicBezTo>
                  <a:pt x="5363" y="13841"/>
                  <a:pt x="4543" y="13562"/>
                  <a:pt x="3717" y="13562"/>
                </a:cubicBezTo>
                <a:cubicBezTo>
                  <a:pt x="3071" y="13562"/>
                  <a:pt x="2420" y="13733"/>
                  <a:pt x="1868" y="14069"/>
                </a:cubicBezTo>
                <a:cubicBezTo>
                  <a:pt x="887" y="14666"/>
                  <a:pt x="234" y="15709"/>
                  <a:pt x="1" y="16837"/>
                </a:cubicBezTo>
                <a:lnTo>
                  <a:pt x="38966" y="16837"/>
                </a:lnTo>
                <a:lnTo>
                  <a:pt x="38966" y="502"/>
                </a:lnTo>
                <a:lnTo>
                  <a:pt x="38965" y="502"/>
                </a:lnTo>
                <a:cubicBezTo>
                  <a:pt x="37956" y="175"/>
                  <a:pt x="36900" y="0"/>
                  <a:pt x="35832" y="0"/>
                </a:cubicBezTo>
                <a:close/>
              </a:path>
            </a:pathLst>
          </a:custGeom>
          <a:solidFill>
            <a:srgbClr val="2D9537">
              <a:alpha val="556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91" name="Google Shape;3691;p34">
            <a:extLst>
              <a:ext uri="{FF2B5EF4-FFF2-40B4-BE49-F238E27FC236}">
                <a16:creationId xmlns:a16="http://schemas.microsoft.com/office/drawing/2014/main" id="{10F4C0C7-23AD-1EB0-C945-E04CA7FBE215}"/>
              </a:ext>
            </a:extLst>
          </p:cNvPr>
          <p:cNvSpPr/>
          <p:nvPr/>
        </p:nvSpPr>
        <p:spPr>
          <a:xfrm>
            <a:off x="2979374" y="1690965"/>
            <a:ext cx="902276" cy="344060"/>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pic>
        <p:nvPicPr>
          <p:cNvPr id="2" name="Picture 1"/>
          <p:cNvPicPr>
            <a:picLocks noChangeAspect="1"/>
          </p:cNvPicPr>
          <p:nvPr/>
        </p:nvPicPr>
        <p:blipFill>
          <a:blip r:embed="rId3"/>
          <a:stretch>
            <a:fillRect/>
          </a:stretch>
        </p:blipFill>
        <p:spPr>
          <a:xfrm>
            <a:off x="126123" y="0"/>
            <a:ext cx="12065609" cy="6731876"/>
          </a:xfrm>
          <a:prstGeom prst="rect">
            <a:avLst/>
          </a:prstGeom>
        </p:spPr>
      </p:pic>
      <p:sp>
        <p:nvSpPr>
          <p:cNvPr id="4" name="Rectangle 3"/>
          <p:cNvSpPr/>
          <p:nvPr/>
        </p:nvSpPr>
        <p:spPr>
          <a:xfrm>
            <a:off x="4338829" y="5654658"/>
            <a:ext cx="3640195" cy="1077218"/>
          </a:xfrm>
          <a:prstGeom prst="rect">
            <a:avLst/>
          </a:prstGeom>
          <a:solidFill>
            <a:schemeClr val="accent4">
              <a:lumMod val="75000"/>
            </a:schemeClr>
          </a:solidFill>
        </p:spPr>
        <p:txBody>
          <a:bodyPr wrap="square">
            <a:spAutoFit/>
          </a:bodyPr>
          <a:lstStyle/>
          <a:p>
            <a:pPr defTabSz="1219170">
              <a:buClr>
                <a:srgbClr val="000000"/>
              </a:buClr>
              <a:defRPr/>
            </a:pPr>
            <a:r>
              <a:rPr lang="vi-VN" sz="6400" b="1" kern="0" dirty="0">
                <a:solidFill>
                  <a:srgbClr val="000000"/>
                </a:solidFill>
                <a:latin typeface="Arial"/>
                <a:cs typeface="Arial"/>
                <a:sym typeface="Arial"/>
              </a:rPr>
              <a:t>CÂY MÍT</a:t>
            </a:r>
            <a:endParaRPr lang="en-US" sz="6400" b="1" kern="0" dirty="0">
              <a:solidFill>
                <a:srgbClr val="000000"/>
              </a:solidFill>
              <a:latin typeface="Arial"/>
              <a:cs typeface="Arial"/>
              <a:sym typeface="Arial"/>
            </a:endParaRPr>
          </a:p>
        </p:txBody>
      </p:sp>
    </p:spTree>
    <p:extLst>
      <p:ext uri="{BB962C8B-B14F-4D97-AF65-F5344CB8AC3E}">
        <p14:creationId xmlns:p14="http://schemas.microsoft.com/office/powerpoint/2010/main" val="650381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92">
          <a:extLst>
            <a:ext uri="{FF2B5EF4-FFF2-40B4-BE49-F238E27FC236}">
              <a16:creationId xmlns:a16="http://schemas.microsoft.com/office/drawing/2014/main" id="{281E62D7-6BC1-CA37-CFD1-0704990D3190}"/>
            </a:ext>
          </a:extLst>
        </p:cNvPr>
        <p:cNvGrpSpPr/>
        <p:nvPr/>
      </p:nvGrpSpPr>
      <p:grpSpPr>
        <a:xfrm>
          <a:off x="0" y="0"/>
          <a:ext cx="0" cy="0"/>
          <a:chOff x="0" y="0"/>
          <a:chExt cx="0" cy="0"/>
        </a:xfrm>
      </p:grpSpPr>
      <p:sp>
        <p:nvSpPr>
          <p:cNvPr id="3661" name="Google Shape;3661;p34">
            <a:extLst>
              <a:ext uri="{FF2B5EF4-FFF2-40B4-BE49-F238E27FC236}">
                <a16:creationId xmlns:a16="http://schemas.microsoft.com/office/drawing/2014/main" id="{DE75F950-0146-6407-29B4-99484B704938}"/>
              </a:ext>
            </a:extLst>
          </p:cNvPr>
          <p:cNvSpPr/>
          <p:nvPr/>
        </p:nvSpPr>
        <p:spPr>
          <a:xfrm>
            <a:off x="8080454" y="5183235"/>
            <a:ext cx="4111279" cy="1776360"/>
          </a:xfrm>
          <a:custGeom>
            <a:avLst/>
            <a:gdLst/>
            <a:ahLst/>
            <a:cxnLst/>
            <a:rect l="l" t="t" r="r" b="b"/>
            <a:pathLst>
              <a:path w="38967" h="16837" extrusionOk="0">
                <a:moveTo>
                  <a:pt x="35832" y="0"/>
                </a:moveTo>
                <a:cubicBezTo>
                  <a:pt x="35758" y="0"/>
                  <a:pt x="35684" y="1"/>
                  <a:pt x="35611" y="3"/>
                </a:cubicBezTo>
                <a:cubicBezTo>
                  <a:pt x="31564" y="96"/>
                  <a:pt x="27646" y="2907"/>
                  <a:pt x="26834" y="6871"/>
                </a:cubicBezTo>
                <a:cubicBezTo>
                  <a:pt x="26356" y="6597"/>
                  <a:pt x="25813" y="6469"/>
                  <a:pt x="25265" y="6469"/>
                </a:cubicBezTo>
                <a:cubicBezTo>
                  <a:pt x="24549" y="6469"/>
                  <a:pt x="23825" y="6687"/>
                  <a:pt x="23226" y="7083"/>
                </a:cubicBezTo>
                <a:cubicBezTo>
                  <a:pt x="22168" y="7783"/>
                  <a:pt x="21048" y="9120"/>
                  <a:pt x="20802" y="10363"/>
                </a:cubicBezTo>
                <a:cubicBezTo>
                  <a:pt x="19898" y="9208"/>
                  <a:pt x="18984" y="8045"/>
                  <a:pt x="17863" y="7102"/>
                </a:cubicBezTo>
                <a:cubicBezTo>
                  <a:pt x="16739" y="6158"/>
                  <a:pt x="15374" y="5440"/>
                  <a:pt x="13914" y="5332"/>
                </a:cubicBezTo>
                <a:cubicBezTo>
                  <a:pt x="13781" y="5322"/>
                  <a:pt x="13648" y="5317"/>
                  <a:pt x="13515" y="5317"/>
                </a:cubicBezTo>
                <a:cubicBezTo>
                  <a:pt x="12761" y="5317"/>
                  <a:pt x="12009" y="5471"/>
                  <a:pt x="11299" y="5726"/>
                </a:cubicBezTo>
                <a:cubicBezTo>
                  <a:pt x="7897" y="6946"/>
                  <a:pt x="5496" y="10826"/>
                  <a:pt x="5962" y="14410"/>
                </a:cubicBezTo>
                <a:cubicBezTo>
                  <a:pt x="5363" y="13841"/>
                  <a:pt x="4543" y="13562"/>
                  <a:pt x="3717" y="13562"/>
                </a:cubicBezTo>
                <a:cubicBezTo>
                  <a:pt x="3071" y="13562"/>
                  <a:pt x="2420" y="13733"/>
                  <a:pt x="1868" y="14069"/>
                </a:cubicBezTo>
                <a:cubicBezTo>
                  <a:pt x="887" y="14666"/>
                  <a:pt x="234" y="15709"/>
                  <a:pt x="1" y="16837"/>
                </a:cubicBezTo>
                <a:lnTo>
                  <a:pt x="38966" y="16837"/>
                </a:lnTo>
                <a:lnTo>
                  <a:pt x="38966" y="502"/>
                </a:lnTo>
                <a:lnTo>
                  <a:pt x="38965" y="502"/>
                </a:lnTo>
                <a:cubicBezTo>
                  <a:pt x="37956" y="175"/>
                  <a:pt x="36900" y="0"/>
                  <a:pt x="35832" y="0"/>
                </a:cubicBezTo>
                <a:close/>
              </a:path>
            </a:pathLst>
          </a:custGeom>
          <a:solidFill>
            <a:srgbClr val="2D9537">
              <a:alpha val="556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91" name="Google Shape;3691;p34">
            <a:extLst>
              <a:ext uri="{FF2B5EF4-FFF2-40B4-BE49-F238E27FC236}">
                <a16:creationId xmlns:a16="http://schemas.microsoft.com/office/drawing/2014/main" id="{7C87051F-2DB8-ADE7-94C7-A81064D6B946}"/>
              </a:ext>
            </a:extLst>
          </p:cNvPr>
          <p:cNvSpPr/>
          <p:nvPr/>
        </p:nvSpPr>
        <p:spPr>
          <a:xfrm>
            <a:off x="2979374" y="1690964"/>
            <a:ext cx="902276" cy="658097"/>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pic>
        <p:nvPicPr>
          <p:cNvPr id="2" name="Picture 1"/>
          <p:cNvPicPr>
            <a:picLocks noChangeAspect="1"/>
          </p:cNvPicPr>
          <p:nvPr/>
        </p:nvPicPr>
        <p:blipFill>
          <a:blip r:embed="rId3"/>
          <a:stretch>
            <a:fillRect/>
          </a:stretch>
        </p:blipFill>
        <p:spPr>
          <a:xfrm>
            <a:off x="5218385" y="0"/>
            <a:ext cx="6973347" cy="6858000"/>
          </a:xfrm>
          <a:prstGeom prst="rect">
            <a:avLst/>
          </a:prstGeom>
        </p:spPr>
      </p:pic>
      <p:sp>
        <p:nvSpPr>
          <p:cNvPr id="3" name="TextBox 2"/>
          <p:cNvSpPr txBox="1"/>
          <p:nvPr/>
        </p:nvSpPr>
        <p:spPr>
          <a:xfrm>
            <a:off x="741804" y="3282732"/>
            <a:ext cx="4043680" cy="1077218"/>
          </a:xfrm>
          <a:prstGeom prst="rect">
            <a:avLst/>
          </a:prstGeom>
          <a:solidFill>
            <a:schemeClr val="accent4">
              <a:lumMod val="75000"/>
            </a:schemeClr>
          </a:solidFill>
        </p:spPr>
        <p:txBody>
          <a:bodyPr wrap="square" rtlCol="0">
            <a:spAutoFit/>
          </a:bodyPr>
          <a:lstStyle/>
          <a:p>
            <a:pPr defTabSz="1219170">
              <a:buClr>
                <a:srgbClr val="000000"/>
              </a:buClr>
              <a:defRPr/>
            </a:pPr>
            <a:r>
              <a:rPr lang="vi-VN" sz="6400" b="1" kern="0" dirty="0">
                <a:solidFill>
                  <a:srgbClr val="000000"/>
                </a:solidFill>
                <a:latin typeface="Arial"/>
                <a:cs typeface="Arial"/>
                <a:sym typeface="Arial"/>
              </a:rPr>
              <a:t>CÂY CAU</a:t>
            </a:r>
            <a:endParaRPr lang="en-US" sz="6400" b="1" kern="0" dirty="0">
              <a:solidFill>
                <a:srgbClr val="000000"/>
              </a:solidFill>
              <a:latin typeface="Arial"/>
              <a:cs typeface="Arial"/>
              <a:sym typeface="Arial"/>
            </a:endParaRPr>
          </a:p>
        </p:txBody>
      </p:sp>
    </p:spTree>
    <p:extLst>
      <p:ext uri="{BB962C8B-B14F-4D97-AF65-F5344CB8AC3E}">
        <p14:creationId xmlns:p14="http://schemas.microsoft.com/office/powerpoint/2010/main" val="39584600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92">
          <a:extLst>
            <a:ext uri="{FF2B5EF4-FFF2-40B4-BE49-F238E27FC236}">
              <a16:creationId xmlns:a16="http://schemas.microsoft.com/office/drawing/2014/main" id="{77CA2A00-CA5A-4A4C-93A9-BDB5D5119B24}"/>
            </a:ext>
          </a:extLst>
        </p:cNvPr>
        <p:cNvGrpSpPr/>
        <p:nvPr/>
      </p:nvGrpSpPr>
      <p:grpSpPr>
        <a:xfrm>
          <a:off x="0" y="0"/>
          <a:ext cx="0" cy="0"/>
          <a:chOff x="0" y="0"/>
          <a:chExt cx="0" cy="0"/>
        </a:xfrm>
      </p:grpSpPr>
      <p:sp>
        <p:nvSpPr>
          <p:cNvPr id="3661" name="Google Shape;3661;p34">
            <a:extLst>
              <a:ext uri="{FF2B5EF4-FFF2-40B4-BE49-F238E27FC236}">
                <a16:creationId xmlns:a16="http://schemas.microsoft.com/office/drawing/2014/main" id="{BD0DFF6C-15DC-053C-DD60-B1A38B7DB7C8}"/>
              </a:ext>
            </a:extLst>
          </p:cNvPr>
          <p:cNvSpPr/>
          <p:nvPr/>
        </p:nvSpPr>
        <p:spPr>
          <a:xfrm>
            <a:off x="8080454" y="5183235"/>
            <a:ext cx="4111279" cy="1776360"/>
          </a:xfrm>
          <a:custGeom>
            <a:avLst/>
            <a:gdLst/>
            <a:ahLst/>
            <a:cxnLst/>
            <a:rect l="l" t="t" r="r" b="b"/>
            <a:pathLst>
              <a:path w="38967" h="16837" extrusionOk="0">
                <a:moveTo>
                  <a:pt x="35832" y="0"/>
                </a:moveTo>
                <a:cubicBezTo>
                  <a:pt x="35758" y="0"/>
                  <a:pt x="35684" y="1"/>
                  <a:pt x="35611" y="3"/>
                </a:cubicBezTo>
                <a:cubicBezTo>
                  <a:pt x="31564" y="96"/>
                  <a:pt x="27646" y="2907"/>
                  <a:pt x="26834" y="6871"/>
                </a:cubicBezTo>
                <a:cubicBezTo>
                  <a:pt x="26356" y="6597"/>
                  <a:pt x="25813" y="6469"/>
                  <a:pt x="25265" y="6469"/>
                </a:cubicBezTo>
                <a:cubicBezTo>
                  <a:pt x="24549" y="6469"/>
                  <a:pt x="23825" y="6687"/>
                  <a:pt x="23226" y="7083"/>
                </a:cubicBezTo>
                <a:cubicBezTo>
                  <a:pt x="22168" y="7783"/>
                  <a:pt x="21048" y="9120"/>
                  <a:pt x="20802" y="10363"/>
                </a:cubicBezTo>
                <a:cubicBezTo>
                  <a:pt x="19898" y="9208"/>
                  <a:pt x="18984" y="8045"/>
                  <a:pt x="17863" y="7102"/>
                </a:cubicBezTo>
                <a:cubicBezTo>
                  <a:pt x="16739" y="6158"/>
                  <a:pt x="15374" y="5440"/>
                  <a:pt x="13914" y="5332"/>
                </a:cubicBezTo>
                <a:cubicBezTo>
                  <a:pt x="13781" y="5322"/>
                  <a:pt x="13648" y="5317"/>
                  <a:pt x="13515" y="5317"/>
                </a:cubicBezTo>
                <a:cubicBezTo>
                  <a:pt x="12761" y="5317"/>
                  <a:pt x="12009" y="5471"/>
                  <a:pt x="11299" y="5726"/>
                </a:cubicBezTo>
                <a:cubicBezTo>
                  <a:pt x="7897" y="6946"/>
                  <a:pt x="5496" y="10826"/>
                  <a:pt x="5962" y="14410"/>
                </a:cubicBezTo>
                <a:cubicBezTo>
                  <a:pt x="5363" y="13841"/>
                  <a:pt x="4543" y="13562"/>
                  <a:pt x="3717" y="13562"/>
                </a:cubicBezTo>
                <a:cubicBezTo>
                  <a:pt x="3071" y="13562"/>
                  <a:pt x="2420" y="13733"/>
                  <a:pt x="1868" y="14069"/>
                </a:cubicBezTo>
                <a:cubicBezTo>
                  <a:pt x="887" y="14666"/>
                  <a:pt x="234" y="15709"/>
                  <a:pt x="1" y="16837"/>
                </a:cubicBezTo>
                <a:lnTo>
                  <a:pt x="38966" y="16837"/>
                </a:lnTo>
                <a:lnTo>
                  <a:pt x="38966" y="502"/>
                </a:lnTo>
                <a:lnTo>
                  <a:pt x="38965" y="502"/>
                </a:lnTo>
                <a:cubicBezTo>
                  <a:pt x="37956" y="175"/>
                  <a:pt x="36900" y="0"/>
                  <a:pt x="35832" y="0"/>
                </a:cubicBezTo>
                <a:close/>
              </a:path>
            </a:pathLst>
          </a:custGeom>
          <a:solidFill>
            <a:srgbClr val="2D9537">
              <a:alpha val="556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91" name="Google Shape;3691;p34">
            <a:extLst>
              <a:ext uri="{FF2B5EF4-FFF2-40B4-BE49-F238E27FC236}">
                <a16:creationId xmlns:a16="http://schemas.microsoft.com/office/drawing/2014/main" id="{F7E04D7A-F015-46E0-E205-E136F3E5F20A}"/>
              </a:ext>
            </a:extLst>
          </p:cNvPr>
          <p:cNvSpPr/>
          <p:nvPr/>
        </p:nvSpPr>
        <p:spPr>
          <a:xfrm>
            <a:off x="2979374" y="1690965"/>
            <a:ext cx="902276" cy="344060"/>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pic>
        <p:nvPicPr>
          <p:cNvPr id="2" name="Picture 1"/>
          <p:cNvPicPr>
            <a:picLocks noChangeAspect="1"/>
          </p:cNvPicPr>
          <p:nvPr/>
        </p:nvPicPr>
        <p:blipFill rotWithShape="1">
          <a:blip r:embed="rId3"/>
          <a:srcRect b="11905"/>
          <a:stretch/>
        </p:blipFill>
        <p:spPr>
          <a:xfrm>
            <a:off x="0" y="110360"/>
            <a:ext cx="12191733" cy="6747640"/>
          </a:xfrm>
          <a:prstGeom prst="rect">
            <a:avLst/>
          </a:prstGeom>
        </p:spPr>
      </p:pic>
      <p:sp>
        <p:nvSpPr>
          <p:cNvPr id="3" name="TextBox 2"/>
          <p:cNvSpPr txBox="1"/>
          <p:nvPr/>
        </p:nvSpPr>
        <p:spPr>
          <a:xfrm>
            <a:off x="7297866" y="4760130"/>
            <a:ext cx="4649943" cy="1077218"/>
          </a:xfrm>
          <a:prstGeom prst="rect">
            <a:avLst/>
          </a:prstGeom>
          <a:solidFill>
            <a:schemeClr val="accent4">
              <a:lumMod val="75000"/>
            </a:schemeClr>
          </a:solidFill>
        </p:spPr>
        <p:txBody>
          <a:bodyPr wrap="square" rtlCol="0">
            <a:spAutoFit/>
          </a:bodyPr>
          <a:lstStyle/>
          <a:p>
            <a:pPr marL="0" lvl="1" defTabSz="1219170">
              <a:buClr>
                <a:srgbClr val="000000"/>
              </a:buClr>
              <a:defRPr/>
            </a:pPr>
            <a:r>
              <a:rPr lang="vi-VN" sz="6400" b="1" kern="0" dirty="0">
                <a:solidFill>
                  <a:srgbClr val="000000"/>
                </a:solidFill>
                <a:latin typeface="Arial"/>
                <a:cs typeface="Arial"/>
                <a:sym typeface="Arial"/>
              </a:rPr>
              <a:t>CÂY SUNG</a:t>
            </a:r>
            <a:endParaRPr lang="en-US" sz="6400" b="1" kern="0" dirty="0">
              <a:solidFill>
                <a:srgbClr val="000000"/>
              </a:solidFill>
              <a:latin typeface="Arial"/>
              <a:cs typeface="Arial"/>
              <a:sym typeface="Arial"/>
            </a:endParaRPr>
          </a:p>
        </p:txBody>
      </p:sp>
    </p:spTree>
    <p:extLst>
      <p:ext uri="{BB962C8B-B14F-4D97-AF65-F5344CB8AC3E}">
        <p14:creationId xmlns:p14="http://schemas.microsoft.com/office/powerpoint/2010/main" val="23054003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92">
          <a:extLst>
            <a:ext uri="{FF2B5EF4-FFF2-40B4-BE49-F238E27FC236}">
              <a16:creationId xmlns:a16="http://schemas.microsoft.com/office/drawing/2014/main" id="{A5535ED7-7AB7-09AE-3FBC-658FB0525006}"/>
            </a:ext>
          </a:extLst>
        </p:cNvPr>
        <p:cNvGrpSpPr/>
        <p:nvPr/>
      </p:nvGrpSpPr>
      <p:grpSpPr>
        <a:xfrm>
          <a:off x="0" y="0"/>
          <a:ext cx="0" cy="0"/>
          <a:chOff x="0" y="0"/>
          <a:chExt cx="0" cy="0"/>
        </a:xfrm>
      </p:grpSpPr>
      <p:sp>
        <p:nvSpPr>
          <p:cNvPr id="3661" name="Google Shape;3661;p34">
            <a:extLst>
              <a:ext uri="{FF2B5EF4-FFF2-40B4-BE49-F238E27FC236}">
                <a16:creationId xmlns:a16="http://schemas.microsoft.com/office/drawing/2014/main" id="{BC450163-F64B-39DB-8645-BC4B06189B65}"/>
              </a:ext>
            </a:extLst>
          </p:cNvPr>
          <p:cNvSpPr/>
          <p:nvPr/>
        </p:nvSpPr>
        <p:spPr>
          <a:xfrm>
            <a:off x="8080454" y="5183235"/>
            <a:ext cx="4111279" cy="1776360"/>
          </a:xfrm>
          <a:custGeom>
            <a:avLst/>
            <a:gdLst/>
            <a:ahLst/>
            <a:cxnLst/>
            <a:rect l="l" t="t" r="r" b="b"/>
            <a:pathLst>
              <a:path w="38967" h="16837" extrusionOk="0">
                <a:moveTo>
                  <a:pt x="35832" y="0"/>
                </a:moveTo>
                <a:cubicBezTo>
                  <a:pt x="35758" y="0"/>
                  <a:pt x="35684" y="1"/>
                  <a:pt x="35611" y="3"/>
                </a:cubicBezTo>
                <a:cubicBezTo>
                  <a:pt x="31564" y="96"/>
                  <a:pt x="27646" y="2907"/>
                  <a:pt x="26834" y="6871"/>
                </a:cubicBezTo>
                <a:cubicBezTo>
                  <a:pt x="26356" y="6597"/>
                  <a:pt x="25813" y="6469"/>
                  <a:pt x="25265" y="6469"/>
                </a:cubicBezTo>
                <a:cubicBezTo>
                  <a:pt x="24549" y="6469"/>
                  <a:pt x="23825" y="6687"/>
                  <a:pt x="23226" y="7083"/>
                </a:cubicBezTo>
                <a:cubicBezTo>
                  <a:pt x="22168" y="7783"/>
                  <a:pt x="21048" y="9120"/>
                  <a:pt x="20802" y="10363"/>
                </a:cubicBezTo>
                <a:cubicBezTo>
                  <a:pt x="19898" y="9208"/>
                  <a:pt x="18984" y="8045"/>
                  <a:pt x="17863" y="7102"/>
                </a:cubicBezTo>
                <a:cubicBezTo>
                  <a:pt x="16739" y="6158"/>
                  <a:pt x="15374" y="5440"/>
                  <a:pt x="13914" y="5332"/>
                </a:cubicBezTo>
                <a:cubicBezTo>
                  <a:pt x="13781" y="5322"/>
                  <a:pt x="13648" y="5317"/>
                  <a:pt x="13515" y="5317"/>
                </a:cubicBezTo>
                <a:cubicBezTo>
                  <a:pt x="12761" y="5317"/>
                  <a:pt x="12009" y="5471"/>
                  <a:pt x="11299" y="5726"/>
                </a:cubicBezTo>
                <a:cubicBezTo>
                  <a:pt x="7897" y="6946"/>
                  <a:pt x="5496" y="10826"/>
                  <a:pt x="5962" y="14410"/>
                </a:cubicBezTo>
                <a:cubicBezTo>
                  <a:pt x="5363" y="13841"/>
                  <a:pt x="4543" y="13562"/>
                  <a:pt x="3717" y="13562"/>
                </a:cubicBezTo>
                <a:cubicBezTo>
                  <a:pt x="3071" y="13562"/>
                  <a:pt x="2420" y="13733"/>
                  <a:pt x="1868" y="14069"/>
                </a:cubicBezTo>
                <a:cubicBezTo>
                  <a:pt x="887" y="14666"/>
                  <a:pt x="234" y="15709"/>
                  <a:pt x="1" y="16837"/>
                </a:cubicBezTo>
                <a:lnTo>
                  <a:pt x="38966" y="16837"/>
                </a:lnTo>
                <a:lnTo>
                  <a:pt x="38966" y="502"/>
                </a:lnTo>
                <a:lnTo>
                  <a:pt x="38965" y="502"/>
                </a:lnTo>
                <a:cubicBezTo>
                  <a:pt x="37956" y="175"/>
                  <a:pt x="36900" y="0"/>
                  <a:pt x="35832" y="0"/>
                </a:cubicBezTo>
                <a:close/>
              </a:path>
            </a:pathLst>
          </a:custGeom>
          <a:solidFill>
            <a:srgbClr val="2D9537">
              <a:alpha val="556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91" name="Google Shape;3691;p34">
            <a:extLst>
              <a:ext uri="{FF2B5EF4-FFF2-40B4-BE49-F238E27FC236}">
                <a16:creationId xmlns:a16="http://schemas.microsoft.com/office/drawing/2014/main" id="{067633B5-84B6-955D-1756-883E2444C097}"/>
              </a:ext>
            </a:extLst>
          </p:cNvPr>
          <p:cNvSpPr/>
          <p:nvPr/>
        </p:nvSpPr>
        <p:spPr>
          <a:xfrm>
            <a:off x="2979374" y="1690965"/>
            <a:ext cx="902276" cy="344060"/>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pic>
        <p:nvPicPr>
          <p:cNvPr id="2" name="Picture 1"/>
          <p:cNvPicPr>
            <a:picLocks noChangeAspect="1"/>
          </p:cNvPicPr>
          <p:nvPr/>
        </p:nvPicPr>
        <p:blipFill>
          <a:blip r:embed="rId3"/>
          <a:stretch>
            <a:fillRect/>
          </a:stretch>
        </p:blipFill>
        <p:spPr>
          <a:xfrm>
            <a:off x="0" y="0"/>
            <a:ext cx="12191733" cy="6858000"/>
          </a:xfrm>
          <a:prstGeom prst="rect">
            <a:avLst/>
          </a:prstGeom>
        </p:spPr>
      </p:pic>
      <p:sp>
        <p:nvSpPr>
          <p:cNvPr id="3" name="TextBox 2"/>
          <p:cNvSpPr txBox="1"/>
          <p:nvPr/>
        </p:nvSpPr>
        <p:spPr>
          <a:xfrm>
            <a:off x="4010801" y="5670030"/>
            <a:ext cx="4611561" cy="1077218"/>
          </a:xfrm>
          <a:prstGeom prst="rect">
            <a:avLst/>
          </a:prstGeom>
          <a:solidFill>
            <a:schemeClr val="accent4">
              <a:lumMod val="75000"/>
            </a:schemeClr>
          </a:solidFill>
        </p:spPr>
        <p:txBody>
          <a:bodyPr wrap="square" rtlCol="0">
            <a:spAutoFit/>
          </a:bodyPr>
          <a:lstStyle/>
          <a:p>
            <a:pPr defTabSz="1219170">
              <a:buClr>
                <a:srgbClr val="000000"/>
              </a:buClr>
              <a:defRPr/>
            </a:pPr>
            <a:r>
              <a:rPr lang="vi-VN" sz="6400" b="1" kern="0" dirty="0">
                <a:solidFill>
                  <a:srgbClr val="000000"/>
                </a:solidFill>
                <a:latin typeface="Arial"/>
                <a:cs typeface="Arial"/>
                <a:sym typeface="Arial"/>
              </a:rPr>
              <a:t>CÂY NHÃN</a:t>
            </a:r>
            <a:endParaRPr lang="en-US" sz="6400" b="1" kern="0" dirty="0">
              <a:solidFill>
                <a:srgbClr val="000000"/>
              </a:solidFill>
              <a:latin typeface="Arial"/>
              <a:cs typeface="Arial"/>
              <a:sym typeface="Arial"/>
            </a:endParaRPr>
          </a:p>
        </p:txBody>
      </p:sp>
    </p:spTree>
    <p:extLst>
      <p:ext uri="{BB962C8B-B14F-4D97-AF65-F5344CB8AC3E}">
        <p14:creationId xmlns:p14="http://schemas.microsoft.com/office/powerpoint/2010/main" val="36921266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
          <p:cNvGrpSpPr/>
          <p:nvPr/>
        </p:nvGrpSpPr>
        <p:grpSpPr>
          <a:xfrm>
            <a:off x="3206466" y="1154564"/>
            <a:ext cx="7282588" cy="4376056"/>
            <a:chOff x="1719533" y="644142"/>
            <a:chExt cx="8168170" cy="5096200"/>
          </a:xfrm>
        </p:grpSpPr>
        <p:grpSp>
          <p:nvGrpSpPr>
            <p:cNvPr id="6" name="组合 17"/>
            <p:cNvGrpSpPr/>
            <p:nvPr/>
          </p:nvGrpSpPr>
          <p:grpSpPr>
            <a:xfrm>
              <a:off x="1719533" y="644142"/>
              <a:ext cx="8168170" cy="5096200"/>
              <a:chOff x="5789884" y="1974426"/>
              <a:chExt cx="5100718" cy="3349727"/>
            </a:xfrm>
            <a:effectLst>
              <a:outerShdw blurRad="127000" dist="12700" sx="103000" sy="103000" algn="ctr" rotWithShape="0">
                <a:prstClr val="black">
                  <a:alpha val="7000"/>
                </a:prstClr>
              </a:outerShdw>
            </a:effectLst>
          </p:grpSpPr>
          <p:sp>
            <p:nvSpPr>
              <p:cNvPr id="8" name="任意多边形: 形状 18"/>
              <p:cNvSpPr/>
              <p:nvPr/>
            </p:nvSpPr>
            <p:spPr>
              <a:xfrm>
                <a:off x="5789884" y="2091488"/>
                <a:ext cx="5100718" cy="323266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9" name="图片 20"/>
              <p:cNvPicPr>
                <a:picLocks noChangeAspect="1"/>
              </p:cNvPicPr>
              <p:nvPr/>
            </p:nvPicPr>
            <p:blipFill rotWithShape="1">
              <a:blip r:embed="rId2" cstate="print">
                <a:extLst>
                  <a:ext uri="{28A0092B-C50C-407E-A947-70E740481C1C}">
                    <a14:useLocalDpi xmlns:a14="http://schemas.microsoft.com/office/drawing/2010/main" val="0"/>
                  </a:ext>
                </a:extLst>
              </a:blip>
              <a:srcRect l="-15901" t="71039" r="65268" b="14236"/>
              <a:stretch>
                <a:fillRect/>
              </a:stretch>
            </p:blipFill>
            <p:spPr>
              <a:xfrm rot="19268029">
                <a:off x="6000159" y="1974426"/>
                <a:ext cx="811846" cy="511558"/>
              </a:xfrm>
              <a:prstGeom prst="rect">
                <a:avLst/>
              </a:prstGeom>
            </p:spPr>
          </p:pic>
        </p:grpSp>
        <p:sp>
          <p:nvSpPr>
            <p:cNvPr id="7" name="任意多边形: 形状 38"/>
            <p:cNvSpPr/>
            <p:nvPr/>
          </p:nvSpPr>
          <p:spPr>
            <a:xfrm>
              <a:off x="1840998" y="1059024"/>
              <a:ext cx="7784539" cy="458637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gr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537124" y="3541441"/>
            <a:ext cx="3930374" cy="3316559"/>
          </a:xfrm>
          <a:prstGeom prst="rect">
            <a:avLst/>
          </a:prstGeom>
        </p:spPr>
      </p:pic>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578706" y="4203240"/>
            <a:ext cx="3820696" cy="2654760"/>
          </a:xfrm>
          <a:prstGeom prst="rect">
            <a:avLst/>
          </a:prstGeom>
        </p:spPr>
      </p:pic>
      <p:pic>
        <p:nvPicPr>
          <p:cNvPr id="12"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51938" y="1291514"/>
            <a:ext cx="1803374" cy="1921452"/>
          </a:xfrm>
          <a:prstGeom prst="rect">
            <a:avLst/>
          </a:prstGeom>
        </p:spPr>
      </p:pic>
      <p:pic>
        <p:nvPicPr>
          <p:cNvPr id="4" name="Picture 3"/>
          <p:cNvPicPr>
            <a:picLocks noChangeAspect="1"/>
          </p:cNvPicPr>
          <p:nvPr/>
        </p:nvPicPr>
        <p:blipFill>
          <a:blip r:embed="rId8"/>
          <a:stretch>
            <a:fillRect/>
          </a:stretch>
        </p:blipFill>
        <p:spPr>
          <a:xfrm>
            <a:off x="4257807" y="1584789"/>
            <a:ext cx="5749026" cy="39322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25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1750" fill="hold"/>
                                        <p:tgtEl>
                                          <p:spTgt spid="12"/>
                                        </p:tgtEl>
                                        <p:attrNameLst>
                                          <p:attrName>ppt_x</p:attrName>
                                        </p:attrNameLst>
                                      </p:cBhvr>
                                      <p:tavLst>
                                        <p:tav tm="0">
                                          <p:val>
                                            <p:strVal val="1+#ppt_w/2"/>
                                          </p:val>
                                        </p:tav>
                                        <p:tav tm="100000">
                                          <p:val>
                                            <p:strVal val="#ppt_x"/>
                                          </p:val>
                                        </p:tav>
                                      </p:tavLst>
                                    </p:anim>
                                    <p:anim calcmode="lin" valueType="num">
                                      <p:cBhvr additive="base">
                                        <p:cTn id="17" dur="175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1065809" y="3019488"/>
            <a:ext cx="4548928" cy="3838512"/>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6414168" y="4168931"/>
            <a:ext cx="3820696" cy="2654760"/>
          </a:xfrm>
          <a:prstGeom prst="rect">
            <a:avLst/>
          </a:prstGeom>
        </p:spPr>
      </p:pic>
      <p:sp>
        <p:nvSpPr>
          <p:cNvPr id="4" name="矩形: 圆角 20"/>
          <p:cNvSpPr/>
          <p:nvPr/>
        </p:nvSpPr>
        <p:spPr>
          <a:xfrm>
            <a:off x="342900" y="365125"/>
            <a:ext cx="11468100" cy="6169025"/>
          </a:xfrm>
          <a:prstGeom prst="roundRect">
            <a:avLst>
              <a:gd name="adj" fmla="val 3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5" name="Picture 4"/>
          <p:cNvPicPr>
            <a:picLocks noChangeAspect="1"/>
          </p:cNvPicPr>
          <p:nvPr/>
        </p:nvPicPr>
        <p:blipFill>
          <a:blip r:embed="rId6">
            <a:clrChange>
              <a:clrFrom>
                <a:srgbClr val="FFFEFE"/>
              </a:clrFrom>
              <a:clrTo>
                <a:srgbClr val="FFFEFE">
                  <a:alpha val="0"/>
                </a:srgbClr>
              </a:clrTo>
            </a:clrChange>
            <a:extLst>
              <a:ext uri="{BEBA8EAE-BF5A-486C-A8C5-ECC9F3942E4B}">
                <a14:imgProps xmlns:a14="http://schemas.microsoft.com/office/drawing/2010/main">
                  <a14:imgLayer r:embed="rId7">
                    <a14:imgEffect>
                      <a14:saturation sat="200000"/>
                    </a14:imgEffect>
                    <a14:imgEffect>
                      <a14:sharpenSoften amount="25000"/>
                    </a14:imgEffect>
                  </a14:imgLayer>
                </a14:imgProps>
              </a:ext>
            </a:extLst>
          </a:blip>
          <a:stretch>
            <a:fillRect/>
          </a:stretch>
        </p:blipFill>
        <p:spPr>
          <a:xfrm>
            <a:off x="530401" y="643257"/>
            <a:ext cx="1070816" cy="564349"/>
          </a:xfrm>
          <a:prstGeom prst="rect">
            <a:avLst/>
          </a:prstGeom>
        </p:spPr>
      </p:pic>
      <p:sp>
        <p:nvSpPr>
          <p:cNvPr id="6" name="TextBox 5"/>
          <p:cNvSpPr txBox="1"/>
          <p:nvPr/>
        </p:nvSpPr>
        <p:spPr>
          <a:xfrm>
            <a:off x="1552575" y="396607"/>
            <a:ext cx="10220325" cy="954107"/>
          </a:xfrm>
          <a:prstGeom prst="rect">
            <a:avLst/>
          </a:prstGeom>
          <a:noFill/>
        </p:spPr>
        <p:txBody>
          <a:bodyPr wrap="square" rtlCol="0">
            <a:spAutoFit/>
          </a:bodyPr>
          <a:lstStyle/>
          <a:p>
            <a:pPr lvl="0"/>
            <a:r>
              <a:rPr lang="vi-VN" sz="2800" b="1" dirty="0">
                <a:solidFill>
                  <a:prstClr val="black"/>
                </a:solidFill>
                <a:latin typeface="Cambria" panose="02040503050406030204" pitchFamily="18" charset="0"/>
                <a:ea typeface="Cambria" panose="02040503050406030204" pitchFamily="18" charset="0"/>
              </a:rPr>
              <a:t>Tưởng tượng em được đến thăm một vườn cây ăn quả lâu năm. Chia sẻ với bạn cảm xúc, suy nghĩ của em về vườn cây ấy.</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026" name="Picture 2" descr="Vườn cây ăn quả trên sân thượng xanh tốt quanh năm của ông bố đảm Hà Nội |  Báo Dân trí"/>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624" y="1834284"/>
            <a:ext cx="5200651" cy="33568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ườn cây ăn quả trên sân thượng xanh tốt quanh năm của ông bố đảm Hà Nội |  Báo Dân trí"/>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76925" y="1857278"/>
            <a:ext cx="5744565" cy="333384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500"/>
                                        <p:tgtEl>
                                          <p:spTgt spid="1028"/>
                                        </p:tgtEl>
                                      </p:cBhvr>
                                    </p:animEffect>
                                  </p:childTnLst>
                                </p:cTn>
                              </p:par>
                              <p:par>
                                <p:cTn id="16" presetID="10" presetClass="entr" presetSubtype="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1065809" y="3019488"/>
            <a:ext cx="4548928" cy="3838512"/>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6414168" y="4168931"/>
            <a:ext cx="3820696" cy="2654760"/>
          </a:xfrm>
          <a:prstGeom prst="rect">
            <a:avLst/>
          </a:prstGeom>
        </p:spPr>
      </p:pic>
      <p:sp>
        <p:nvSpPr>
          <p:cNvPr id="4" name="矩形: 圆角 20"/>
          <p:cNvSpPr/>
          <p:nvPr/>
        </p:nvSpPr>
        <p:spPr>
          <a:xfrm>
            <a:off x="342900" y="365125"/>
            <a:ext cx="11468100" cy="6169025"/>
          </a:xfrm>
          <a:prstGeom prst="roundRect">
            <a:avLst>
              <a:gd name="adj" fmla="val 3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8" name="Picture 7"/>
          <p:cNvPicPr>
            <a:picLocks noChangeAspect="1"/>
          </p:cNvPicPr>
          <p:nvPr/>
        </p:nvPicPr>
        <p:blipFill>
          <a:blip r:embed="rId6"/>
          <a:stretch>
            <a:fillRect/>
          </a:stretch>
        </p:blipFill>
        <p:spPr>
          <a:xfrm>
            <a:off x="1" y="75584"/>
            <a:ext cx="11795759" cy="6458565"/>
          </a:xfrm>
          <a:prstGeom prst="rect">
            <a:avLst/>
          </a:prstGeom>
        </p:spPr>
      </p:pic>
      <p:grpSp>
        <p:nvGrpSpPr>
          <p:cNvPr id="9" name="Group 8"/>
          <p:cNvGrpSpPr/>
          <p:nvPr/>
        </p:nvGrpSpPr>
        <p:grpSpPr>
          <a:xfrm>
            <a:off x="116668" y="365125"/>
            <a:ext cx="4822750" cy="798284"/>
            <a:chOff x="4168850" y="2828836"/>
            <a:chExt cx="7696200" cy="3605737"/>
          </a:xfrm>
        </p:grpSpPr>
        <p:sp>
          <p:nvSpPr>
            <p:cNvPr id="10" name="Rectangle 9"/>
            <p:cNvSpPr/>
            <p:nvPr/>
          </p:nvSpPr>
          <p:spPr>
            <a:xfrm>
              <a:off x="4168850" y="2828836"/>
              <a:ext cx="7696200" cy="360573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1" name="Rectangle 10"/>
            <p:cNvSpPr/>
            <p:nvPr/>
          </p:nvSpPr>
          <p:spPr>
            <a:xfrm>
              <a:off x="4274169" y="3108208"/>
              <a:ext cx="7485562" cy="2641347"/>
            </a:xfrm>
            <a:prstGeom prst="rect">
              <a:avLst/>
            </a:prstGeom>
          </p:spPr>
          <p:txBody>
            <a:bodyPr wrap="square">
              <a:spAutoFit/>
            </a:bodyPr>
            <a:lstStyle/>
            <a:p>
              <a:pPr algn="ctr">
                <a:spcAft>
                  <a:spcPts val="0"/>
                </a:spcAft>
              </a:pPr>
              <a:r>
                <a:rPr lang="en-US" sz="3200" b="1" i="1" dirty="0" err="1">
                  <a:latin typeface="Cambria" panose="02040503050406030204" pitchFamily="18" charset="0"/>
                  <a:ea typeface="Cambria" panose="02040503050406030204" pitchFamily="18" charset="0"/>
                </a:rPr>
                <a:t>Nêu</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nội</a:t>
              </a:r>
              <a:r>
                <a:rPr lang="en-US" sz="3200" b="1" i="1" dirty="0">
                  <a:latin typeface="Cambria" panose="02040503050406030204" pitchFamily="18" charset="0"/>
                  <a:ea typeface="Cambria" panose="02040503050406030204" pitchFamily="18" charset="0"/>
                </a:rPr>
                <a:t> dung </a:t>
              </a:r>
              <a:r>
                <a:rPr lang="en-US" sz="3200" b="1" i="1" dirty="0" err="1">
                  <a:latin typeface="Cambria" panose="02040503050406030204" pitchFamily="18" charset="0"/>
                  <a:ea typeface="Cambria" panose="02040503050406030204" pitchFamily="18" charset="0"/>
                </a:rPr>
                <a:t>bức</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tranh</a:t>
              </a:r>
              <a:endParaRPr lang="en-US" sz="3200" b="1" dirty="0">
                <a:effectLst/>
                <a:latin typeface="Cambria" panose="02040503050406030204" pitchFamily="18" charset="0"/>
                <a:ea typeface="Cambria" panose="02040503050406030204" pitchFamily="18" charset="0"/>
              </a:endParaRPr>
            </a:p>
          </p:txBody>
        </p:sp>
      </p:grpSp>
      <p:sp>
        <p:nvSpPr>
          <p:cNvPr id="12" name="Rounded Rectangle 4"/>
          <p:cNvSpPr/>
          <p:nvPr/>
        </p:nvSpPr>
        <p:spPr>
          <a:xfrm>
            <a:off x="4590707" y="3484179"/>
            <a:ext cx="7060010" cy="3011711"/>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ysClr val="windowText" lastClr="000000"/>
                </a:solidFill>
                <a:latin typeface="HP001 5 hàng 1 ô ly" panose="020B0603050302020204" pitchFamily="34" charset="0"/>
                <a:ea typeface="Cambria" panose="02040503050406030204" pitchFamily="18" charset="0"/>
              </a:rPr>
              <a:t>Tranh vẽ khung cảnh cậu bé đang được bà kể cho nghe về cây mít trong khu vườn ăn quả có rất nhiều loại cây khác nhau..</a:t>
            </a:r>
            <a:endParaRPr lang="en-US" sz="8000" dirty="0">
              <a:solidFill>
                <a:sysClr val="windowText" lastClr="000000"/>
              </a:solidFill>
              <a:latin typeface="HP001 5 hàng 1 ô ly" panose="020B0603050302020204" pitchFamily="34"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68489" y="132425"/>
            <a:ext cx="1076509" cy="1065851"/>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8158" y="1182153"/>
            <a:ext cx="2438198" cy="1389773"/>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97250" y="-5116"/>
            <a:ext cx="2417680" cy="1378077"/>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8597" y="2571926"/>
            <a:ext cx="4353560" cy="4353560"/>
          </a:xfrm>
          <a:prstGeom prst="rect">
            <a:avLst/>
          </a:prstGeom>
        </p:spPr>
      </p:pic>
      <p:sp>
        <p:nvSpPr>
          <p:cNvPr id="2" name="Rectangle 1"/>
          <p:cNvSpPr/>
          <p:nvPr/>
        </p:nvSpPr>
        <p:spPr>
          <a:xfrm>
            <a:off x="2144737" y="227347"/>
            <a:ext cx="8639503" cy="1200329"/>
          </a:xfrm>
          <a:prstGeom prst="rect">
            <a:avLst/>
          </a:prstGeom>
        </p:spPr>
        <p:txBody>
          <a:bodyPr wrap="square">
            <a:spAutoFit/>
          </a:bodyPr>
          <a:lstStyle/>
          <a:p>
            <a:pPr lvl="0" algn="ctr">
              <a:defRPr/>
            </a:pPr>
            <a:r>
              <a:rPr lang="en-US" sz="3600" dirty="0" err="1">
                <a:solidFill>
                  <a:srgbClr val="096F7E"/>
                </a:solidFill>
                <a:latin typeface="HP001 5 hàng 1 ô ly" panose="020B0603050302020204" pitchFamily="34" charset="0"/>
              </a:rPr>
              <a:t>Thứ</a:t>
            </a:r>
            <a:r>
              <a:rPr lang="en-US" sz="3600" dirty="0">
                <a:solidFill>
                  <a:srgbClr val="096F7E"/>
                </a:solidFill>
                <a:latin typeface="HP001 5 hàng 1 ô ly" panose="020B0603050302020204" pitchFamily="34" charset="0"/>
              </a:rPr>
              <a:t> </a:t>
            </a:r>
            <a:r>
              <a:rPr lang="en-US" sz="3600" dirty="0" err="1">
                <a:solidFill>
                  <a:srgbClr val="096F7E"/>
                </a:solidFill>
                <a:latin typeface="HP001 5 hàng 1 ô ly" panose="020B0603050302020204" pitchFamily="34" charset="0"/>
              </a:rPr>
              <a:t>hai</a:t>
            </a:r>
            <a:r>
              <a:rPr lang="en-US" sz="3600" dirty="0">
                <a:solidFill>
                  <a:srgbClr val="096F7E"/>
                </a:solidFill>
                <a:latin typeface="HP001 5 hàng 1 ô ly" panose="020B0603050302020204" pitchFamily="34" charset="0"/>
              </a:rPr>
              <a:t> </a:t>
            </a:r>
            <a:r>
              <a:rPr lang="en-US" sz="3600" dirty="0" err="1">
                <a:solidFill>
                  <a:srgbClr val="096F7E"/>
                </a:solidFill>
                <a:latin typeface="HP001 5 hàng 1 ô ly" panose="020B0603050302020204" pitchFamily="34" charset="0"/>
              </a:rPr>
              <a:t>ngày</a:t>
            </a:r>
            <a:r>
              <a:rPr lang="en-US" sz="3600">
                <a:solidFill>
                  <a:srgbClr val="096F7E"/>
                </a:solidFill>
                <a:latin typeface="HP001 5 hàng 1 ô ly" panose="020B0603050302020204" pitchFamily="34" charset="0"/>
              </a:rPr>
              <a:t> </a:t>
            </a:r>
            <a:r>
              <a:rPr lang="en-US" sz="3600" smtClean="0">
                <a:solidFill>
                  <a:srgbClr val="096F7E"/>
                </a:solidFill>
                <a:latin typeface="HP001 5 hàng 1 ô ly" panose="020B0603050302020204" pitchFamily="34" charset="0"/>
              </a:rPr>
              <a:t>10 </a:t>
            </a:r>
            <a:r>
              <a:rPr lang="en-US" sz="3600" dirty="0" err="1">
                <a:solidFill>
                  <a:srgbClr val="096F7E"/>
                </a:solidFill>
                <a:latin typeface="HP001 5 hàng 1 ô ly" panose="020B0603050302020204" pitchFamily="34" charset="0"/>
              </a:rPr>
              <a:t>tháng</a:t>
            </a:r>
            <a:r>
              <a:rPr lang="en-US" sz="3600" dirty="0">
                <a:solidFill>
                  <a:srgbClr val="096F7E"/>
                </a:solidFill>
                <a:latin typeface="HP001 5 hàng 1 ô ly" panose="020B0603050302020204" pitchFamily="34" charset="0"/>
              </a:rPr>
              <a:t> 03 </a:t>
            </a:r>
            <a:r>
              <a:rPr lang="en-US" sz="3600" dirty="0" err="1">
                <a:solidFill>
                  <a:srgbClr val="096F7E"/>
                </a:solidFill>
                <a:latin typeface="HP001 5 hàng 1 ô ly" panose="020B0603050302020204" pitchFamily="34" charset="0"/>
              </a:rPr>
              <a:t>năm</a:t>
            </a:r>
            <a:r>
              <a:rPr lang="en-US" sz="3600" dirty="0">
                <a:solidFill>
                  <a:srgbClr val="096F7E"/>
                </a:solidFill>
                <a:latin typeface="HP001 5 hàng 1 ô ly" panose="020B0603050302020204" pitchFamily="34" charset="0"/>
              </a:rPr>
              <a:t> 2025</a:t>
            </a:r>
          </a:p>
          <a:p>
            <a:pPr lvl="0" algn="ctr">
              <a:defRPr/>
            </a:pPr>
            <a:r>
              <a:rPr lang="en-US" sz="3600" dirty="0" err="1">
                <a:solidFill>
                  <a:srgbClr val="096F7E"/>
                </a:solidFill>
                <a:latin typeface="HP001 5 hàng 1 ô ly" panose="020B0603050302020204" pitchFamily="34" charset="0"/>
              </a:rPr>
              <a:t>Tiếng</a:t>
            </a:r>
            <a:r>
              <a:rPr lang="en-US" sz="3600" dirty="0">
                <a:solidFill>
                  <a:srgbClr val="096F7E"/>
                </a:solidFill>
                <a:latin typeface="HP001 5 hàng 1 ô ly" panose="020B0603050302020204" pitchFamily="34" charset="0"/>
              </a:rPr>
              <a:t> </a:t>
            </a:r>
            <a:r>
              <a:rPr lang="en-US" sz="3600" dirty="0" err="1">
                <a:solidFill>
                  <a:srgbClr val="096F7E"/>
                </a:solidFill>
                <a:latin typeface="HP001 5 hàng 1 ô ly" panose="020B0603050302020204" pitchFamily="34" charset="0"/>
              </a:rPr>
              <a:t>việt</a:t>
            </a:r>
            <a:endParaRPr lang="en-US" sz="3600" dirty="0">
              <a:solidFill>
                <a:srgbClr val="096F7E"/>
              </a:solidFill>
              <a:latin typeface="HP001 5 hàng 1 ô ly" panose="020B0603050302020204" pitchFamily="34" charset="0"/>
            </a:endParaRPr>
          </a:p>
        </p:txBody>
      </p:sp>
      <p:sp>
        <p:nvSpPr>
          <p:cNvPr id="5" name="TextBox 4"/>
          <p:cNvSpPr txBox="1"/>
          <p:nvPr/>
        </p:nvSpPr>
        <p:spPr>
          <a:xfrm>
            <a:off x="3025906" y="1427676"/>
            <a:ext cx="8990450" cy="646331"/>
          </a:xfrm>
          <a:prstGeom prst="rect">
            <a:avLst/>
          </a:prstGeom>
          <a:noFill/>
        </p:spPr>
        <p:txBody>
          <a:bodyPr wrap="square" rtlCol="0">
            <a:spAutoFit/>
          </a:bodyPr>
          <a:lstStyle/>
          <a:p>
            <a:r>
              <a:rPr lang="en-US" sz="3600" dirty="0" err="1" smtClean="0">
                <a:solidFill>
                  <a:srgbClr val="FF0000"/>
                </a:solidFill>
                <a:latin typeface="HP001 5 hàng 1 ô ly" panose="020B0603050302020204" pitchFamily="34" charset="0"/>
              </a:rPr>
              <a:t>Bài</a:t>
            </a:r>
            <a:r>
              <a:rPr lang="en-US" sz="3600" dirty="0" smtClean="0">
                <a:solidFill>
                  <a:srgbClr val="FF0000"/>
                </a:solidFill>
                <a:latin typeface="HP001 5 hàng 1 ô ly" panose="020B0603050302020204" pitchFamily="34" charset="0"/>
              </a:rPr>
              <a:t> 13. </a:t>
            </a:r>
            <a:r>
              <a:rPr lang="en-US" sz="3600" dirty="0" err="1" smtClean="0">
                <a:solidFill>
                  <a:srgbClr val="FF0000"/>
                </a:solidFill>
                <a:latin typeface="HP001 5 hàng 1 ô ly" panose="020B0603050302020204" pitchFamily="34" charset="0"/>
              </a:rPr>
              <a:t>Vườn</a:t>
            </a:r>
            <a:r>
              <a:rPr lang="en-US" sz="3600" dirty="0" smtClean="0">
                <a:solidFill>
                  <a:srgbClr val="FF0000"/>
                </a:solidFill>
                <a:latin typeface="HP001 5 hàng 1 ô ly" panose="020B0603050302020204" pitchFamily="34" charset="0"/>
              </a:rPr>
              <a:t> </a:t>
            </a:r>
            <a:r>
              <a:rPr lang="en-US" sz="3600" dirty="0" err="1" smtClean="0">
                <a:solidFill>
                  <a:srgbClr val="FF0000"/>
                </a:solidFill>
                <a:latin typeface="HP001 5 hàng 1 ô ly" panose="020B0603050302020204" pitchFamily="34" charset="0"/>
              </a:rPr>
              <a:t>của</a:t>
            </a:r>
            <a:r>
              <a:rPr lang="en-US" sz="3600" dirty="0" smtClean="0">
                <a:solidFill>
                  <a:srgbClr val="FF0000"/>
                </a:solidFill>
                <a:latin typeface="HP001 5 hàng 1 ô ly" panose="020B0603050302020204" pitchFamily="34" charset="0"/>
              </a:rPr>
              <a:t> </a:t>
            </a:r>
            <a:r>
              <a:rPr lang="en-US" sz="3600" dirty="0" err="1" smtClean="0">
                <a:solidFill>
                  <a:srgbClr val="FF0000"/>
                </a:solidFill>
                <a:latin typeface="HP001 5 hàng 1 ô ly" panose="020B0603050302020204" pitchFamily="34" charset="0"/>
              </a:rPr>
              <a:t>ông</a:t>
            </a:r>
            <a:r>
              <a:rPr lang="en-US" sz="3600" dirty="0" smtClean="0">
                <a:solidFill>
                  <a:srgbClr val="FF0000"/>
                </a:solidFill>
                <a:latin typeface="HP001 5 hàng 1 ô ly" panose="020B0603050302020204" pitchFamily="34" charset="0"/>
              </a:rPr>
              <a:t> </a:t>
            </a:r>
            <a:r>
              <a:rPr lang="en-US" sz="3600" dirty="0" err="1" smtClean="0">
                <a:solidFill>
                  <a:srgbClr val="FF0000"/>
                </a:solidFill>
                <a:latin typeface="HP001 5 hàng 1 ô ly" panose="020B0603050302020204" pitchFamily="34" charset="0"/>
              </a:rPr>
              <a:t>em</a:t>
            </a:r>
            <a:r>
              <a:rPr lang="en-US" sz="3600" dirty="0" smtClean="0">
                <a:solidFill>
                  <a:srgbClr val="FF0000"/>
                </a:solidFill>
                <a:latin typeface="HP001 5 hàng 1 ô ly" panose="020B0603050302020204" pitchFamily="34" charset="0"/>
              </a:rPr>
              <a:t> (</a:t>
            </a:r>
            <a:r>
              <a:rPr lang="en-US" sz="3600" dirty="0" err="1" smtClean="0">
                <a:solidFill>
                  <a:srgbClr val="FF0000"/>
                </a:solidFill>
                <a:latin typeface="HP001 5 hàng 1 ô ly" panose="020B0603050302020204" pitchFamily="34" charset="0"/>
              </a:rPr>
              <a:t>tiết</a:t>
            </a:r>
            <a:r>
              <a:rPr lang="en-US" sz="3600" dirty="0" smtClean="0">
                <a:solidFill>
                  <a:srgbClr val="FF0000"/>
                </a:solidFill>
                <a:latin typeface="HP001 5 hàng 1 ô ly" panose="020B0603050302020204" pitchFamily="34" charset="0"/>
              </a:rPr>
              <a:t> 1)</a:t>
            </a:r>
            <a:endParaRPr lang="en-US" sz="3600" dirty="0">
              <a:solidFill>
                <a:srgbClr val="FF0000"/>
              </a:solidFill>
              <a:latin typeface="HP001 5 hàng 1 ô ly" panose="020B0603050302020204"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p:cNvPicPr>
            <a:picLocks noChangeAspect="1"/>
          </p:cNvPicPr>
          <p:nvPr/>
        </p:nvPicPr>
        <p:blipFill>
          <a:blip r:embed="rId2"/>
          <a:stretch>
            <a:fillRect/>
          </a:stretch>
        </p:blipFill>
        <p:spPr>
          <a:xfrm>
            <a:off x="522437" y="1324303"/>
            <a:ext cx="8099133" cy="466659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1571" y="2553713"/>
            <a:ext cx="4283268" cy="4283268"/>
          </a:xfrm>
          <a:prstGeom prst="rect">
            <a:avLst/>
          </a:prstGeom>
        </p:spPr>
      </p:pic>
      <p:pic>
        <p:nvPicPr>
          <p:cNvPr id="6" name="Picture 5"/>
          <p:cNvPicPr>
            <a:picLocks noChangeAspect="1"/>
          </p:cNvPicPr>
          <p:nvPr/>
        </p:nvPicPr>
        <p:blipFill>
          <a:blip r:embed="rId4"/>
          <a:stretch>
            <a:fillRect/>
          </a:stretch>
        </p:blipFill>
        <p:spPr>
          <a:xfrm>
            <a:off x="1543055" y="2332239"/>
            <a:ext cx="5742930" cy="22130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
        <p:nvSpPr>
          <p:cNvPr id="3" name="Rounded Rectangle 3"/>
          <p:cNvSpPr/>
          <p:nvPr/>
        </p:nvSpPr>
        <p:spPr>
          <a:xfrm>
            <a:off x="3382593" y="415408"/>
            <a:ext cx="6736767" cy="763152"/>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000" dirty="0">
                <a:solidFill>
                  <a:schemeClr val="tx1">
                    <a:lumMod val="95000"/>
                    <a:lumOff val="5000"/>
                  </a:schemeClr>
                </a:solidFill>
                <a:latin typeface="Cambria" panose="02040503050406030204" pitchFamily="18" charset="0"/>
                <a:ea typeface="Cambria" panose="02040503050406030204" pitchFamily="18" charset="0"/>
              </a:rPr>
              <a:t>Đoạn 1: Từ đầu....</a:t>
            </a:r>
            <a:r>
              <a:rPr lang="nl-NL" sz="4000" i="1" dirty="0">
                <a:solidFill>
                  <a:schemeClr val="tx1">
                    <a:lumMod val="95000"/>
                    <a:lumOff val="5000"/>
                  </a:schemeClr>
                </a:solidFill>
                <a:latin typeface="Cambria" panose="02040503050406030204" pitchFamily="18" charset="0"/>
                <a:ea typeface="Cambria" panose="02040503050406030204" pitchFamily="18" charset="0"/>
              </a:rPr>
              <a:t>cá ăn sung</a:t>
            </a:r>
            <a:endParaRPr lang="en-US" sz="36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4" name="Rounded Rectangle 10"/>
          <p:cNvSpPr/>
          <p:nvPr/>
        </p:nvSpPr>
        <p:spPr>
          <a:xfrm>
            <a:off x="3027680" y="1543167"/>
            <a:ext cx="8910320" cy="834273"/>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lumMod val="95000"/>
                    <a:lumOff val="5000"/>
                  </a:schemeClr>
                </a:solidFill>
                <a:latin typeface="Cambria" panose="02040503050406030204" pitchFamily="18" charset="0"/>
                <a:ea typeface="Cambria" panose="02040503050406030204" pitchFamily="18" charset="0"/>
              </a:rPr>
              <a:t>Đoạn 2: Tiếp theo đến </a:t>
            </a:r>
            <a:r>
              <a:rPr lang="vi-VN" sz="3600" i="1" dirty="0">
                <a:solidFill>
                  <a:schemeClr val="tx1">
                    <a:lumMod val="95000"/>
                    <a:lumOff val="5000"/>
                  </a:schemeClr>
                </a:solidFill>
                <a:latin typeface="Cambria" panose="02040503050406030204" pitchFamily="18" charset="0"/>
                <a:ea typeface="Cambria" panose="02040503050406030204" pitchFamily="18" charset="0"/>
              </a:rPr>
              <a:t>như khi ông còn sống.</a:t>
            </a:r>
            <a:endParaRPr lang="en-US" sz="3600" i="1" dirty="0">
              <a:solidFill>
                <a:schemeClr val="tx1">
                  <a:lumMod val="95000"/>
                  <a:lumOff val="5000"/>
                </a:schemeClr>
              </a:solidFill>
              <a:effectLst/>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3"/>
          <a:stretch>
            <a:fillRect/>
          </a:stretch>
        </p:blipFill>
        <p:spPr>
          <a:xfrm>
            <a:off x="89995" y="181483"/>
            <a:ext cx="3194581" cy="2097206"/>
          </a:xfrm>
          <a:prstGeom prst="rect">
            <a:avLst/>
          </a:prstGeom>
        </p:spPr>
      </p:pic>
      <p:sp>
        <p:nvSpPr>
          <p:cNvPr id="7" name="Rounded Rectangle 10"/>
          <p:cNvSpPr/>
          <p:nvPr/>
        </p:nvSpPr>
        <p:spPr>
          <a:xfrm>
            <a:off x="3027680" y="2833487"/>
            <a:ext cx="7569200" cy="834273"/>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lumMod val="95000"/>
                    <a:lumOff val="5000"/>
                  </a:schemeClr>
                </a:solidFill>
                <a:latin typeface="Cambria" panose="02040503050406030204" pitchFamily="18" charset="0"/>
                <a:ea typeface="Cambria" panose="02040503050406030204" pitchFamily="18" charset="0"/>
              </a:rPr>
              <a:t>Đoạn 3: Tiếp theo đến </a:t>
            </a:r>
            <a:r>
              <a:rPr lang="vi-VN" sz="3600" i="1" dirty="0">
                <a:solidFill>
                  <a:schemeClr val="tx1">
                    <a:lumMod val="95000"/>
                    <a:lumOff val="5000"/>
                  </a:schemeClr>
                </a:solidFill>
                <a:latin typeface="Cambria" panose="02040503050406030204" pitchFamily="18" charset="0"/>
                <a:ea typeface="Cambria" panose="02040503050406030204" pitchFamily="18" charset="0"/>
              </a:rPr>
              <a:t>khoai sọ. </a:t>
            </a:r>
            <a:endParaRPr lang="en-US" sz="36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8" name="Rounded Rectangle 10"/>
          <p:cNvSpPr/>
          <p:nvPr/>
        </p:nvSpPr>
        <p:spPr>
          <a:xfrm>
            <a:off x="3738880" y="4042527"/>
            <a:ext cx="8554720" cy="834273"/>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lumMod val="95000"/>
                    <a:lumOff val="5000"/>
                  </a:schemeClr>
                </a:solidFill>
                <a:latin typeface="Cambria" panose="02040503050406030204" pitchFamily="18" charset="0"/>
                <a:ea typeface="Cambria" panose="02040503050406030204" pitchFamily="18" charset="0"/>
              </a:rPr>
              <a:t>Đoạn 4: T</a:t>
            </a:r>
            <a:r>
              <a:rPr lang="en-US" sz="3600" dirty="0" err="1">
                <a:solidFill>
                  <a:schemeClr val="tx1">
                    <a:lumMod val="95000"/>
                    <a:lumOff val="5000"/>
                  </a:schemeClr>
                </a:solidFill>
                <a:latin typeface="Cambria" panose="02040503050406030204" pitchFamily="18" charset="0"/>
                <a:ea typeface="Cambria" panose="02040503050406030204" pitchFamily="18" charset="0"/>
              </a:rPr>
              <a:t>iế</a:t>
            </a:r>
            <a:r>
              <a:rPr lang="vi-VN" sz="3600" dirty="0">
                <a:solidFill>
                  <a:schemeClr val="tx1">
                    <a:lumMod val="95000"/>
                    <a:lumOff val="5000"/>
                  </a:schemeClr>
                </a:solidFill>
                <a:latin typeface="Cambria" panose="02040503050406030204" pitchFamily="18" charset="0"/>
                <a:ea typeface="Cambria" panose="02040503050406030204" pitchFamily="18" charset="0"/>
              </a:rPr>
              <a:t>p theo đến </a:t>
            </a:r>
            <a:r>
              <a:rPr lang="vi-VN" sz="3600" i="1" dirty="0">
                <a:solidFill>
                  <a:schemeClr val="tx1">
                    <a:lumMod val="95000"/>
                    <a:lumOff val="5000"/>
                  </a:schemeClr>
                </a:solidFill>
                <a:latin typeface="Cambria" panose="02040503050406030204" pitchFamily="18" charset="0"/>
                <a:ea typeface="Cambria" panose="02040503050406030204" pitchFamily="18" charset="0"/>
              </a:rPr>
              <a:t>còn mãi xanh tươi. </a:t>
            </a:r>
            <a:endParaRPr lang="en-US" sz="36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9" name="Rounded Rectangle 10"/>
          <p:cNvSpPr/>
          <p:nvPr/>
        </p:nvSpPr>
        <p:spPr>
          <a:xfrm>
            <a:off x="4561840" y="5292207"/>
            <a:ext cx="4917440" cy="834273"/>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lumMod val="95000"/>
                    <a:lumOff val="5000"/>
                  </a:schemeClr>
                </a:solidFill>
                <a:latin typeface="Cambria" panose="02040503050406030204" pitchFamily="18" charset="0"/>
                <a:ea typeface="Cambria" panose="02040503050406030204" pitchFamily="18" charset="0"/>
              </a:rPr>
              <a:t>Đoạn 5: Phần còn lại. </a:t>
            </a:r>
            <a:endParaRPr lang="en-US" sz="36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grpSp>
        <p:nvGrpSpPr>
          <p:cNvPr id="3" name="Group 2"/>
          <p:cNvGrpSpPr/>
          <p:nvPr/>
        </p:nvGrpSpPr>
        <p:grpSpPr>
          <a:xfrm>
            <a:off x="3405149" y="121920"/>
            <a:ext cx="4854931" cy="944880"/>
            <a:chOff x="3173073" y="565468"/>
            <a:chExt cx="5890904" cy="1265354"/>
          </a:xfrm>
        </p:grpSpPr>
        <p:grpSp>
          <p:nvGrpSpPr>
            <p:cNvPr id="4" name="Group 3"/>
            <p:cNvGrpSpPr/>
            <p:nvPr/>
          </p:nvGrpSpPr>
          <p:grpSpPr>
            <a:xfrm>
              <a:off x="3173073" y="565468"/>
              <a:ext cx="5774983" cy="1265354"/>
              <a:chOff x="1006064" y="1522807"/>
              <a:chExt cx="9977377" cy="4656929"/>
            </a:xfrm>
          </p:grpSpPr>
          <p:sp>
            <p:nvSpPr>
              <p:cNvPr id="6" name="矩形: 圆角 2"/>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7" name="矩形: 圆角 2"/>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5" name="TextBox 4"/>
            <p:cNvSpPr txBox="1"/>
            <p:nvPr/>
          </p:nvSpPr>
          <p:spPr>
            <a:xfrm>
              <a:off x="3337227" y="606286"/>
              <a:ext cx="5726750" cy="10304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Giải</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nghĩa</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từ</a:t>
              </a:r>
              <a:endPar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endParaRPr>
            </a:p>
          </p:txBody>
        </p:sp>
      </p:grpSp>
      <p:pic>
        <p:nvPicPr>
          <p:cNvPr id="8" name="Graphic 7"/>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994167" y="3082834"/>
            <a:ext cx="3340250" cy="3871653"/>
          </a:xfrm>
          <a:prstGeom prst="rect">
            <a:avLst/>
          </a:prstGeom>
        </p:spPr>
      </p:pic>
      <p:sp>
        <p:nvSpPr>
          <p:cNvPr id="30" name="Rectangle: Rounded Corners 5"/>
          <p:cNvSpPr/>
          <p:nvPr/>
        </p:nvSpPr>
        <p:spPr>
          <a:xfrm>
            <a:off x="480671" y="1703979"/>
            <a:ext cx="8897008" cy="1394821"/>
          </a:xfrm>
          <a:custGeom>
            <a:avLst/>
            <a:gdLst>
              <a:gd name="connsiteX0" fmla="*/ 0 w 8897008"/>
              <a:gd name="connsiteY0" fmla="*/ 475029 h 1945165"/>
              <a:gd name="connsiteX1" fmla="*/ 475029 w 8897008"/>
              <a:gd name="connsiteY1" fmla="*/ 0 h 1945165"/>
              <a:gd name="connsiteX2" fmla="*/ 8421979 w 8897008"/>
              <a:gd name="connsiteY2" fmla="*/ 0 h 1945165"/>
              <a:gd name="connsiteX3" fmla="*/ 8897008 w 8897008"/>
              <a:gd name="connsiteY3" fmla="*/ 475029 h 1945165"/>
              <a:gd name="connsiteX4" fmla="*/ 8897008 w 8897008"/>
              <a:gd name="connsiteY4" fmla="*/ 1470136 h 1945165"/>
              <a:gd name="connsiteX5" fmla="*/ 8421979 w 8897008"/>
              <a:gd name="connsiteY5" fmla="*/ 1945165 h 1945165"/>
              <a:gd name="connsiteX6" fmla="*/ 475029 w 8897008"/>
              <a:gd name="connsiteY6" fmla="*/ 1945165 h 1945165"/>
              <a:gd name="connsiteX7" fmla="*/ 0 w 8897008"/>
              <a:gd name="connsiteY7" fmla="*/ 1470136 h 1945165"/>
              <a:gd name="connsiteX8" fmla="*/ 0 w 8897008"/>
              <a:gd name="connsiteY8" fmla="*/ 475029 h 1945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945165" fill="none" extrusionOk="0">
                <a:moveTo>
                  <a:pt x="0" y="475029"/>
                </a:moveTo>
                <a:cubicBezTo>
                  <a:pt x="-1062" y="216398"/>
                  <a:pt x="189307" y="-15706"/>
                  <a:pt x="475029" y="0"/>
                </a:cubicBezTo>
                <a:cubicBezTo>
                  <a:pt x="1936022" y="-35273"/>
                  <a:pt x="6476479" y="-144294"/>
                  <a:pt x="8421979" y="0"/>
                </a:cubicBezTo>
                <a:cubicBezTo>
                  <a:pt x="8705229" y="6361"/>
                  <a:pt x="8887745" y="204868"/>
                  <a:pt x="8897008" y="475029"/>
                </a:cubicBezTo>
                <a:cubicBezTo>
                  <a:pt x="8888483" y="686191"/>
                  <a:pt x="8909407" y="1347421"/>
                  <a:pt x="8897008" y="1470136"/>
                </a:cubicBezTo>
                <a:cubicBezTo>
                  <a:pt x="8917515" y="1716980"/>
                  <a:pt x="8716631" y="1910147"/>
                  <a:pt x="8421979" y="1945165"/>
                </a:cubicBezTo>
                <a:cubicBezTo>
                  <a:pt x="7581954" y="2022690"/>
                  <a:pt x="4286014" y="1901462"/>
                  <a:pt x="475029" y="1945165"/>
                </a:cubicBezTo>
                <a:cubicBezTo>
                  <a:pt x="164166" y="1931724"/>
                  <a:pt x="-5072" y="1732418"/>
                  <a:pt x="0" y="1470136"/>
                </a:cubicBezTo>
                <a:cubicBezTo>
                  <a:pt x="-18177" y="1164902"/>
                  <a:pt x="85524" y="929372"/>
                  <a:pt x="0" y="475029"/>
                </a:cubicBezTo>
                <a:close/>
              </a:path>
              <a:path w="8897008" h="1945165" stroke="0" extrusionOk="0">
                <a:moveTo>
                  <a:pt x="0" y="475029"/>
                </a:moveTo>
                <a:cubicBezTo>
                  <a:pt x="-9482" y="179917"/>
                  <a:pt x="186691" y="21048"/>
                  <a:pt x="475029" y="0"/>
                </a:cubicBezTo>
                <a:cubicBezTo>
                  <a:pt x="4081061" y="-95379"/>
                  <a:pt x="5486956" y="58096"/>
                  <a:pt x="8421979" y="0"/>
                </a:cubicBezTo>
                <a:cubicBezTo>
                  <a:pt x="8668589" y="-11081"/>
                  <a:pt x="8889301" y="207139"/>
                  <a:pt x="8897008" y="475029"/>
                </a:cubicBezTo>
                <a:cubicBezTo>
                  <a:pt x="8981675" y="668012"/>
                  <a:pt x="8851154" y="1280939"/>
                  <a:pt x="8897008" y="1470136"/>
                </a:cubicBezTo>
                <a:cubicBezTo>
                  <a:pt x="8912390" y="1714203"/>
                  <a:pt x="8667572" y="1928472"/>
                  <a:pt x="8421979" y="1945165"/>
                </a:cubicBezTo>
                <a:cubicBezTo>
                  <a:pt x="5346429" y="1885259"/>
                  <a:pt x="3610755" y="2027679"/>
                  <a:pt x="475029" y="1945165"/>
                </a:cubicBezTo>
                <a:cubicBezTo>
                  <a:pt x="179070" y="1953473"/>
                  <a:pt x="-22174" y="1754992"/>
                  <a:pt x="0" y="1470136"/>
                </a:cubicBezTo>
                <a:cubicBezTo>
                  <a:pt x="-65137" y="1248763"/>
                  <a:pt x="-56712" y="688582"/>
                  <a:pt x="0" y="475029"/>
                </a:cubicBezTo>
                <a:close/>
              </a:path>
            </a:pathLst>
          </a:cu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002060"/>
                </a:solidFill>
                <a:latin typeface="Cambria" panose="02040503050406030204" pitchFamily="18" charset="0"/>
                <a:ea typeface="Cambria" panose="02040503050406030204" pitchFamily="18" charset="0"/>
                <a:cs typeface="Calibri" panose="020F0502020204030204" pitchFamily="34" charset="0"/>
              </a:rPr>
              <a:t>Mẫu đơn: </a:t>
            </a: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cây nhỏ, lá xẻ lông chim, hoa to nở vào dịp Tết, vỏ và rễ cây dùng làm thuốc.</a:t>
            </a:r>
            <a:endParaRPr kumimoji="0" lang="en-US" sz="36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6" name="Picture 2" descr="Bài thuốc dân gian từ cây mẫu đơn | Báo Dân tộc và Phát triể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2340" y="3312795"/>
            <a:ext cx="5715000" cy="3219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grpSp>
        <p:nvGrpSpPr>
          <p:cNvPr id="3" name="Group 2"/>
          <p:cNvGrpSpPr/>
          <p:nvPr/>
        </p:nvGrpSpPr>
        <p:grpSpPr>
          <a:xfrm>
            <a:off x="3405149" y="121920"/>
            <a:ext cx="4854931" cy="944880"/>
            <a:chOff x="3173073" y="565468"/>
            <a:chExt cx="5890904" cy="1265354"/>
          </a:xfrm>
        </p:grpSpPr>
        <p:grpSp>
          <p:nvGrpSpPr>
            <p:cNvPr id="4" name="Group 3"/>
            <p:cNvGrpSpPr/>
            <p:nvPr/>
          </p:nvGrpSpPr>
          <p:grpSpPr>
            <a:xfrm>
              <a:off x="3173073" y="565468"/>
              <a:ext cx="5774983" cy="1265354"/>
              <a:chOff x="1006064" y="1522807"/>
              <a:chExt cx="9977377" cy="4656929"/>
            </a:xfrm>
          </p:grpSpPr>
          <p:sp>
            <p:nvSpPr>
              <p:cNvPr id="6" name="矩形: 圆角 2"/>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7" name="矩形: 圆角 2"/>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5" name="TextBox 4"/>
            <p:cNvSpPr txBox="1"/>
            <p:nvPr/>
          </p:nvSpPr>
          <p:spPr>
            <a:xfrm>
              <a:off x="3337227" y="606286"/>
              <a:ext cx="5726750" cy="10304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Giải</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nghĩa</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từ</a:t>
              </a:r>
              <a:endPar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endParaRPr>
            </a:p>
          </p:txBody>
        </p:sp>
      </p:grpSp>
      <p:pic>
        <p:nvPicPr>
          <p:cNvPr id="8" name="Graphic 7"/>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994167" y="3082834"/>
            <a:ext cx="3340250" cy="3871653"/>
          </a:xfrm>
          <a:prstGeom prst="rect">
            <a:avLst/>
          </a:prstGeom>
        </p:spPr>
      </p:pic>
      <p:sp>
        <p:nvSpPr>
          <p:cNvPr id="30" name="Rectangle: Rounded Corners 5"/>
          <p:cNvSpPr/>
          <p:nvPr/>
        </p:nvSpPr>
        <p:spPr>
          <a:xfrm>
            <a:off x="480671" y="1534161"/>
            <a:ext cx="8897008" cy="1564640"/>
          </a:xfrm>
          <a:custGeom>
            <a:avLst/>
            <a:gdLst>
              <a:gd name="connsiteX0" fmla="*/ 0 w 8897008"/>
              <a:gd name="connsiteY0" fmla="*/ 475029 h 1945165"/>
              <a:gd name="connsiteX1" fmla="*/ 475029 w 8897008"/>
              <a:gd name="connsiteY1" fmla="*/ 0 h 1945165"/>
              <a:gd name="connsiteX2" fmla="*/ 8421979 w 8897008"/>
              <a:gd name="connsiteY2" fmla="*/ 0 h 1945165"/>
              <a:gd name="connsiteX3" fmla="*/ 8897008 w 8897008"/>
              <a:gd name="connsiteY3" fmla="*/ 475029 h 1945165"/>
              <a:gd name="connsiteX4" fmla="*/ 8897008 w 8897008"/>
              <a:gd name="connsiteY4" fmla="*/ 1470136 h 1945165"/>
              <a:gd name="connsiteX5" fmla="*/ 8421979 w 8897008"/>
              <a:gd name="connsiteY5" fmla="*/ 1945165 h 1945165"/>
              <a:gd name="connsiteX6" fmla="*/ 475029 w 8897008"/>
              <a:gd name="connsiteY6" fmla="*/ 1945165 h 1945165"/>
              <a:gd name="connsiteX7" fmla="*/ 0 w 8897008"/>
              <a:gd name="connsiteY7" fmla="*/ 1470136 h 1945165"/>
              <a:gd name="connsiteX8" fmla="*/ 0 w 8897008"/>
              <a:gd name="connsiteY8" fmla="*/ 475029 h 1945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945165" fill="none" extrusionOk="0">
                <a:moveTo>
                  <a:pt x="0" y="475029"/>
                </a:moveTo>
                <a:cubicBezTo>
                  <a:pt x="-1062" y="216398"/>
                  <a:pt x="189307" y="-15706"/>
                  <a:pt x="475029" y="0"/>
                </a:cubicBezTo>
                <a:cubicBezTo>
                  <a:pt x="1936022" y="-35273"/>
                  <a:pt x="6476479" y="-144294"/>
                  <a:pt x="8421979" y="0"/>
                </a:cubicBezTo>
                <a:cubicBezTo>
                  <a:pt x="8705229" y="6361"/>
                  <a:pt x="8887745" y="204868"/>
                  <a:pt x="8897008" y="475029"/>
                </a:cubicBezTo>
                <a:cubicBezTo>
                  <a:pt x="8888483" y="686191"/>
                  <a:pt x="8909407" y="1347421"/>
                  <a:pt x="8897008" y="1470136"/>
                </a:cubicBezTo>
                <a:cubicBezTo>
                  <a:pt x="8917515" y="1716980"/>
                  <a:pt x="8716631" y="1910147"/>
                  <a:pt x="8421979" y="1945165"/>
                </a:cubicBezTo>
                <a:cubicBezTo>
                  <a:pt x="7581954" y="2022690"/>
                  <a:pt x="4286014" y="1901462"/>
                  <a:pt x="475029" y="1945165"/>
                </a:cubicBezTo>
                <a:cubicBezTo>
                  <a:pt x="164166" y="1931724"/>
                  <a:pt x="-5072" y="1732418"/>
                  <a:pt x="0" y="1470136"/>
                </a:cubicBezTo>
                <a:cubicBezTo>
                  <a:pt x="-18177" y="1164902"/>
                  <a:pt x="85524" y="929372"/>
                  <a:pt x="0" y="475029"/>
                </a:cubicBezTo>
                <a:close/>
              </a:path>
              <a:path w="8897008" h="1945165" stroke="0" extrusionOk="0">
                <a:moveTo>
                  <a:pt x="0" y="475029"/>
                </a:moveTo>
                <a:cubicBezTo>
                  <a:pt x="-9482" y="179917"/>
                  <a:pt x="186691" y="21048"/>
                  <a:pt x="475029" y="0"/>
                </a:cubicBezTo>
                <a:cubicBezTo>
                  <a:pt x="4081061" y="-95379"/>
                  <a:pt x="5486956" y="58096"/>
                  <a:pt x="8421979" y="0"/>
                </a:cubicBezTo>
                <a:cubicBezTo>
                  <a:pt x="8668589" y="-11081"/>
                  <a:pt x="8889301" y="207139"/>
                  <a:pt x="8897008" y="475029"/>
                </a:cubicBezTo>
                <a:cubicBezTo>
                  <a:pt x="8981675" y="668012"/>
                  <a:pt x="8851154" y="1280939"/>
                  <a:pt x="8897008" y="1470136"/>
                </a:cubicBezTo>
                <a:cubicBezTo>
                  <a:pt x="8912390" y="1714203"/>
                  <a:pt x="8667572" y="1928472"/>
                  <a:pt x="8421979" y="1945165"/>
                </a:cubicBezTo>
                <a:cubicBezTo>
                  <a:pt x="5346429" y="1885259"/>
                  <a:pt x="3610755" y="2027679"/>
                  <a:pt x="475029" y="1945165"/>
                </a:cubicBezTo>
                <a:cubicBezTo>
                  <a:pt x="179070" y="1953473"/>
                  <a:pt x="-22174" y="1754992"/>
                  <a:pt x="0" y="1470136"/>
                </a:cubicBezTo>
                <a:cubicBezTo>
                  <a:pt x="-65137" y="1248763"/>
                  <a:pt x="-56712" y="688582"/>
                  <a:pt x="0" y="475029"/>
                </a:cubicBezTo>
                <a:close/>
              </a:path>
            </a:pathLst>
          </a:cu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Dành dành: </a:t>
            </a:r>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cây nhỏ, hoa trắng và thơm, quả chín có màu vàng da cam, dùng để nhuộm thực phẩm hoặc làm thuốc.</a:t>
            </a:r>
            <a:endParaRPr kumimoji="0" lang="en-US" sz="32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050" name="Picture 2" descr="DÀNH DÀ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9460" y="3342639"/>
            <a:ext cx="5905500" cy="33595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1054</Words>
  <Application>Microsoft Office PowerPoint</Application>
  <PresentationFormat>Widescreen</PresentationFormat>
  <Paragraphs>79</Paragraphs>
  <Slides>28</Slides>
  <Notes>6</Notes>
  <HiddenSlides>0</HiddenSlides>
  <MMClips>2</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28</vt:i4>
      </vt:variant>
    </vt:vector>
  </HeadingPairs>
  <TitlesOfParts>
    <vt:vector size="49" baseType="lpstr">
      <vt:lpstr>SimSun</vt:lpstr>
      <vt:lpstr>Arial</vt:lpstr>
      <vt:lpstr>Baloo</vt:lpstr>
      <vt:lpstr>Calibri</vt:lpstr>
      <vt:lpstr>Calibri Light</vt:lpstr>
      <vt:lpstr>Cambria</vt:lpstr>
      <vt:lpstr>等线</vt:lpstr>
      <vt:lpstr>HP001 5 hàng 1 ô ly</vt:lpstr>
      <vt:lpstr>inpin heiti</vt:lpstr>
      <vt:lpstr>Intro Rust</vt:lpstr>
      <vt:lpstr>LNTH-Kids  Chinese Font 1</vt:lpstr>
      <vt:lpstr>LNTH-Wash Your Hand</vt:lpstr>
      <vt:lpstr>Open Sans</vt:lpstr>
      <vt:lpstr>SVN-Standly</vt:lpstr>
      <vt:lpstr>SVN-Sticky Toffee Pudding</vt:lpstr>
      <vt:lpstr>Times New Roman</vt:lpstr>
      <vt:lpstr>White Xmas PERSONAL USE</vt:lpstr>
      <vt:lpstr>Wingdings</vt:lpstr>
      <vt:lpstr>字魂95号-手刻宋</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TRỒNG CÂY XANH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MAIHUNG</cp:lastModifiedBy>
  <cp:revision>60</cp:revision>
  <dcterms:created xsi:type="dcterms:W3CDTF">2023-12-08T15:18:00Z</dcterms:created>
  <dcterms:modified xsi:type="dcterms:W3CDTF">2025-03-25T09:48:55Z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79F4FF25A10C43BAB598211E46EB9294_13</vt:lpwstr>
  </property>
  <property fmtid="{D5CDD505-2E9C-101B-9397-08002B2CF9AE}" pid="3" name="KSOProductBuildVer">
    <vt:lpwstr>1033-12.2.0.13489</vt:lpwstr>
  </property>
</Properties>
</file>