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29"/>
  </p:notesMasterIdLst>
  <p:sldIdLst>
    <p:sldId id="280" r:id="rId2"/>
    <p:sldId id="288" r:id="rId3"/>
    <p:sldId id="287" r:id="rId4"/>
    <p:sldId id="292" r:id="rId5"/>
    <p:sldId id="348" r:id="rId6"/>
    <p:sldId id="295" r:id="rId7"/>
    <p:sldId id="332" r:id="rId8"/>
    <p:sldId id="331" r:id="rId9"/>
    <p:sldId id="338" r:id="rId10"/>
    <p:sldId id="337" r:id="rId11"/>
    <p:sldId id="310" r:id="rId12"/>
    <p:sldId id="333" r:id="rId13"/>
    <p:sldId id="334" r:id="rId14"/>
    <p:sldId id="335" r:id="rId15"/>
    <p:sldId id="339" r:id="rId16"/>
    <p:sldId id="311" r:id="rId17"/>
    <p:sldId id="340" r:id="rId18"/>
    <p:sldId id="341" r:id="rId19"/>
    <p:sldId id="342" r:id="rId20"/>
    <p:sldId id="343" r:id="rId21"/>
    <p:sldId id="344" r:id="rId22"/>
    <p:sldId id="345" r:id="rId23"/>
    <p:sldId id="304" r:id="rId24"/>
    <p:sldId id="314" r:id="rId25"/>
    <p:sldId id="346" r:id="rId26"/>
    <p:sldId id="347" r:id="rId27"/>
    <p:sldId id="32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5" autoAdjust="0"/>
    <p:restoredTop sz="94660"/>
  </p:normalViewPr>
  <p:slideViewPr>
    <p:cSldViewPr snapToGrid="0">
      <p:cViewPr varScale="1">
        <p:scale>
          <a:sx n="96" d="100"/>
          <a:sy n="96" d="100"/>
        </p:scale>
        <p:origin x="158"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6CE0D-3438-484B-9326-4768DC0E1644}"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530CB-FBCE-4041-95F9-E0813EC1ACCD}" type="slidenum">
              <a:rPr lang="en-US" smtClean="0"/>
              <a:t>‹#›</a:t>
            </a:fld>
            <a:endParaRPr lang="en-US"/>
          </a:p>
        </p:txBody>
      </p:sp>
    </p:spTree>
    <p:extLst>
      <p:ext uri="{BB962C8B-B14F-4D97-AF65-F5344CB8AC3E}">
        <p14:creationId xmlns:p14="http://schemas.microsoft.com/office/powerpoint/2010/main" val="2773293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401C551-7462-4AD8-ACCB-E29FD4CA0FDA}"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1141154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C0B9AC0-59C5-4F6F-BAEB-0BAA2A0DCE8C}"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C6EDE1-78B5-4B31-B8D7-E9256D9EA4AB}" type="slidenum">
              <a:rPr lang="en-GB" smtClean="0"/>
              <a:t>‹#›</a:t>
            </a:fld>
            <a:endParaRPr lang="en-GB"/>
          </a:p>
        </p:txBody>
      </p:sp>
    </p:spTree>
    <p:extLst>
      <p:ext uri="{BB962C8B-B14F-4D97-AF65-F5344CB8AC3E}">
        <p14:creationId xmlns:p14="http://schemas.microsoft.com/office/powerpoint/2010/main" val="374989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C0B9AC0-59C5-4F6F-BAEB-0BAA2A0DCE8C}"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C6EDE1-78B5-4B31-B8D7-E9256D9EA4AB}" type="slidenum">
              <a:rPr lang="en-GB" smtClean="0"/>
              <a:t>‹#›</a:t>
            </a:fld>
            <a:endParaRPr lang="en-GB"/>
          </a:p>
        </p:txBody>
      </p:sp>
    </p:spTree>
    <p:extLst>
      <p:ext uri="{BB962C8B-B14F-4D97-AF65-F5344CB8AC3E}">
        <p14:creationId xmlns:p14="http://schemas.microsoft.com/office/powerpoint/2010/main" val="756446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2025/3/25</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134286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602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759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8938188"/>
      </p:ext>
    </p:extLst>
  </p:cSld>
  <p:clrMapOvr>
    <a:masterClrMapping/>
  </p:clrMapOvr>
  <p:transition spd="slow"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3393266"/>
      </p:ext>
    </p:extLst>
  </p:cSld>
  <p:clrMapOvr>
    <a:masterClrMapping/>
  </p:clrMapOvr>
  <p:transition spd="slow"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093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623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163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FA6D33B-ADB6-4A96-A365-9485CC16BE37}"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35040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93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605920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943342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5598224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884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0B9AC0-59C5-4F6F-BAEB-0BAA2A0DCE8C}"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C6EDE1-78B5-4B31-B8D7-E9256D9EA4AB}" type="slidenum">
              <a:rPr lang="en-GB" smtClean="0"/>
              <a:t>‹#›</a:t>
            </a:fld>
            <a:endParaRPr lang="en-GB"/>
          </a:p>
        </p:txBody>
      </p:sp>
    </p:spTree>
    <p:extLst>
      <p:ext uri="{BB962C8B-B14F-4D97-AF65-F5344CB8AC3E}">
        <p14:creationId xmlns:p14="http://schemas.microsoft.com/office/powerpoint/2010/main" val="326538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C0B9AC0-59C5-4F6F-BAEB-0BAA2A0DCE8C}"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C6EDE1-78B5-4B31-B8D7-E9256D9EA4AB}" type="slidenum">
              <a:rPr lang="en-GB" smtClean="0"/>
              <a:t>‹#›</a:t>
            </a:fld>
            <a:endParaRPr lang="en-GB"/>
          </a:p>
        </p:txBody>
      </p:sp>
    </p:spTree>
    <p:extLst>
      <p:ext uri="{BB962C8B-B14F-4D97-AF65-F5344CB8AC3E}">
        <p14:creationId xmlns:p14="http://schemas.microsoft.com/office/powerpoint/2010/main" val="48718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C0B9AC0-59C5-4F6F-BAEB-0BAA2A0DCE8C}" type="datetimeFigureOut">
              <a:rPr lang="en-GB" smtClean="0"/>
              <a:t>25/03/2025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7C6EDE1-78B5-4B31-B8D7-E9256D9EA4AB}" type="slidenum">
              <a:rPr lang="en-GB" smtClean="0"/>
              <a:t>‹#›</a:t>
            </a:fld>
            <a:endParaRPr lang="en-GB"/>
          </a:p>
        </p:txBody>
      </p:sp>
    </p:spTree>
    <p:extLst>
      <p:ext uri="{BB962C8B-B14F-4D97-AF65-F5344CB8AC3E}">
        <p14:creationId xmlns:p14="http://schemas.microsoft.com/office/powerpoint/2010/main" val="221627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FA6D33B-ADB6-4A96-A365-9485CC16BE37}"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2023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B9AC0-59C5-4F6F-BAEB-0BAA2A0DCE8C}" type="datetimeFigureOut">
              <a:rPr lang="en-GB" smtClean="0"/>
              <a:t>25/03/2025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7C6EDE1-78B5-4B31-B8D7-E9256D9EA4AB}" type="slidenum">
              <a:rPr lang="en-GB" smtClean="0"/>
              <a:t>‹#›</a:t>
            </a:fld>
            <a:endParaRPr lang="en-GB"/>
          </a:p>
        </p:txBody>
      </p:sp>
    </p:spTree>
    <p:extLst>
      <p:ext uri="{BB962C8B-B14F-4D97-AF65-F5344CB8AC3E}">
        <p14:creationId xmlns:p14="http://schemas.microsoft.com/office/powerpoint/2010/main" val="2587312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B9AC0-59C5-4F6F-BAEB-0BAA2A0DCE8C}"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C6EDE1-78B5-4B31-B8D7-E9256D9EA4AB}" type="slidenum">
              <a:rPr lang="en-GB" smtClean="0"/>
              <a:t>‹#›</a:t>
            </a:fld>
            <a:endParaRPr lang="en-GB"/>
          </a:p>
        </p:txBody>
      </p:sp>
    </p:spTree>
    <p:extLst>
      <p:ext uri="{BB962C8B-B14F-4D97-AF65-F5344CB8AC3E}">
        <p14:creationId xmlns:p14="http://schemas.microsoft.com/office/powerpoint/2010/main" val="351777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B9AC0-59C5-4F6F-BAEB-0BAA2A0DCE8C}"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C6EDE1-78B5-4B31-B8D7-E9256D9EA4AB}" type="slidenum">
              <a:rPr lang="en-GB" smtClean="0"/>
              <a:t>‹#›</a:t>
            </a:fld>
            <a:endParaRPr lang="en-GB"/>
          </a:p>
        </p:txBody>
      </p:sp>
    </p:spTree>
    <p:extLst>
      <p:ext uri="{BB962C8B-B14F-4D97-AF65-F5344CB8AC3E}">
        <p14:creationId xmlns:p14="http://schemas.microsoft.com/office/powerpoint/2010/main" val="92203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B9AC0-59C5-4F6F-BAEB-0BAA2A0DCE8C}" type="datetimeFigureOut">
              <a:rPr lang="en-GB" smtClean="0"/>
              <a:t>25/03/2025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6EDE1-78B5-4B31-B8D7-E9256D9EA4AB}" type="slidenum">
              <a:rPr lang="en-GB" smtClean="0"/>
              <a:t>‹#›</a:t>
            </a:fld>
            <a:endParaRPr lang="en-GB"/>
          </a:p>
        </p:txBody>
      </p:sp>
    </p:spTree>
    <p:extLst>
      <p:ext uri="{BB962C8B-B14F-4D97-AF65-F5344CB8AC3E}">
        <p14:creationId xmlns:p14="http://schemas.microsoft.com/office/powerpoint/2010/main" val="362765961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76" r:id="rId12"/>
    <p:sldLayoutId id="2147483678" r:id="rId13"/>
    <p:sldLayoutId id="2147483679"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3.wdp"/><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04AB7CF-6839-46B8-9771-9EC408871FC9}"/>
              </a:ext>
            </a:extLst>
          </p:cNvPr>
          <p:cNvGrpSpPr/>
          <p:nvPr/>
        </p:nvGrpSpPr>
        <p:grpSpPr>
          <a:xfrm>
            <a:off x="5635751" y="0"/>
            <a:ext cx="920496" cy="1687669"/>
            <a:chOff x="5663184" y="852692"/>
            <a:chExt cx="920496" cy="1687669"/>
          </a:xfrm>
        </p:grpSpPr>
        <p:grpSp>
          <p:nvGrpSpPr>
            <p:cNvPr id="7" name="Group 6">
              <a:extLst>
                <a:ext uri="{FF2B5EF4-FFF2-40B4-BE49-F238E27FC236}">
                  <a16:creationId xmlns:a16="http://schemas.microsoft.com/office/drawing/2014/main" id="{B1F7A6CE-BEA7-4B70-A2A4-9460BB104BD5}"/>
                </a:ext>
              </a:extLst>
            </p:cNvPr>
            <p:cNvGrpSpPr/>
            <p:nvPr/>
          </p:nvGrpSpPr>
          <p:grpSpPr>
            <a:xfrm>
              <a:off x="5663184" y="1699774"/>
              <a:ext cx="920496" cy="840587"/>
              <a:chOff x="5663184" y="1699774"/>
              <a:chExt cx="920496" cy="840587"/>
            </a:xfrm>
          </p:grpSpPr>
          <p:grpSp>
            <p:nvGrpSpPr>
              <p:cNvPr id="9" name="Group 8">
                <a:extLst>
                  <a:ext uri="{FF2B5EF4-FFF2-40B4-BE49-F238E27FC236}">
                    <a16:creationId xmlns:a16="http://schemas.microsoft.com/office/drawing/2014/main" id="{C82ADB1B-44E6-4BF7-832C-F02280B798F0}"/>
                  </a:ext>
                </a:extLst>
              </p:cNvPr>
              <p:cNvGrpSpPr/>
              <p:nvPr/>
            </p:nvGrpSpPr>
            <p:grpSpPr>
              <a:xfrm>
                <a:off x="5663184" y="1699774"/>
                <a:ext cx="920496" cy="741670"/>
                <a:chOff x="5663184" y="1699774"/>
                <a:chExt cx="920496" cy="741670"/>
              </a:xfrm>
            </p:grpSpPr>
            <p:sp>
              <p:nvSpPr>
                <p:cNvPr id="11" name="Trapezoid 10">
                  <a:extLst>
                    <a:ext uri="{FF2B5EF4-FFF2-40B4-BE49-F238E27FC236}">
                      <a16:creationId xmlns:a16="http://schemas.microsoft.com/office/drawing/2014/main" id="{E264971B-309F-4304-AFAE-0190A1CF2A2B}"/>
                    </a:ext>
                  </a:extLst>
                </p:cNvPr>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064E5B9-1503-44B3-85E7-50A58C786A26}"/>
                    </a:ext>
                  </a:extLst>
                </p:cNvPr>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Freeform: Shape 9">
                <a:extLst>
                  <a:ext uri="{FF2B5EF4-FFF2-40B4-BE49-F238E27FC236}">
                    <a16:creationId xmlns:a16="http://schemas.microsoft.com/office/drawing/2014/main" id="{AC911AA4-7D9F-4FBC-AEA3-E8074444858C}"/>
                  </a:ext>
                </a:extLst>
              </p:cNvPr>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 name="Straight Connector 7">
              <a:extLst>
                <a:ext uri="{FF2B5EF4-FFF2-40B4-BE49-F238E27FC236}">
                  <a16:creationId xmlns:a16="http://schemas.microsoft.com/office/drawing/2014/main" id="{5A594236-375E-4F24-A70E-821570FCFAA6}"/>
                </a:ext>
              </a:extLst>
            </p:cNvPr>
            <p:cNvCxnSpPr>
              <a:cxnSpLocks/>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ED04B898-EC15-326E-D107-93A8244E8CF5}"/>
              </a:ext>
            </a:extLst>
          </p:cNvPr>
          <p:cNvPicPr>
            <a:picLocks noChangeAspect="1"/>
          </p:cNvPicPr>
          <p:nvPr/>
        </p:nvPicPr>
        <p:blipFill>
          <a:blip r:embed="rId2"/>
          <a:stretch>
            <a:fillRect/>
          </a:stretch>
        </p:blipFill>
        <p:spPr>
          <a:xfrm>
            <a:off x="4526632" y="787375"/>
            <a:ext cx="3590855" cy="1444877"/>
          </a:xfrm>
          <a:prstGeom prst="rect">
            <a:avLst/>
          </a:prstGeom>
        </p:spPr>
      </p:pic>
      <p:pic>
        <p:nvPicPr>
          <p:cNvPr id="25" name="Picture 24">
            <a:extLst>
              <a:ext uri="{FF2B5EF4-FFF2-40B4-BE49-F238E27FC236}">
                <a16:creationId xmlns:a16="http://schemas.microsoft.com/office/drawing/2014/main" id="{F83BE22A-96EF-0315-C3C6-A985DB5ECCFE}"/>
              </a:ext>
            </a:extLst>
          </p:cNvPr>
          <p:cNvPicPr>
            <a:picLocks noChangeAspect="1"/>
          </p:cNvPicPr>
          <p:nvPr/>
        </p:nvPicPr>
        <p:blipFill>
          <a:blip r:embed="rId3"/>
          <a:stretch>
            <a:fillRect/>
          </a:stretch>
        </p:blipFill>
        <p:spPr>
          <a:xfrm>
            <a:off x="1298892" y="1813341"/>
            <a:ext cx="9931245" cy="3188484"/>
          </a:xfrm>
          <a:prstGeom prst="rect">
            <a:avLst/>
          </a:prstGeom>
        </p:spPr>
      </p:pic>
      <p:sp>
        <p:nvSpPr>
          <p:cNvPr id="18" name="TextBox 17">
            <a:extLst>
              <a:ext uri="{FF2B5EF4-FFF2-40B4-BE49-F238E27FC236}">
                <a16:creationId xmlns:a16="http://schemas.microsoft.com/office/drawing/2014/main" id="{FC3993CB-29EA-6325-F0CF-5D585F86004B}"/>
              </a:ext>
            </a:extLst>
          </p:cNvPr>
          <p:cNvSpPr txBox="1"/>
          <p:nvPr/>
        </p:nvSpPr>
        <p:spPr>
          <a:xfrm>
            <a:off x="3861819" y="5822509"/>
            <a:ext cx="4326342" cy="490678"/>
          </a:xfrm>
          <a:prstGeom prst="rect">
            <a:avLst/>
          </a:prstGeom>
          <a:noFill/>
        </p:spPr>
        <p:txBody>
          <a:bodyPr wrap="square" rtlCol="0">
            <a:prstTxWarp prst="textPlain">
              <a:avLst/>
            </a:prstTxWarp>
            <a:spAutoFit/>
          </a:bodyPr>
          <a:lstStyle/>
          <a:p>
            <a:pPr algn="ctr" defTabSz="457200"/>
            <a:r>
              <a:rPr lang="en-GB" sz="2400" b="1" dirty="0">
                <a:ln w="9525">
                  <a:solidFill>
                    <a:prstClr val="black"/>
                  </a:solidFill>
                </a:ln>
                <a:solidFill>
                  <a:prstClr val="white"/>
                </a:solidFill>
                <a:effectLst>
                  <a:outerShdw blurRad="38100" dist="38100" dir="2700000" algn="tl">
                    <a:srgbClr val="000000">
                      <a:alpha val="43137"/>
                    </a:srgbClr>
                  </a:outerShdw>
                </a:effectLst>
                <a:latin typeface="SVN-Egregio Script" panose="02000500000000000000" pitchFamily="2" charset="0"/>
              </a:rPr>
              <a:t>GV: </a:t>
            </a:r>
            <a:r>
              <a:rPr lang="en-GB" sz="2400" b="1" dirty="0" smtClean="0">
                <a:ln w="9525">
                  <a:solidFill>
                    <a:prstClr val="black"/>
                  </a:solidFill>
                </a:ln>
                <a:solidFill>
                  <a:prstClr val="white"/>
                </a:solidFill>
                <a:effectLst>
                  <a:outerShdw blurRad="38100" dist="38100" dir="2700000" algn="tl">
                    <a:srgbClr val="000000">
                      <a:alpha val="43137"/>
                    </a:srgbClr>
                  </a:outerShdw>
                </a:effectLst>
                <a:latin typeface="SVN-Egregio Script" panose="02000500000000000000" pitchFamily="2" charset="0"/>
              </a:rPr>
              <a:t>NGÔ THỊ HẰNG</a:t>
            </a:r>
            <a:endParaRPr lang="en-GB" sz="2400" b="1" dirty="0">
              <a:ln w="9525">
                <a:solidFill>
                  <a:prstClr val="black"/>
                </a:solidFill>
              </a:ln>
              <a:solidFill>
                <a:prstClr val="white"/>
              </a:solidFill>
              <a:effectLst>
                <a:outerShdw blurRad="38100" dist="38100" dir="2700000" algn="tl">
                  <a:srgbClr val="000000">
                    <a:alpha val="43137"/>
                  </a:srgbClr>
                </a:outerShdw>
              </a:effectLst>
              <a:latin typeface="SVN-Egregio Script" panose="02000500000000000000" pitchFamily="2" charset="0"/>
            </a:endParaRPr>
          </a:p>
        </p:txBody>
      </p:sp>
    </p:spTree>
    <p:extLst>
      <p:ext uri="{BB962C8B-B14F-4D97-AF65-F5344CB8AC3E}">
        <p14:creationId xmlns:p14="http://schemas.microsoft.com/office/powerpoint/2010/main" val="2941915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2"/>
          <a:stretch>
            <a:fillRect/>
          </a:stretch>
        </p:blipFill>
        <p:spPr>
          <a:xfrm>
            <a:off x="5772525" y="4929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3"/>
          <a:stretch>
            <a:fillRect/>
          </a:stretch>
        </p:blipFill>
        <p:spPr>
          <a:xfrm>
            <a:off x="5846149" y="30238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885825"/>
            <a:ext cx="5248275" cy="3152775"/>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bột đường ở gạo là 76g, gà là 0g, súp lơ là 3g, thịt mỡ 0g, cá 0g, thanh long 9g.</a:t>
            </a:r>
            <a:endParaRPr lang="en-US" sz="2800" b="1" dirty="0">
              <a:solidFill>
                <a:sysClr val="windowText" lastClr="000000"/>
              </a:solidFill>
              <a:effectLst/>
              <a:latin typeface="Calibri" panose="020F0502020204030204"/>
            </a:endParaRPr>
          </a:p>
          <a:p>
            <a:pPr marL="342900" lvl="0" indent="-342900" algn="just">
              <a:buFont typeface="Arial" panose="020B0604020202020204" pitchFamily="34" charset="0"/>
              <a:buChar char="•"/>
            </a:pPr>
            <a:r>
              <a:rPr lang="vi-VN" sz="2800" b="1" dirty="0">
                <a:solidFill>
                  <a:sysClr val="windowText" lastClr="000000"/>
                </a:solidFill>
                <a:effectLst/>
                <a:latin typeface="Calibri" panose="020F0502020204030204"/>
              </a:rPr>
              <a:t>Chất đạm ở gạo là 8g, gà là 20g, súp lơ là 3g, thịt mỡ là 14g, cá là 18g</a:t>
            </a:r>
            <a:r>
              <a:rPr lang="en-US" sz="2800" b="1" dirty="0">
                <a:solidFill>
                  <a:sysClr val="windowText" lastClr="000000"/>
                </a:solidFill>
                <a:effectLst/>
                <a:latin typeface="Calibri" panose="020F0502020204030204"/>
              </a:rPr>
              <a:t>.</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3538264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DD837F3-7D90-4130-BFDF-A7B9A633AFFE}"/>
              </a:ext>
            </a:extLst>
          </p:cNvPr>
          <p:cNvSpPr/>
          <p:nvPr/>
        </p:nvSpPr>
        <p:spPr>
          <a:xfrm>
            <a:off x="2305050" y="5282183"/>
            <a:ext cx="7334249"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latin typeface="Calibri" panose="020F0502020204030204"/>
              </a:rPr>
              <a:t>Gạo chứa nhiều </a:t>
            </a:r>
            <a:endParaRPr lang="en-US" sz="4000" b="1" dirty="0">
              <a:solidFill>
                <a:sysClr val="windowText" lastClr="000000"/>
              </a:solidFill>
              <a:latin typeface="Calibri" panose="020F0502020204030204"/>
            </a:endParaRPr>
          </a:p>
          <a:p>
            <a:pPr lvl="0" algn="ctr"/>
            <a:r>
              <a:rPr lang="vi-VN" sz="4000" b="1" dirty="0">
                <a:solidFill>
                  <a:sysClr val="windowText" lastClr="000000"/>
                </a:solidFill>
                <a:latin typeface="Calibri" panose="020F0502020204030204"/>
              </a:rPr>
              <a:t>chất bột đường</a:t>
            </a:r>
            <a:r>
              <a:rPr lang="en-US" sz="4000" b="1" dirty="0">
                <a:solidFill>
                  <a:sysClr val="windowText" lastClr="000000"/>
                </a:solidFill>
                <a:latin typeface="Calibri" panose="020F0502020204030204"/>
              </a:rPr>
              <a:t> </a:t>
            </a:r>
            <a:r>
              <a:rPr lang="en-US" sz="4000" b="1" dirty="0" err="1">
                <a:solidFill>
                  <a:sysClr val="windowText" lastClr="000000"/>
                </a:solidFill>
                <a:latin typeface="Calibri" panose="020F0502020204030204"/>
              </a:rPr>
              <a:t>nhất</a:t>
            </a:r>
            <a:r>
              <a:rPr lang="en-US" sz="4000" b="1" dirty="0">
                <a:solidFill>
                  <a:sysClr val="windowText" lastClr="000000"/>
                </a:solidFill>
                <a:latin typeface="Calibri" panose="020F0502020204030204"/>
              </a:rPr>
              <a:t> (76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498439" y="247794"/>
            <a:ext cx="9574199" cy="646331"/>
          </a:xfrm>
          <a:prstGeom prst="rect">
            <a:avLst/>
          </a:prstGeom>
          <a:noFill/>
        </p:spPr>
        <p:txBody>
          <a:bodyPr wrap="square" rtlCol="0">
            <a:spAutoFit/>
          </a:bodyPr>
          <a:lstStyle/>
          <a:p>
            <a:pPr lvl="0" algn="ctr"/>
            <a:r>
              <a:rPr lang="vi-VN" sz="3600" b="1" dirty="0">
                <a:solidFill>
                  <a:srgbClr val="FF0000"/>
                </a:solidFill>
                <a:latin typeface="Calibri" panose="020F0502020204030204"/>
              </a:rPr>
              <a:t>Thực phẩm nào chứa nhiều chất bột đường?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35438A2-B952-E544-C35A-82DD27CDA857}"/>
              </a:ext>
            </a:extLst>
          </p:cNvPr>
          <p:cNvPicPr>
            <a:picLocks noChangeAspect="1"/>
          </p:cNvPicPr>
          <p:nvPr/>
        </p:nvPicPr>
        <p:blipFill>
          <a:blip r:embed="rId2"/>
          <a:stretch>
            <a:fillRect/>
          </a:stretch>
        </p:blipFill>
        <p:spPr>
          <a:xfrm>
            <a:off x="3657600" y="914401"/>
            <a:ext cx="5000625" cy="2083594"/>
          </a:xfrm>
          <a:prstGeom prst="rect">
            <a:avLst/>
          </a:prstGeom>
        </p:spPr>
      </p:pic>
      <p:pic>
        <p:nvPicPr>
          <p:cNvPr id="7" name="Picture 6">
            <a:extLst>
              <a:ext uri="{FF2B5EF4-FFF2-40B4-BE49-F238E27FC236}">
                <a16:creationId xmlns:a16="http://schemas.microsoft.com/office/drawing/2014/main" id="{FDC5B146-A7CA-3B71-8DA6-DEA2CFE11207}"/>
              </a:ext>
            </a:extLst>
          </p:cNvPr>
          <p:cNvPicPr>
            <a:picLocks noChangeAspect="1"/>
          </p:cNvPicPr>
          <p:nvPr/>
        </p:nvPicPr>
        <p:blipFill>
          <a:blip r:embed="rId3"/>
          <a:stretch>
            <a:fillRect/>
          </a:stretch>
        </p:blipFill>
        <p:spPr>
          <a:xfrm>
            <a:off x="3638550" y="2976376"/>
            <a:ext cx="4876800" cy="1881373"/>
          </a:xfrm>
          <a:prstGeom prst="rect">
            <a:avLst/>
          </a:prstGeom>
        </p:spPr>
      </p:pic>
    </p:spTree>
    <p:extLst>
      <p:ext uri="{BB962C8B-B14F-4D97-AF65-F5344CB8AC3E}">
        <p14:creationId xmlns:p14="http://schemas.microsoft.com/office/powerpoint/2010/main" val="4189809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DD837F3-7D90-4130-BFDF-A7B9A633AFFE}"/>
              </a:ext>
            </a:extLst>
          </p:cNvPr>
          <p:cNvSpPr/>
          <p:nvPr/>
        </p:nvSpPr>
        <p:spPr>
          <a:xfrm>
            <a:off x="1381126" y="5282183"/>
            <a:ext cx="8258174"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ysClr val="windowText" lastClr="000000"/>
                </a:solidFill>
                <a:latin typeface="Calibri" panose="020F0502020204030204"/>
              </a:rPr>
              <a:t>T</a:t>
            </a:r>
            <a:r>
              <a:rPr lang="vi-VN" sz="3600" b="1" dirty="0">
                <a:solidFill>
                  <a:sysClr val="windowText" lastClr="000000"/>
                </a:solidFill>
                <a:latin typeface="Calibri" panose="020F0502020204030204"/>
              </a:rPr>
              <a:t>hịt gà, thịt lợn</a:t>
            </a:r>
            <a:r>
              <a:rPr lang="en-US" sz="3600" b="1" dirty="0">
                <a:solidFill>
                  <a:sysClr val="windowText" lastClr="000000"/>
                </a:solidFill>
                <a:latin typeface="Calibri" panose="020F0502020204030204"/>
              </a:rPr>
              <a:t>, </a:t>
            </a:r>
            <a:r>
              <a:rPr lang="vi-VN" sz="3600" b="1" dirty="0">
                <a:solidFill>
                  <a:sysClr val="windowText" lastClr="000000"/>
                </a:solidFill>
                <a:latin typeface="Calibri" panose="020F0502020204030204"/>
              </a:rPr>
              <a:t>chứa nhiều chất đạm</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gà</a:t>
            </a:r>
            <a:r>
              <a:rPr lang="en-US" sz="3600" b="1" dirty="0">
                <a:solidFill>
                  <a:sysClr val="windowText" lastClr="000000"/>
                </a:solidFill>
                <a:latin typeface="Calibri" panose="020F0502020204030204"/>
              </a:rPr>
              <a:t>: 20g, </a:t>
            </a:r>
            <a:r>
              <a:rPr lang="en-US" sz="3600" b="1" dirty="0" err="1">
                <a:solidFill>
                  <a:sysClr val="windowText" lastClr="000000"/>
                </a:solidFill>
                <a:latin typeface="Calibri" panose="020F0502020204030204"/>
              </a:rPr>
              <a:t>thịt</a:t>
            </a:r>
            <a:r>
              <a:rPr lang="en-US" sz="3600" b="1" dirty="0">
                <a:solidFill>
                  <a:sysClr val="windowText" lastClr="000000"/>
                </a:solidFill>
                <a:latin typeface="Calibri" panose="020F0502020204030204"/>
              </a:rPr>
              <a:t> </a:t>
            </a:r>
            <a:r>
              <a:rPr lang="en-US" sz="3600" b="1" dirty="0" err="1">
                <a:solidFill>
                  <a:sysClr val="windowText" lastClr="000000"/>
                </a:solidFill>
                <a:latin typeface="Calibri" panose="020F0502020204030204"/>
              </a:rPr>
              <a:t>lợn</a:t>
            </a:r>
            <a:r>
              <a:rPr lang="en-US" sz="3600" b="1" dirty="0">
                <a:solidFill>
                  <a:sysClr val="windowText" lastClr="000000"/>
                </a:solidFill>
                <a:latin typeface="Calibri" panose="020F0502020204030204"/>
              </a:rPr>
              <a:t>: 14g)</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507964" y="2382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đạm?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049FA86-1BAE-3462-EF7D-B240AD2A7886}"/>
              </a:ext>
            </a:extLst>
          </p:cNvPr>
          <p:cNvPicPr>
            <a:picLocks noChangeAspect="1"/>
          </p:cNvPicPr>
          <p:nvPr/>
        </p:nvPicPr>
        <p:blipFill>
          <a:blip r:embed="rId2"/>
          <a:stretch>
            <a:fillRect/>
          </a:stretch>
        </p:blipFill>
        <p:spPr>
          <a:xfrm>
            <a:off x="3686175" y="933451"/>
            <a:ext cx="5000625" cy="2083594"/>
          </a:xfrm>
          <a:prstGeom prst="rect">
            <a:avLst/>
          </a:prstGeom>
        </p:spPr>
      </p:pic>
      <p:pic>
        <p:nvPicPr>
          <p:cNvPr id="4" name="Picture 3">
            <a:extLst>
              <a:ext uri="{FF2B5EF4-FFF2-40B4-BE49-F238E27FC236}">
                <a16:creationId xmlns:a16="http://schemas.microsoft.com/office/drawing/2014/main" id="{43719E5F-0B2F-E969-DF64-B625850443F5}"/>
              </a:ext>
            </a:extLst>
          </p:cNvPr>
          <p:cNvPicPr>
            <a:picLocks noChangeAspect="1"/>
          </p:cNvPicPr>
          <p:nvPr/>
        </p:nvPicPr>
        <p:blipFill>
          <a:blip r:embed="rId3"/>
          <a:stretch>
            <a:fillRect/>
          </a:stretch>
        </p:blipFill>
        <p:spPr>
          <a:xfrm>
            <a:off x="3667125" y="2995426"/>
            <a:ext cx="4876800" cy="1881373"/>
          </a:xfrm>
          <a:prstGeom prst="rect">
            <a:avLst/>
          </a:prstGeom>
        </p:spPr>
      </p:pic>
    </p:spTree>
    <p:extLst>
      <p:ext uri="{BB962C8B-B14F-4D97-AF65-F5344CB8AC3E}">
        <p14:creationId xmlns:p14="http://schemas.microsoft.com/office/powerpoint/2010/main" val="16787050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DD837F3-7D90-4130-BFDF-A7B9A633AFFE}"/>
              </a:ext>
            </a:extLst>
          </p:cNvPr>
          <p:cNvSpPr/>
          <p:nvPr/>
        </p:nvSpPr>
        <p:spPr>
          <a:xfrm>
            <a:off x="1428750" y="5282183"/>
            <a:ext cx="8667750"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a:t>
            </a:r>
            <a:r>
              <a:rPr lang="en-US" sz="4000" b="1" dirty="0" err="1">
                <a:solidFill>
                  <a:sysClr val="windowText" lastClr="000000"/>
                </a:solidFill>
              </a:rPr>
              <a:t>lạc</a:t>
            </a:r>
            <a:r>
              <a:rPr lang="en-US" sz="4000" b="1" dirty="0">
                <a:solidFill>
                  <a:sysClr val="windowText" lastClr="000000"/>
                </a:solidFill>
              </a:rPr>
              <a:t> </a:t>
            </a:r>
            <a:r>
              <a:rPr lang="en-US" sz="4000" b="1" dirty="0" err="1">
                <a:solidFill>
                  <a:sysClr val="windowText" lastClr="000000"/>
                </a:solidFill>
              </a:rPr>
              <a:t>chứa</a:t>
            </a:r>
            <a:r>
              <a:rPr lang="en-US" sz="4000" b="1" dirty="0">
                <a:solidFill>
                  <a:sysClr val="windowText" lastClr="000000"/>
                </a:solidFill>
              </a:rPr>
              <a:t> </a:t>
            </a:r>
            <a:r>
              <a:rPr lang="en-US" sz="4000" b="1" dirty="0" err="1">
                <a:solidFill>
                  <a:sysClr val="windowText" lastClr="000000"/>
                </a:solidFill>
              </a:rPr>
              <a:t>nhiều</a:t>
            </a:r>
            <a:r>
              <a:rPr lang="en-US" sz="4000" b="1" dirty="0">
                <a:solidFill>
                  <a:sysClr val="windowText" lastClr="000000"/>
                </a:solidFill>
              </a:rPr>
              <a:t> </a:t>
            </a:r>
            <a:r>
              <a:rPr lang="en-US" sz="4000" b="1" dirty="0" err="1">
                <a:solidFill>
                  <a:sysClr val="windowText" lastClr="000000"/>
                </a:solidFill>
              </a:rPr>
              <a:t>chất</a:t>
            </a:r>
            <a:r>
              <a:rPr lang="en-US" sz="4000" b="1" dirty="0">
                <a:solidFill>
                  <a:sysClr val="windowText" lastClr="000000"/>
                </a:solidFill>
              </a:rPr>
              <a:t> </a:t>
            </a:r>
            <a:r>
              <a:rPr lang="en-US" sz="4000" b="1" dirty="0" err="1">
                <a:solidFill>
                  <a:sysClr val="windowText" lastClr="000000"/>
                </a:solidFill>
              </a:rPr>
              <a:t>béo</a:t>
            </a:r>
            <a:r>
              <a:rPr lang="en-US" sz="4000" b="1" dirty="0">
                <a:solidFill>
                  <a:sysClr val="windowText" lastClr="000000"/>
                </a:solidFill>
              </a:rPr>
              <a:t> (</a:t>
            </a: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37g, </a:t>
            </a:r>
            <a:r>
              <a:rPr lang="en-US" sz="4000" b="1" dirty="0" err="1">
                <a:solidFill>
                  <a:sysClr val="windowText" lastClr="000000"/>
                </a:solidFill>
              </a:rPr>
              <a:t>lạc</a:t>
            </a:r>
            <a:r>
              <a:rPr lang="en-US" sz="4000" b="1" dirty="0">
                <a:solidFill>
                  <a:sysClr val="windowText" lastClr="000000"/>
                </a:solidFill>
              </a:rPr>
              <a:t> 44g)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527014" y="3144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béo?</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3380060-9C8D-C576-A0C8-AE67BAC62678}"/>
              </a:ext>
            </a:extLst>
          </p:cNvPr>
          <p:cNvPicPr>
            <a:picLocks noChangeAspect="1"/>
          </p:cNvPicPr>
          <p:nvPr/>
        </p:nvPicPr>
        <p:blipFill>
          <a:blip r:embed="rId2"/>
          <a:stretch>
            <a:fillRect/>
          </a:stretch>
        </p:blipFill>
        <p:spPr>
          <a:xfrm>
            <a:off x="3571875" y="914401"/>
            <a:ext cx="5000625" cy="2083594"/>
          </a:xfrm>
          <a:prstGeom prst="rect">
            <a:avLst/>
          </a:prstGeom>
        </p:spPr>
      </p:pic>
      <p:pic>
        <p:nvPicPr>
          <p:cNvPr id="4" name="Picture 3">
            <a:extLst>
              <a:ext uri="{FF2B5EF4-FFF2-40B4-BE49-F238E27FC236}">
                <a16:creationId xmlns:a16="http://schemas.microsoft.com/office/drawing/2014/main" id="{2EDE24B1-7381-57CD-0E1F-C3399C59461E}"/>
              </a:ext>
            </a:extLst>
          </p:cNvPr>
          <p:cNvPicPr>
            <a:picLocks noChangeAspect="1"/>
          </p:cNvPicPr>
          <p:nvPr/>
        </p:nvPicPr>
        <p:blipFill>
          <a:blip r:embed="rId3"/>
          <a:stretch>
            <a:fillRect/>
          </a:stretch>
        </p:blipFill>
        <p:spPr>
          <a:xfrm>
            <a:off x="3629025" y="2966851"/>
            <a:ext cx="4876800" cy="1881373"/>
          </a:xfrm>
          <a:prstGeom prst="rect">
            <a:avLst/>
          </a:prstGeom>
        </p:spPr>
      </p:pic>
    </p:spTree>
    <p:extLst>
      <p:ext uri="{BB962C8B-B14F-4D97-AF65-F5344CB8AC3E}">
        <p14:creationId xmlns:p14="http://schemas.microsoft.com/office/powerpoint/2010/main" val="7097917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DD837F3-7D90-4130-BFDF-A7B9A633AFFE}"/>
              </a:ext>
            </a:extLst>
          </p:cNvPr>
          <p:cNvSpPr/>
          <p:nvPr/>
        </p:nvSpPr>
        <p:spPr>
          <a:xfrm>
            <a:off x="2124074" y="5234558"/>
            <a:ext cx="7686675"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ysClr val="windowText" lastClr="000000"/>
                </a:solidFill>
                <a:latin typeface="Calibri" panose="020F0502020204030204"/>
              </a:rPr>
              <a:t>S</a:t>
            </a:r>
            <a:r>
              <a:rPr lang="vi-VN" sz="4000" b="1" dirty="0">
                <a:solidFill>
                  <a:sysClr val="windowText" lastClr="000000"/>
                </a:solidFill>
                <a:latin typeface="Calibri" panose="020F0502020204030204"/>
              </a:rPr>
              <a:t>úp lơ chứa nhiều vi-ta-min và chất khoáng</a:t>
            </a:r>
            <a:r>
              <a:rPr lang="en-US" sz="4000" b="1" dirty="0">
                <a:solidFill>
                  <a:sysClr val="windowText" lastClr="000000"/>
                </a:solidFill>
                <a:latin typeface="Calibri" panose="020F0502020204030204"/>
              </a:rPr>
              <a:t> (1 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498439" y="285894"/>
            <a:ext cx="10303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vi-ta-min và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3380060-9C8D-C576-A0C8-AE67BAC62678}"/>
              </a:ext>
            </a:extLst>
          </p:cNvPr>
          <p:cNvPicPr>
            <a:picLocks noChangeAspect="1"/>
          </p:cNvPicPr>
          <p:nvPr/>
        </p:nvPicPr>
        <p:blipFill>
          <a:blip r:embed="rId2"/>
          <a:stretch>
            <a:fillRect/>
          </a:stretch>
        </p:blipFill>
        <p:spPr>
          <a:xfrm>
            <a:off x="3571875" y="914401"/>
            <a:ext cx="5000625" cy="2083594"/>
          </a:xfrm>
          <a:prstGeom prst="rect">
            <a:avLst/>
          </a:prstGeom>
        </p:spPr>
      </p:pic>
      <p:pic>
        <p:nvPicPr>
          <p:cNvPr id="4" name="Picture 3">
            <a:extLst>
              <a:ext uri="{FF2B5EF4-FFF2-40B4-BE49-F238E27FC236}">
                <a16:creationId xmlns:a16="http://schemas.microsoft.com/office/drawing/2014/main" id="{2EDE24B1-7381-57CD-0E1F-C3399C59461E}"/>
              </a:ext>
            </a:extLst>
          </p:cNvPr>
          <p:cNvPicPr>
            <a:picLocks noChangeAspect="1"/>
          </p:cNvPicPr>
          <p:nvPr/>
        </p:nvPicPr>
        <p:blipFill>
          <a:blip r:embed="rId3"/>
          <a:stretch>
            <a:fillRect/>
          </a:stretch>
        </p:blipFill>
        <p:spPr>
          <a:xfrm>
            <a:off x="3629025" y="2966851"/>
            <a:ext cx="4876800" cy="1881373"/>
          </a:xfrm>
          <a:prstGeom prst="rect">
            <a:avLst/>
          </a:prstGeom>
        </p:spPr>
      </p:pic>
    </p:spTree>
    <p:extLst>
      <p:ext uri="{BB962C8B-B14F-4D97-AF65-F5344CB8AC3E}">
        <p14:creationId xmlns:p14="http://schemas.microsoft.com/office/powerpoint/2010/main" val="12404883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2">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69463" y="1598600"/>
              <a:ext cx="613026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Hoạt động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Nhận biết về các nhóm chất dinh dưỡng có trong thức ăn hàng ngày</a:t>
              </a:r>
              <a:endParaRPr kumimoji="0" lang="en-US" sz="4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2">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3069610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6158" y="499521"/>
            <a:ext cx="95741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Nói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đồ</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uống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biết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chính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loại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357CBF-9B22-0D86-2AEE-4619232A46C0}"/>
              </a:ext>
            </a:extLst>
          </p:cNvPr>
          <p:cNvPicPr>
            <a:picLocks noChangeAspect="1"/>
          </p:cNvPicPr>
          <p:nvPr/>
        </p:nvPicPr>
        <p:blipFill>
          <a:blip r:embed="rId4"/>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284936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E38421-EE86-9C3F-4ABA-944070FE53D4}"/>
              </a:ext>
            </a:extLst>
          </p:cNvPr>
          <p:cNvGraphicFramePr>
            <a:graphicFrameLocks noGrp="1"/>
          </p:cNvGraphicFramePr>
          <p:nvPr>
            <p:extLst>
              <p:ext uri="{D42A27DB-BD31-4B8C-83A1-F6EECF244321}">
                <p14:modId xmlns:p14="http://schemas.microsoft.com/office/powerpoint/2010/main" val="2709902753"/>
              </p:ext>
            </p:extLst>
          </p:nvPr>
        </p:nvGraphicFramePr>
        <p:xfrm>
          <a:off x="2105026" y="765701"/>
          <a:ext cx="8591550" cy="5374736"/>
        </p:xfrm>
        <a:graphic>
          <a:graphicData uri="http://schemas.openxmlformats.org/drawingml/2006/table">
            <a:tbl>
              <a:tblPr/>
              <a:tblGrid>
                <a:gridCol w="2028824">
                  <a:extLst>
                    <a:ext uri="{9D8B030D-6E8A-4147-A177-3AD203B41FA5}">
                      <a16:colId xmlns:a16="http://schemas.microsoft.com/office/drawing/2014/main" val="2864652245"/>
                    </a:ext>
                  </a:extLst>
                </a:gridCol>
                <a:gridCol w="3698876">
                  <a:extLst>
                    <a:ext uri="{9D8B030D-6E8A-4147-A177-3AD203B41FA5}">
                      <a16:colId xmlns:a16="http://schemas.microsoft.com/office/drawing/2014/main" val="3075790098"/>
                    </a:ext>
                  </a:extLst>
                </a:gridCol>
                <a:gridCol w="2863850">
                  <a:extLst>
                    <a:ext uri="{9D8B030D-6E8A-4147-A177-3AD203B41FA5}">
                      <a16:colId xmlns:a16="http://schemas.microsoft.com/office/drawing/2014/main" val="1452418850"/>
                    </a:ext>
                  </a:extLst>
                </a:gridCol>
              </a:tblGrid>
              <a:tr h="484717">
                <a:tc>
                  <a:txBody>
                    <a:bodyPr/>
                    <a:lstStyle/>
                    <a:p>
                      <a:pPr algn="ctr" fontAlgn="t"/>
                      <a:r>
                        <a:rPr lang="en-US" sz="2400" b="1">
                          <a:effectLst/>
                          <a:latin typeface="Cambria" panose="02040503050406030204" pitchFamily="18" charset="0"/>
                          <a:ea typeface="Cambria" panose="02040503050406030204" pitchFamily="18" charset="0"/>
                        </a:rPr>
                        <a:t>Hình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dirty="0" err="1">
                          <a:effectLst/>
                          <a:latin typeface="Cambria" panose="02040503050406030204" pitchFamily="18" charset="0"/>
                          <a:ea typeface="Cambria" panose="02040503050406030204" pitchFamily="18" charset="0"/>
                        </a:rPr>
                        <a:t>Thức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đồ</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uống</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a:effectLst/>
                          <a:latin typeface="Cambria" panose="02040503050406030204" pitchFamily="18" charset="0"/>
                          <a:ea typeface="Cambria" panose="02040503050406030204" pitchFamily="18" charset="0"/>
                        </a:rPr>
                        <a:t>Thực phẩm chính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339960270"/>
                  </a:ext>
                </a:extLst>
              </a:tr>
              <a:tr h="334718">
                <a:tc>
                  <a:txBody>
                    <a:bodyPr/>
                    <a:lstStyle/>
                    <a:p>
                      <a:pPr algn="ctr" fontAlgn="t"/>
                      <a:r>
                        <a:rPr lang="en-US" sz="2400">
                          <a:effectLst/>
                          <a:latin typeface="Cambria" panose="02040503050406030204" pitchFamily="18" charset="0"/>
                          <a:ea typeface="Cambria" panose="02040503050406030204" pitchFamily="18" charset="0"/>
                        </a:rPr>
                        <a:t>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Bánh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192672600"/>
                  </a:ext>
                </a:extLst>
              </a:tr>
              <a:tr h="334718">
                <a:tc>
                  <a:txBody>
                    <a:bodyPr/>
                    <a:lstStyle/>
                    <a:p>
                      <a:pPr algn="ctr" fontAlgn="t"/>
                      <a:r>
                        <a:rPr lang="en-US" sz="2400">
                          <a:effectLst/>
                          <a:latin typeface="Cambria" panose="02040503050406030204" pitchFamily="18" charset="0"/>
                          <a:ea typeface="Cambria" panose="02040503050406030204" pitchFamily="18" charset="0"/>
                        </a:rPr>
                        <a:t>b</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Nấm xào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Nấm hương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096411078"/>
                  </a:ext>
                </a:extLst>
              </a:tr>
              <a:tr h="334718">
                <a:tc>
                  <a:txBody>
                    <a:bodyPr/>
                    <a:lstStyle/>
                    <a:p>
                      <a:pPr algn="ctr" fontAlgn="t"/>
                      <a:r>
                        <a:rPr lang="en-US" sz="2400">
                          <a:effectLst/>
                          <a:latin typeface="Cambria" panose="02040503050406030204" pitchFamily="18" charset="0"/>
                          <a:ea typeface="Cambria" panose="02040503050406030204" pitchFamily="18" charset="0"/>
                        </a:rPr>
                        <a:t>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Lạc rang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err="1">
                          <a:effectLst/>
                          <a:latin typeface="Cambria" panose="02040503050406030204" pitchFamily="18" charset="0"/>
                          <a:ea typeface="Cambria" panose="02040503050406030204" pitchFamily="18" charset="0"/>
                        </a:rPr>
                        <a:t>Lạc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Đậu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phộng</a:t>
                      </a:r>
                      <a:r>
                        <a:rPr lang="en-US" sz="2400" dirty="0">
                          <a:effectLst/>
                          <a:latin typeface="Cambria" panose="02040503050406030204" pitchFamily="18" charset="0"/>
                          <a:ea typeface="Cambria" panose="02040503050406030204" pitchFamily="18" charset="0"/>
                        </a:rPr>
                        <a: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439834971"/>
                  </a:ext>
                </a:extLst>
              </a:tr>
              <a:tr h="184720">
                <a:tc>
                  <a:txBody>
                    <a:bodyPr/>
                    <a:lstStyle/>
                    <a:p>
                      <a:pPr algn="ctr" fontAlgn="t"/>
                      <a:r>
                        <a:rPr lang="en-US" sz="2400">
                          <a:effectLst/>
                          <a:latin typeface="Cambria" panose="02040503050406030204" pitchFamily="18" charset="0"/>
                          <a:ea typeface="Cambria" panose="02040503050406030204" pitchFamily="18" charset="0"/>
                        </a:rPr>
                        <a:t>d</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079613789"/>
                  </a:ext>
                </a:extLst>
              </a:tr>
              <a:tr h="484717">
                <a:tc>
                  <a:txBody>
                    <a:bodyPr/>
                    <a:lstStyle/>
                    <a:p>
                      <a:pPr algn="ctr" fontAlgn="t"/>
                      <a:r>
                        <a:rPr lang="en-US" sz="2400">
                          <a:effectLst/>
                          <a:latin typeface="Cambria" panose="02040503050406030204" pitchFamily="18" charset="0"/>
                          <a:ea typeface="Cambria" panose="02040503050406030204" pitchFamily="18" charset="0"/>
                        </a:rPr>
                        <a:t>e</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 hấp</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626851959"/>
                  </a:ext>
                </a:extLst>
              </a:tr>
              <a:tr h="334718">
                <a:tc>
                  <a:txBody>
                    <a:bodyPr/>
                    <a:lstStyle/>
                    <a:p>
                      <a:pPr algn="ctr" fontAlgn="t"/>
                      <a:r>
                        <a:rPr lang="en-US" sz="2400">
                          <a:effectLst/>
                          <a:latin typeface="Cambria" panose="02040503050406030204" pitchFamily="18" charset="0"/>
                          <a:ea typeface="Cambria" panose="02040503050406030204" pitchFamily="18" charset="0"/>
                        </a:rPr>
                        <a:t>f</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Nước ép 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1010024540"/>
                  </a:ext>
                </a:extLst>
              </a:tr>
              <a:tr h="334718">
                <a:tc>
                  <a:txBody>
                    <a:bodyPr/>
                    <a:lstStyle/>
                    <a:p>
                      <a:pPr algn="ctr" fontAlgn="t"/>
                      <a:r>
                        <a:rPr lang="en-US" sz="2400">
                          <a:effectLst/>
                          <a:latin typeface="Cambria" panose="02040503050406030204" pitchFamily="18" charset="0"/>
                          <a:ea typeface="Cambria" panose="02040503050406030204" pitchFamily="18" charset="0"/>
                        </a:rPr>
                        <a:t>h</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982404721"/>
                  </a:ext>
                </a:extLst>
              </a:tr>
              <a:tr h="184720">
                <a:tc>
                  <a:txBody>
                    <a:bodyPr/>
                    <a:lstStyle/>
                    <a:p>
                      <a:pPr algn="ctr" fontAlgn="t"/>
                      <a:r>
                        <a:rPr lang="en-US" sz="2400">
                          <a:effectLst/>
                          <a:latin typeface="Cambria" panose="02040503050406030204" pitchFamily="18" charset="0"/>
                          <a:ea typeface="Cambria" panose="02040503050406030204" pitchFamily="18" charset="0"/>
                        </a:rPr>
                        <a:t>i</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 chiên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673259116"/>
                  </a:ext>
                </a:extLst>
              </a:tr>
              <a:tr h="334718">
                <a:tc>
                  <a:txBody>
                    <a:bodyPr/>
                    <a:lstStyle/>
                    <a:p>
                      <a:pPr algn="ctr" fontAlgn="t"/>
                      <a:r>
                        <a:rPr lang="en-US" sz="2400">
                          <a:effectLst/>
                          <a:latin typeface="Cambria" panose="02040503050406030204" pitchFamily="18" charset="0"/>
                          <a:ea typeface="Cambria" panose="02040503050406030204" pitchFamily="18" charset="0"/>
                        </a:rPr>
                        <a:t>k</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 chua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094990998"/>
                  </a:ext>
                </a:extLst>
              </a:tr>
              <a:tr h="334718">
                <a:tc>
                  <a:txBody>
                    <a:bodyPr/>
                    <a:lstStyle/>
                    <a:p>
                      <a:pPr algn="ctr" fontAlgn="t"/>
                      <a:r>
                        <a:rPr lang="en-US" sz="2400">
                          <a:effectLst/>
                          <a:latin typeface="Cambria" panose="02040503050406030204" pitchFamily="18" charset="0"/>
                          <a:ea typeface="Cambria" panose="02040503050406030204" pitchFamily="18" charset="0"/>
                        </a:rPr>
                        <a:t>l</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Dầu mè</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Hạt mè (vừng)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3160570002"/>
                  </a:ext>
                </a:extLst>
              </a:tr>
              <a:tr h="334718">
                <a:tc>
                  <a:txBody>
                    <a:bodyPr/>
                    <a:lstStyle/>
                    <a:p>
                      <a:pPr algn="ctr" fontAlgn="t"/>
                      <a:r>
                        <a:rPr lang="en-US" sz="2400">
                          <a:effectLst/>
                          <a:latin typeface="Cambria" panose="02040503050406030204" pitchFamily="18" charset="0"/>
                          <a:ea typeface="Cambria" panose="02040503050406030204" pitchFamily="18" charset="0"/>
                        </a:rPr>
                        <a:t>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Bún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gạo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2199759103"/>
                  </a:ext>
                </a:extLst>
              </a:tr>
              <a:tr h="334718">
                <a:tc>
                  <a:txBody>
                    <a:bodyPr/>
                    <a:lstStyle/>
                    <a:p>
                      <a:pPr algn="ctr" fontAlgn="t"/>
                      <a:r>
                        <a:rPr lang="en-US" sz="2400">
                          <a:effectLst/>
                          <a:latin typeface="Cambria" panose="02040503050406030204" pitchFamily="18" charset="0"/>
                          <a:ea typeface="Cambria" panose="02040503050406030204" pitchFamily="18" charset="0"/>
                        </a:rPr>
                        <a:t>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Rau cải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a:effectLst/>
                          <a:latin typeface="Cambria" panose="02040503050406030204" pitchFamily="18" charset="0"/>
                          <a:ea typeface="Cambria" panose="02040503050406030204" pitchFamily="18" charset="0"/>
                        </a:rPr>
                        <a:t>Rau </a:t>
                      </a:r>
                      <a:r>
                        <a:rPr lang="en-US" sz="2400" dirty="0" err="1">
                          <a:effectLst/>
                          <a:latin typeface="Cambria" panose="02040503050406030204" pitchFamily="18" charset="0"/>
                          <a:ea typeface="Cambria" panose="02040503050406030204" pitchFamily="18" charset="0"/>
                        </a:rPr>
                        <a:t>cải</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val="739294601"/>
                  </a:ext>
                </a:extLst>
              </a:tr>
            </a:tbl>
          </a:graphicData>
        </a:graphic>
      </p:graphicFrame>
    </p:spTree>
    <p:extLst>
      <p:ext uri="{BB962C8B-B14F-4D97-AF65-F5344CB8AC3E}">
        <p14:creationId xmlns:p14="http://schemas.microsoft.com/office/powerpoint/2010/main" val="30947134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DE7B2-7F32-4E58-B01C-423CEEBA5705}"/>
              </a:ext>
            </a:extLst>
          </p:cNvPr>
          <p:cNvSpPr txBox="1"/>
          <p:nvPr/>
        </p:nvSpPr>
        <p:spPr>
          <a:xfrm>
            <a:off x="1167558" y="461421"/>
            <a:ext cx="95741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Sắp xếp các thức ăn, đồ uống trong hình 2 vào bốn nhóm chất dinh dưỡng.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357CBF-9B22-0D86-2AEE-4619232A46C0}"/>
              </a:ext>
            </a:extLst>
          </p:cNvPr>
          <p:cNvPicPr>
            <a:picLocks noChangeAspect="1"/>
          </p:cNvPicPr>
          <p:nvPr/>
        </p:nvPicPr>
        <p:blipFill>
          <a:blip r:embed="rId4"/>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5568199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bột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đường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8624D70-F680-454A-C494-9ED92E30B899}"/>
              </a:ext>
            </a:extLst>
          </p:cNvPr>
          <p:cNvPicPr>
            <a:picLocks noChangeAspect="1"/>
          </p:cNvPicPr>
          <p:nvPr/>
        </p:nvPicPr>
        <p:blipFill>
          <a:blip r:embed="rId4"/>
          <a:stretch>
            <a:fillRect/>
          </a:stretch>
        </p:blipFill>
        <p:spPr>
          <a:xfrm>
            <a:off x="3081337" y="1762125"/>
            <a:ext cx="2770853" cy="2057400"/>
          </a:xfrm>
          <a:prstGeom prst="rect">
            <a:avLst/>
          </a:prstGeom>
        </p:spPr>
      </p:pic>
      <p:pic>
        <p:nvPicPr>
          <p:cNvPr id="13" name="Picture 12">
            <a:extLst>
              <a:ext uri="{FF2B5EF4-FFF2-40B4-BE49-F238E27FC236}">
                <a16:creationId xmlns:a16="http://schemas.microsoft.com/office/drawing/2014/main" id="{93BF26A0-B380-8F7A-0C50-BDBC48C8267B}"/>
              </a:ext>
            </a:extLst>
          </p:cNvPr>
          <p:cNvPicPr>
            <a:picLocks noChangeAspect="1"/>
          </p:cNvPicPr>
          <p:nvPr/>
        </p:nvPicPr>
        <p:blipFill>
          <a:blip r:embed="rId5"/>
          <a:stretch>
            <a:fillRect/>
          </a:stretch>
        </p:blipFill>
        <p:spPr>
          <a:xfrm>
            <a:off x="6572249" y="1824037"/>
            <a:ext cx="2721429" cy="2024063"/>
          </a:xfrm>
          <a:prstGeom prst="rect">
            <a:avLst/>
          </a:prstGeom>
        </p:spPr>
      </p:pic>
      <p:pic>
        <p:nvPicPr>
          <p:cNvPr id="15" name="Picture 14">
            <a:extLst>
              <a:ext uri="{FF2B5EF4-FFF2-40B4-BE49-F238E27FC236}">
                <a16:creationId xmlns:a16="http://schemas.microsoft.com/office/drawing/2014/main" id="{47156BC8-6AF2-2C53-FB8D-791DABE80648}"/>
              </a:ext>
            </a:extLst>
          </p:cNvPr>
          <p:cNvPicPr>
            <a:picLocks noChangeAspect="1"/>
          </p:cNvPicPr>
          <p:nvPr/>
        </p:nvPicPr>
        <p:blipFill>
          <a:blip r:embed="rId6"/>
          <a:stretch>
            <a:fillRect/>
          </a:stretch>
        </p:blipFill>
        <p:spPr>
          <a:xfrm>
            <a:off x="3305175" y="4005262"/>
            <a:ext cx="2552700" cy="2045433"/>
          </a:xfrm>
          <a:prstGeom prst="rect">
            <a:avLst/>
          </a:prstGeom>
        </p:spPr>
      </p:pic>
      <p:pic>
        <p:nvPicPr>
          <p:cNvPr id="17" name="Picture 16">
            <a:extLst>
              <a:ext uri="{FF2B5EF4-FFF2-40B4-BE49-F238E27FC236}">
                <a16:creationId xmlns:a16="http://schemas.microsoft.com/office/drawing/2014/main" id="{4273ACCA-1840-8519-C989-8C9104110334}"/>
              </a:ext>
            </a:extLst>
          </p:cNvPr>
          <p:cNvPicPr>
            <a:picLocks noChangeAspect="1"/>
          </p:cNvPicPr>
          <p:nvPr/>
        </p:nvPicPr>
        <p:blipFill>
          <a:blip r:embed="rId7"/>
          <a:stretch>
            <a:fillRect/>
          </a:stretch>
        </p:blipFill>
        <p:spPr>
          <a:xfrm>
            <a:off x="6672262" y="4138612"/>
            <a:ext cx="2576513" cy="1872373"/>
          </a:xfrm>
          <a:prstGeom prst="rect">
            <a:avLst/>
          </a:prstGeom>
        </p:spPr>
      </p:pic>
    </p:spTree>
    <p:extLst>
      <p:ext uri="{BB962C8B-B14F-4D97-AF65-F5344CB8AC3E}">
        <p14:creationId xmlns:p14="http://schemas.microsoft.com/office/powerpoint/2010/main" val="1849763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C2504193-93FE-470F-B453-67B749286B3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37997" b="38908"/>
          <a:stretch/>
        </p:blipFill>
        <p:spPr>
          <a:xfrm>
            <a:off x="1544812" y="-244931"/>
            <a:ext cx="9395331" cy="2426891"/>
          </a:xfrm>
          <a:prstGeom prst="rect">
            <a:avLst/>
          </a:prstGeom>
        </p:spPr>
      </p:pic>
      <p:grpSp>
        <p:nvGrpSpPr>
          <p:cNvPr id="22" name="Group 21">
            <a:extLst>
              <a:ext uri="{FF2B5EF4-FFF2-40B4-BE49-F238E27FC236}">
                <a16:creationId xmlns:a16="http://schemas.microsoft.com/office/drawing/2014/main" id="{C9492B39-2207-405C-80F5-054ACE491E27}"/>
              </a:ext>
            </a:extLst>
          </p:cNvPr>
          <p:cNvGrpSpPr/>
          <p:nvPr/>
        </p:nvGrpSpPr>
        <p:grpSpPr>
          <a:xfrm>
            <a:off x="323343" y="1453310"/>
            <a:ext cx="11172291" cy="2784818"/>
            <a:chOff x="154615" y="2298883"/>
            <a:chExt cx="11172291" cy="2784818"/>
          </a:xfrm>
        </p:grpSpPr>
        <p:grpSp>
          <p:nvGrpSpPr>
            <p:cNvPr id="18" name="Group 17">
              <a:extLst>
                <a:ext uri="{FF2B5EF4-FFF2-40B4-BE49-F238E27FC236}">
                  <a16:creationId xmlns:a16="http://schemas.microsoft.com/office/drawing/2014/main" id="{2A0D5D5B-E8E1-4177-BB00-F4444BE46A8B}"/>
                </a:ext>
              </a:extLst>
            </p:cNvPr>
            <p:cNvGrpSpPr/>
            <p:nvPr/>
          </p:nvGrpSpPr>
          <p:grpSpPr>
            <a:xfrm>
              <a:off x="865094" y="2830628"/>
              <a:ext cx="10461812" cy="1845413"/>
              <a:chOff x="1011571" y="1893829"/>
              <a:chExt cx="10461812" cy="1845413"/>
            </a:xfrm>
          </p:grpSpPr>
          <p:sp>
            <p:nvSpPr>
              <p:cNvPr id="8" name="Rectangle: Rounded Corners 7">
                <a:extLst>
                  <a:ext uri="{FF2B5EF4-FFF2-40B4-BE49-F238E27FC236}">
                    <a16:creationId xmlns:a16="http://schemas.microsoft.com/office/drawing/2014/main" id="{D328949F-659F-4387-85EF-F6362D578DFF}"/>
                  </a:ext>
                </a:extLst>
              </p:cNvPr>
              <p:cNvSpPr/>
              <p:nvPr/>
            </p:nvSpPr>
            <p:spPr>
              <a:xfrm>
                <a:off x="1011571" y="1893829"/>
                <a:ext cx="10461812" cy="1845413"/>
              </a:xfrm>
              <a:custGeom>
                <a:avLst/>
                <a:gdLst>
                  <a:gd name="connsiteX0" fmla="*/ 0 w 10461812"/>
                  <a:gd name="connsiteY0" fmla="*/ 707882 h 1845413"/>
                  <a:gd name="connsiteX1" fmla="*/ 707882 w 10461812"/>
                  <a:gd name="connsiteY1" fmla="*/ 0 h 1845413"/>
                  <a:gd name="connsiteX2" fmla="*/ 9753930 w 10461812"/>
                  <a:gd name="connsiteY2" fmla="*/ 0 h 1845413"/>
                  <a:gd name="connsiteX3" fmla="*/ 10461812 w 10461812"/>
                  <a:gd name="connsiteY3" fmla="*/ 707882 h 1845413"/>
                  <a:gd name="connsiteX4" fmla="*/ 10461812 w 10461812"/>
                  <a:gd name="connsiteY4" fmla="*/ 1137531 h 1845413"/>
                  <a:gd name="connsiteX5" fmla="*/ 9753930 w 10461812"/>
                  <a:gd name="connsiteY5" fmla="*/ 1845413 h 1845413"/>
                  <a:gd name="connsiteX6" fmla="*/ 707882 w 10461812"/>
                  <a:gd name="connsiteY6" fmla="*/ 1845413 h 1845413"/>
                  <a:gd name="connsiteX7" fmla="*/ 0 w 10461812"/>
                  <a:gd name="connsiteY7" fmla="*/ 1137531 h 1845413"/>
                  <a:gd name="connsiteX8" fmla="*/ 0 w 10461812"/>
                  <a:gd name="connsiteY8" fmla="*/ 707882 h 184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845413" fill="none" extrusionOk="0">
                    <a:moveTo>
                      <a:pt x="0" y="707882"/>
                    </a:moveTo>
                    <a:cubicBezTo>
                      <a:pt x="1149" y="348039"/>
                      <a:pt x="333727" y="28191"/>
                      <a:pt x="707882" y="0"/>
                    </a:cubicBezTo>
                    <a:cubicBezTo>
                      <a:pt x="4848290" y="72427"/>
                      <a:pt x="5599497" y="61419"/>
                      <a:pt x="9753930" y="0"/>
                    </a:cubicBezTo>
                    <a:cubicBezTo>
                      <a:pt x="10142748" y="-14689"/>
                      <a:pt x="10449008" y="313057"/>
                      <a:pt x="10461812" y="707882"/>
                    </a:cubicBezTo>
                    <a:cubicBezTo>
                      <a:pt x="10490217" y="863624"/>
                      <a:pt x="10498959" y="970052"/>
                      <a:pt x="10461812" y="1137531"/>
                    </a:cubicBezTo>
                    <a:cubicBezTo>
                      <a:pt x="10471017" y="1481764"/>
                      <a:pt x="10109125" y="1805329"/>
                      <a:pt x="9753930" y="1845413"/>
                    </a:cubicBezTo>
                    <a:cubicBezTo>
                      <a:pt x="5736524" y="1875240"/>
                      <a:pt x="5186290" y="1766107"/>
                      <a:pt x="707882" y="1845413"/>
                    </a:cubicBezTo>
                    <a:cubicBezTo>
                      <a:pt x="368462" y="1839588"/>
                      <a:pt x="-35516" y="1535506"/>
                      <a:pt x="0" y="1137531"/>
                    </a:cubicBezTo>
                    <a:cubicBezTo>
                      <a:pt x="18325" y="934096"/>
                      <a:pt x="294" y="878119"/>
                      <a:pt x="0" y="707882"/>
                    </a:cubicBezTo>
                    <a:close/>
                  </a:path>
                  <a:path w="10461812" h="1845413" stroke="0" extrusionOk="0">
                    <a:moveTo>
                      <a:pt x="0" y="707882"/>
                    </a:moveTo>
                    <a:cubicBezTo>
                      <a:pt x="70676" y="336195"/>
                      <a:pt x="341516" y="51224"/>
                      <a:pt x="707882" y="0"/>
                    </a:cubicBezTo>
                    <a:cubicBezTo>
                      <a:pt x="4778420" y="123000"/>
                      <a:pt x="6075262" y="-96860"/>
                      <a:pt x="9753930" y="0"/>
                    </a:cubicBezTo>
                    <a:cubicBezTo>
                      <a:pt x="10096535" y="-36847"/>
                      <a:pt x="10472220" y="295947"/>
                      <a:pt x="10461812" y="707882"/>
                    </a:cubicBezTo>
                    <a:cubicBezTo>
                      <a:pt x="10462934" y="792921"/>
                      <a:pt x="10465215" y="958934"/>
                      <a:pt x="10461812" y="1137531"/>
                    </a:cubicBezTo>
                    <a:cubicBezTo>
                      <a:pt x="10394274" y="1552951"/>
                      <a:pt x="10118207" y="1841047"/>
                      <a:pt x="9753930" y="1845413"/>
                    </a:cubicBezTo>
                    <a:cubicBezTo>
                      <a:pt x="5382138" y="1684706"/>
                      <a:pt x="4664371" y="1885080"/>
                      <a:pt x="707882" y="1845413"/>
                    </a:cubicBezTo>
                    <a:cubicBezTo>
                      <a:pt x="244000" y="1830683"/>
                      <a:pt x="-7095" y="1525269"/>
                      <a:pt x="0" y="1137531"/>
                    </a:cubicBezTo>
                    <a:cubicBezTo>
                      <a:pt x="-27817" y="928122"/>
                      <a:pt x="-14621" y="821497"/>
                      <a:pt x="0" y="707882"/>
                    </a:cubicBezTo>
                    <a:close/>
                  </a:path>
                </a:pathLst>
              </a:custGeom>
              <a:solidFill>
                <a:srgbClr val="FFFFFF"/>
              </a:solidFill>
              <a:ln w="76200">
                <a:solidFill>
                  <a:srgbClr val="FF4780"/>
                </a:solidFill>
                <a:extLst>
                  <a:ext uri="{C807C97D-BFC1-408E-A445-0C87EB9F89A2}">
                    <ask:lineSketchStyleProps xmln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C7C11BED-8321-44B0-89E7-353F823C815B}"/>
                  </a:ext>
                </a:extLst>
              </p:cNvPr>
              <p:cNvSpPr txBox="1"/>
              <p:nvPr/>
            </p:nvSpPr>
            <p:spPr>
              <a:xfrm>
                <a:off x="2219324" y="2154815"/>
                <a:ext cx="9254059" cy="1520416"/>
              </a:xfrm>
              <a:prstGeom prst="rect">
                <a:avLst/>
              </a:prstGeom>
              <a:noFill/>
            </p:spPr>
            <p:txBody>
              <a:bodyPr wrap="square" rtlCol="0">
                <a:spAutoFit/>
              </a:bodyPr>
              <a:lstStyle/>
              <a:p>
                <a:pPr marL="0" marR="0" indent="228600" algn="just">
                  <a:lnSpc>
                    <a:spcPct val="120000"/>
                  </a:lnSpc>
                  <a:spcBef>
                    <a:spcPts val="0"/>
                  </a:spcBef>
                  <a:spcAft>
                    <a:spcPts val="0"/>
                  </a:spcAft>
                </a:pPr>
                <a:r>
                  <a:rPr lang="nl-NL" sz="4000" dirty="0">
                    <a:effectLst/>
                    <a:ea typeface="Calibri" panose="020F0502020204030204" pitchFamily="34" charset="0"/>
                  </a:rPr>
                  <a:t>Kể tên được các nhóm chất dinh dưỡng có trong thức ăn.</a:t>
                </a:r>
                <a:endParaRPr lang="en-US" sz="4000" dirty="0">
                  <a:effectLst/>
                  <a:ea typeface="Calibri" panose="020F0502020204030204" pitchFamily="34" charset="0"/>
                </a:endParaRPr>
              </a:p>
            </p:txBody>
          </p:sp>
        </p:grpSp>
        <p:pic>
          <p:nvPicPr>
            <p:cNvPr id="21" name="Picture 20" descr="A picture containing surface, vector graphics, several&#10;&#10;Description automatically generated">
              <a:extLst>
                <a:ext uri="{FF2B5EF4-FFF2-40B4-BE49-F238E27FC236}">
                  <a16:creationId xmlns:a16="http://schemas.microsoft.com/office/drawing/2014/main" id="{CE3E4A02-327F-486D-86D0-83A8C34161E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36057" t="3218" r="40503" b="65137"/>
            <a:stretch/>
          </p:blipFill>
          <p:spPr>
            <a:xfrm rot="21203863" flipH="1">
              <a:off x="154615" y="2298883"/>
              <a:ext cx="2194484" cy="2784818"/>
            </a:xfrm>
            <a:prstGeom prst="rect">
              <a:avLst/>
            </a:prstGeom>
          </p:spPr>
        </p:pic>
      </p:grpSp>
      <p:grpSp>
        <p:nvGrpSpPr>
          <p:cNvPr id="23" name="Group 22">
            <a:extLst>
              <a:ext uri="{FF2B5EF4-FFF2-40B4-BE49-F238E27FC236}">
                <a16:creationId xmlns:a16="http://schemas.microsoft.com/office/drawing/2014/main" id="{50393ED3-5EA8-4B5A-A5D1-0913FEF0373B}"/>
              </a:ext>
            </a:extLst>
          </p:cNvPr>
          <p:cNvGrpSpPr/>
          <p:nvPr/>
        </p:nvGrpSpPr>
        <p:grpSpPr>
          <a:xfrm>
            <a:off x="-16329" y="4091454"/>
            <a:ext cx="11620820" cy="3170896"/>
            <a:chOff x="0" y="2224805"/>
            <a:chExt cx="11620820" cy="3170896"/>
          </a:xfrm>
        </p:grpSpPr>
        <p:grpSp>
          <p:nvGrpSpPr>
            <p:cNvPr id="24" name="Group 23">
              <a:extLst>
                <a:ext uri="{FF2B5EF4-FFF2-40B4-BE49-F238E27FC236}">
                  <a16:creationId xmlns:a16="http://schemas.microsoft.com/office/drawing/2014/main" id="{396B4002-6B6E-4601-B905-3E497B23FDC1}"/>
                </a:ext>
              </a:extLst>
            </p:cNvPr>
            <p:cNvGrpSpPr/>
            <p:nvPr/>
          </p:nvGrpSpPr>
          <p:grpSpPr>
            <a:xfrm>
              <a:off x="1159008" y="2224805"/>
              <a:ext cx="10461812" cy="2426891"/>
              <a:chOff x="1159008" y="2224805"/>
              <a:chExt cx="10461812" cy="2426891"/>
            </a:xfrm>
          </p:grpSpPr>
          <p:sp>
            <p:nvSpPr>
              <p:cNvPr id="26" name="Rectangle: Rounded Corners 25">
                <a:extLst>
                  <a:ext uri="{FF2B5EF4-FFF2-40B4-BE49-F238E27FC236}">
                    <a16:creationId xmlns:a16="http://schemas.microsoft.com/office/drawing/2014/main" id="{14E6DDD2-A280-4456-96A1-8708B4C6A469}"/>
                  </a:ext>
                </a:extLst>
              </p:cNvPr>
              <p:cNvSpPr/>
              <p:nvPr/>
            </p:nvSpPr>
            <p:spPr>
              <a:xfrm>
                <a:off x="1159008" y="2224805"/>
                <a:ext cx="10461812" cy="2426891"/>
              </a:xfrm>
              <a:custGeom>
                <a:avLst/>
                <a:gdLst>
                  <a:gd name="connsiteX0" fmla="*/ 0 w 10461812"/>
                  <a:gd name="connsiteY0" fmla="*/ 930931 h 2426891"/>
                  <a:gd name="connsiteX1" fmla="*/ 930931 w 10461812"/>
                  <a:gd name="connsiteY1" fmla="*/ 0 h 2426891"/>
                  <a:gd name="connsiteX2" fmla="*/ 9530881 w 10461812"/>
                  <a:gd name="connsiteY2" fmla="*/ 0 h 2426891"/>
                  <a:gd name="connsiteX3" fmla="*/ 10461812 w 10461812"/>
                  <a:gd name="connsiteY3" fmla="*/ 930931 h 2426891"/>
                  <a:gd name="connsiteX4" fmla="*/ 10461812 w 10461812"/>
                  <a:gd name="connsiteY4" fmla="*/ 1495960 h 2426891"/>
                  <a:gd name="connsiteX5" fmla="*/ 9530881 w 10461812"/>
                  <a:gd name="connsiteY5" fmla="*/ 2426891 h 2426891"/>
                  <a:gd name="connsiteX6" fmla="*/ 930931 w 10461812"/>
                  <a:gd name="connsiteY6" fmla="*/ 2426891 h 2426891"/>
                  <a:gd name="connsiteX7" fmla="*/ 0 w 10461812"/>
                  <a:gd name="connsiteY7" fmla="*/ 1495960 h 2426891"/>
                  <a:gd name="connsiteX8" fmla="*/ 0 w 10461812"/>
                  <a:gd name="connsiteY8" fmla="*/ 930931 h 242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2426891" fill="none" extrusionOk="0">
                    <a:moveTo>
                      <a:pt x="0" y="930931"/>
                    </a:moveTo>
                    <a:cubicBezTo>
                      <a:pt x="1785" y="465104"/>
                      <a:pt x="422039" y="8807"/>
                      <a:pt x="930931" y="0"/>
                    </a:cubicBezTo>
                    <a:cubicBezTo>
                      <a:pt x="5085790" y="72427"/>
                      <a:pt x="7719406" y="61419"/>
                      <a:pt x="9530881" y="0"/>
                    </a:cubicBezTo>
                    <a:cubicBezTo>
                      <a:pt x="10030472" y="-100146"/>
                      <a:pt x="10406021" y="399917"/>
                      <a:pt x="10461812" y="930931"/>
                    </a:cubicBezTo>
                    <a:cubicBezTo>
                      <a:pt x="10511499" y="1162315"/>
                      <a:pt x="10427154" y="1368706"/>
                      <a:pt x="10461812" y="1495960"/>
                    </a:cubicBezTo>
                    <a:cubicBezTo>
                      <a:pt x="10479293" y="1921377"/>
                      <a:pt x="9980867" y="2354974"/>
                      <a:pt x="9530881" y="2426891"/>
                    </a:cubicBezTo>
                    <a:cubicBezTo>
                      <a:pt x="7802394" y="2456718"/>
                      <a:pt x="5068168" y="2347585"/>
                      <a:pt x="930931" y="2426891"/>
                    </a:cubicBezTo>
                    <a:cubicBezTo>
                      <a:pt x="461493" y="2421838"/>
                      <a:pt x="-64222" y="2022798"/>
                      <a:pt x="0" y="1495960"/>
                    </a:cubicBezTo>
                    <a:cubicBezTo>
                      <a:pt x="-22472" y="1331836"/>
                      <a:pt x="24585" y="1026096"/>
                      <a:pt x="0" y="930931"/>
                    </a:cubicBezTo>
                    <a:close/>
                  </a:path>
                  <a:path w="10461812" h="2426891" stroke="0" extrusionOk="0">
                    <a:moveTo>
                      <a:pt x="0" y="930931"/>
                    </a:moveTo>
                    <a:cubicBezTo>
                      <a:pt x="69959" y="435861"/>
                      <a:pt x="457580" y="84981"/>
                      <a:pt x="930931" y="0"/>
                    </a:cubicBezTo>
                    <a:cubicBezTo>
                      <a:pt x="3122831" y="123000"/>
                      <a:pt x="5427480" y="-96860"/>
                      <a:pt x="9530881" y="0"/>
                    </a:cubicBezTo>
                    <a:cubicBezTo>
                      <a:pt x="10006033" y="-29714"/>
                      <a:pt x="10466185" y="407976"/>
                      <a:pt x="10461812" y="930931"/>
                    </a:cubicBezTo>
                    <a:cubicBezTo>
                      <a:pt x="10418909" y="1170512"/>
                      <a:pt x="10491594" y="1412807"/>
                      <a:pt x="10461812" y="1495960"/>
                    </a:cubicBezTo>
                    <a:cubicBezTo>
                      <a:pt x="10438005" y="2018724"/>
                      <a:pt x="10014441" y="2421887"/>
                      <a:pt x="9530881" y="2426891"/>
                    </a:cubicBezTo>
                    <a:cubicBezTo>
                      <a:pt x="7822481" y="2266184"/>
                      <a:pt x="4714007" y="2466558"/>
                      <a:pt x="930931" y="2426891"/>
                    </a:cubicBezTo>
                    <a:cubicBezTo>
                      <a:pt x="400766" y="2423654"/>
                      <a:pt x="-81222" y="1973303"/>
                      <a:pt x="0" y="1495960"/>
                    </a:cubicBezTo>
                    <a:cubicBezTo>
                      <a:pt x="-42825" y="1375094"/>
                      <a:pt x="-980" y="1054898"/>
                      <a:pt x="0" y="930931"/>
                    </a:cubicBezTo>
                    <a:close/>
                  </a:path>
                </a:pathLst>
              </a:custGeom>
              <a:solidFill>
                <a:srgbClr val="FFFFFF"/>
              </a:solidFill>
              <a:ln w="76200">
                <a:solidFill>
                  <a:srgbClr val="AB6BF9"/>
                </a:solidFill>
                <a:extLst>
                  <a:ext uri="{C807C97D-BFC1-408E-A445-0C87EB9F89A2}">
                    <ask:lineSketchStyleProps xmln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sp>
            <p:nvSpPr>
              <p:cNvPr id="27" name="TextBox 26">
                <a:extLst>
                  <a:ext uri="{FF2B5EF4-FFF2-40B4-BE49-F238E27FC236}">
                    <a16:creationId xmlns:a16="http://schemas.microsoft.com/office/drawing/2014/main" id="{F3E9E125-ED6E-476B-9276-356CB80492C4}"/>
                  </a:ext>
                </a:extLst>
              </p:cNvPr>
              <p:cNvSpPr txBox="1"/>
              <p:nvPr/>
            </p:nvSpPr>
            <p:spPr>
              <a:xfrm>
                <a:off x="2226130" y="2459504"/>
                <a:ext cx="92392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dirty="0">
                    <a:effectLst/>
                    <a:ea typeface="Calibri" panose="020F0502020204030204" pitchFamily="34" charset="0"/>
                  </a:rPr>
                  <a:t>Nếu được tên thực phẩm chính để làm nên 1 số loại thức ăn.</a:t>
                </a:r>
                <a:endParaRPr kumimoji="0" lang="en-US" sz="7200" b="0" i="0" u="none" strike="noStrike" kern="1200" cap="none" spc="0" normalizeH="0" baseline="0" noProof="0" dirty="0">
                  <a:ln>
                    <a:noFill/>
                  </a:ln>
                  <a:solidFill>
                    <a:prstClr val="black"/>
                  </a:solidFill>
                  <a:effectLst/>
                  <a:uLnTx/>
                  <a:uFillTx/>
                  <a:ea typeface="+mn-ea"/>
                  <a:cs typeface="+mn-cs"/>
                </a:endParaRPr>
              </a:p>
            </p:txBody>
          </p:sp>
        </p:grpSp>
        <p:pic>
          <p:nvPicPr>
            <p:cNvPr id="25" name="Picture 24" descr="A picture containing surface, vector graphics, several&#10;&#10;Description automatically generated">
              <a:extLst>
                <a:ext uri="{FF2B5EF4-FFF2-40B4-BE49-F238E27FC236}">
                  <a16:creationId xmlns:a16="http://schemas.microsoft.com/office/drawing/2014/main" id="{FDF3156C-1941-4A96-92F8-B15FEFE1E583}"/>
                </a:ext>
              </a:extLst>
            </p:cNvPr>
            <p:cNvPicPr>
              <a:picLocks noChangeAspect="1"/>
            </p:cNvPicPr>
            <p:nvPr/>
          </p:nvPicPr>
          <p:blipFill rotWithShape="1">
            <a:blip r:embed="rId7">
              <a:extLst>
                <a:ext uri="{28A0092B-C50C-407E-A947-70E740481C1C}">
                  <a14:useLocalDpi xmlns:a14="http://schemas.microsoft.com/office/drawing/2010/main" val="0"/>
                </a:ext>
              </a:extLst>
            </a:blip>
            <a:srcRect l="68008" b="69187"/>
            <a:stretch/>
          </p:blipFill>
          <p:spPr>
            <a:xfrm>
              <a:off x="0" y="2409402"/>
              <a:ext cx="3298453" cy="2986299"/>
            </a:xfrm>
            <a:prstGeom prst="rect">
              <a:avLst/>
            </a:prstGeom>
          </p:spPr>
        </p:pic>
      </p:grpSp>
      <p:pic>
        <p:nvPicPr>
          <p:cNvPr id="2" name="Picture 1">
            <a:extLst>
              <a:ext uri="{FF2B5EF4-FFF2-40B4-BE49-F238E27FC236}">
                <a16:creationId xmlns:a16="http://schemas.microsoft.com/office/drawing/2014/main" id="{DA6562CB-EE98-40A0-F8F3-74232D35DDF2}"/>
              </a:ext>
            </a:extLst>
          </p:cNvPr>
          <p:cNvPicPr>
            <a:picLocks noChangeAspect="1"/>
          </p:cNvPicPr>
          <p:nvPr/>
        </p:nvPicPr>
        <p:blipFill>
          <a:blip r:embed="rId8"/>
          <a:stretch>
            <a:fillRect/>
          </a:stretch>
        </p:blipFill>
        <p:spPr>
          <a:xfrm>
            <a:off x="2659419" y="143582"/>
            <a:ext cx="7882811" cy="1255885"/>
          </a:xfrm>
          <a:prstGeom prst="rect">
            <a:avLst/>
          </a:prstGeom>
        </p:spPr>
      </p:pic>
    </p:spTree>
    <p:extLst>
      <p:ext uri="{BB962C8B-B14F-4D97-AF65-F5344CB8AC3E}">
        <p14:creationId xmlns:p14="http://schemas.microsoft.com/office/powerpoint/2010/main" val="2713802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đạm</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C8C9F2-4B90-5766-59CF-FF35DEB40A34}"/>
              </a:ext>
            </a:extLst>
          </p:cNvPr>
          <p:cNvPicPr>
            <a:picLocks noChangeAspect="1"/>
          </p:cNvPicPr>
          <p:nvPr/>
        </p:nvPicPr>
        <p:blipFill>
          <a:blip r:embed="rId4"/>
          <a:stretch>
            <a:fillRect/>
          </a:stretch>
        </p:blipFill>
        <p:spPr>
          <a:xfrm>
            <a:off x="4862512" y="1704974"/>
            <a:ext cx="2689141" cy="1952625"/>
          </a:xfrm>
          <a:prstGeom prst="rect">
            <a:avLst/>
          </a:prstGeom>
        </p:spPr>
      </p:pic>
      <p:pic>
        <p:nvPicPr>
          <p:cNvPr id="8" name="Picture 7">
            <a:extLst>
              <a:ext uri="{FF2B5EF4-FFF2-40B4-BE49-F238E27FC236}">
                <a16:creationId xmlns:a16="http://schemas.microsoft.com/office/drawing/2014/main" id="{9CBEE786-28DB-07F0-B178-CFB17B77A7E3}"/>
              </a:ext>
            </a:extLst>
          </p:cNvPr>
          <p:cNvPicPr>
            <a:picLocks noChangeAspect="1"/>
          </p:cNvPicPr>
          <p:nvPr/>
        </p:nvPicPr>
        <p:blipFill>
          <a:blip r:embed="rId5"/>
          <a:stretch>
            <a:fillRect/>
          </a:stretch>
        </p:blipFill>
        <p:spPr>
          <a:xfrm>
            <a:off x="1447799" y="1700212"/>
            <a:ext cx="2584451" cy="1938338"/>
          </a:xfrm>
          <a:prstGeom prst="rect">
            <a:avLst/>
          </a:prstGeom>
        </p:spPr>
      </p:pic>
      <p:pic>
        <p:nvPicPr>
          <p:cNvPr id="10" name="Picture 9">
            <a:extLst>
              <a:ext uri="{FF2B5EF4-FFF2-40B4-BE49-F238E27FC236}">
                <a16:creationId xmlns:a16="http://schemas.microsoft.com/office/drawing/2014/main" id="{D109E8BC-D855-77AF-5141-33EAE9E24841}"/>
              </a:ext>
            </a:extLst>
          </p:cNvPr>
          <p:cNvPicPr>
            <a:picLocks noChangeAspect="1"/>
          </p:cNvPicPr>
          <p:nvPr/>
        </p:nvPicPr>
        <p:blipFill>
          <a:blip r:embed="rId6"/>
          <a:stretch>
            <a:fillRect/>
          </a:stretch>
        </p:blipFill>
        <p:spPr>
          <a:xfrm>
            <a:off x="8158162" y="1776412"/>
            <a:ext cx="2666380" cy="1881188"/>
          </a:xfrm>
          <a:prstGeom prst="rect">
            <a:avLst/>
          </a:prstGeom>
        </p:spPr>
      </p:pic>
      <p:pic>
        <p:nvPicPr>
          <p:cNvPr id="14" name="Picture 13">
            <a:extLst>
              <a:ext uri="{FF2B5EF4-FFF2-40B4-BE49-F238E27FC236}">
                <a16:creationId xmlns:a16="http://schemas.microsoft.com/office/drawing/2014/main" id="{D45059A7-405E-C703-0FBE-21EE6D7571B1}"/>
              </a:ext>
            </a:extLst>
          </p:cNvPr>
          <p:cNvPicPr>
            <a:picLocks noChangeAspect="1"/>
          </p:cNvPicPr>
          <p:nvPr/>
        </p:nvPicPr>
        <p:blipFill>
          <a:blip r:embed="rId7"/>
          <a:stretch>
            <a:fillRect/>
          </a:stretch>
        </p:blipFill>
        <p:spPr>
          <a:xfrm>
            <a:off x="3062287" y="3857624"/>
            <a:ext cx="2366963" cy="1818329"/>
          </a:xfrm>
          <a:prstGeom prst="rect">
            <a:avLst/>
          </a:prstGeom>
        </p:spPr>
      </p:pic>
      <p:pic>
        <p:nvPicPr>
          <p:cNvPr id="18" name="Picture 17">
            <a:extLst>
              <a:ext uri="{FF2B5EF4-FFF2-40B4-BE49-F238E27FC236}">
                <a16:creationId xmlns:a16="http://schemas.microsoft.com/office/drawing/2014/main" id="{860DA174-2D79-98BA-3BB3-0D76E938538C}"/>
              </a:ext>
            </a:extLst>
          </p:cNvPr>
          <p:cNvPicPr>
            <a:picLocks noChangeAspect="1"/>
          </p:cNvPicPr>
          <p:nvPr/>
        </p:nvPicPr>
        <p:blipFill>
          <a:blip r:embed="rId8"/>
          <a:stretch>
            <a:fillRect/>
          </a:stretch>
        </p:blipFill>
        <p:spPr>
          <a:xfrm>
            <a:off x="6391275" y="3833812"/>
            <a:ext cx="2598616" cy="1900238"/>
          </a:xfrm>
          <a:prstGeom prst="rect">
            <a:avLst/>
          </a:prstGeom>
        </p:spPr>
      </p:pic>
    </p:spTree>
    <p:extLst>
      <p:ext uri="{BB962C8B-B14F-4D97-AF65-F5344CB8AC3E}">
        <p14:creationId xmlns:p14="http://schemas.microsoft.com/office/powerpoint/2010/main" val="18699766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béo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C8C9F2-4B90-5766-59CF-FF35DEB40A34}"/>
              </a:ext>
            </a:extLst>
          </p:cNvPr>
          <p:cNvPicPr>
            <a:picLocks noChangeAspect="1"/>
          </p:cNvPicPr>
          <p:nvPr/>
        </p:nvPicPr>
        <p:blipFill>
          <a:blip r:embed="rId4"/>
          <a:stretch>
            <a:fillRect/>
          </a:stretch>
        </p:blipFill>
        <p:spPr>
          <a:xfrm>
            <a:off x="2321509" y="1857374"/>
            <a:ext cx="2820320" cy="2047876"/>
          </a:xfrm>
          <a:prstGeom prst="rect">
            <a:avLst/>
          </a:prstGeom>
        </p:spPr>
      </p:pic>
      <p:pic>
        <p:nvPicPr>
          <p:cNvPr id="13" name="Picture 12">
            <a:extLst>
              <a:ext uri="{FF2B5EF4-FFF2-40B4-BE49-F238E27FC236}">
                <a16:creationId xmlns:a16="http://schemas.microsoft.com/office/drawing/2014/main" id="{05F8DD2D-BC0D-E9BB-A2A1-0C8E67AD21EA}"/>
              </a:ext>
            </a:extLst>
          </p:cNvPr>
          <p:cNvPicPr>
            <a:picLocks noChangeAspect="1"/>
          </p:cNvPicPr>
          <p:nvPr/>
        </p:nvPicPr>
        <p:blipFill>
          <a:blip r:embed="rId5"/>
          <a:stretch>
            <a:fillRect/>
          </a:stretch>
        </p:blipFill>
        <p:spPr>
          <a:xfrm>
            <a:off x="6338887" y="1852612"/>
            <a:ext cx="2769217" cy="2081213"/>
          </a:xfrm>
          <a:prstGeom prst="rect">
            <a:avLst/>
          </a:prstGeom>
        </p:spPr>
      </p:pic>
    </p:spTree>
    <p:extLst>
      <p:ext uri="{BB962C8B-B14F-4D97-AF65-F5344CB8AC3E}">
        <p14:creationId xmlns:p14="http://schemas.microsoft.com/office/powerpoint/2010/main" val="31352976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4B23BE5-27C1-9302-8F6E-61BAD5AAEE36}"/>
              </a:ext>
            </a:extLst>
          </p:cNvPr>
          <p:cNvSpPr/>
          <p:nvPr/>
        </p:nvSpPr>
        <p:spPr>
          <a:xfrm>
            <a:off x="3095625" y="558515"/>
            <a:ext cx="5810250" cy="802887"/>
          </a:xfrm>
          <a:custGeom>
            <a:avLst/>
            <a:gdLst>
              <a:gd name="connsiteX0" fmla="*/ 0 w 5810250"/>
              <a:gd name="connsiteY0" fmla="*/ 401444 h 802887"/>
              <a:gd name="connsiteX1" fmla="*/ 401444 w 5810250"/>
              <a:gd name="connsiteY1" fmla="*/ 0 h 802887"/>
              <a:gd name="connsiteX2" fmla="*/ 1027364 w 5810250"/>
              <a:gd name="connsiteY2" fmla="*/ 0 h 802887"/>
              <a:gd name="connsiteX3" fmla="*/ 1753432 w 5810250"/>
              <a:gd name="connsiteY3" fmla="*/ 0 h 802887"/>
              <a:gd name="connsiteX4" fmla="*/ 2279205 w 5810250"/>
              <a:gd name="connsiteY4" fmla="*/ 0 h 802887"/>
              <a:gd name="connsiteX5" fmla="*/ 3005273 w 5810250"/>
              <a:gd name="connsiteY5" fmla="*/ 0 h 802887"/>
              <a:gd name="connsiteX6" fmla="*/ 3480972 w 5810250"/>
              <a:gd name="connsiteY6" fmla="*/ 0 h 802887"/>
              <a:gd name="connsiteX7" fmla="*/ 4106893 w 5810250"/>
              <a:gd name="connsiteY7" fmla="*/ 0 h 802887"/>
              <a:gd name="connsiteX8" fmla="*/ 4682739 w 5810250"/>
              <a:gd name="connsiteY8" fmla="*/ 0 h 802887"/>
              <a:gd name="connsiteX9" fmla="*/ 5408807 w 5810250"/>
              <a:gd name="connsiteY9" fmla="*/ 0 h 802887"/>
              <a:gd name="connsiteX10" fmla="*/ 5810251 w 5810250"/>
              <a:gd name="connsiteY10" fmla="*/ 401444 h 802887"/>
              <a:gd name="connsiteX11" fmla="*/ 5810250 w 5810250"/>
              <a:gd name="connsiteY11" fmla="*/ 401444 h 802887"/>
              <a:gd name="connsiteX12" fmla="*/ 5408806 w 5810250"/>
              <a:gd name="connsiteY12" fmla="*/ 802888 h 802887"/>
              <a:gd name="connsiteX13" fmla="*/ 4682739 w 5810250"/>
              <a:gd name="connsiteY13" fmla="*/ 802888 h 802887"/>
              <a:gd name="connsiteX14" fmla="*/ 4156966 w 5810250"/>
              <a:gd name="connsiteY14" fmla="*/ 802888 h 802887"/>
              <a:gd name="connsiteX15" fmla="*/ 3581119 w 5810250"/>
              <a:gd name="connsiteY15" fmla="*/ 802888 h 802887"/>
              <a:gd name="connsiteX16" fmla="*/ 2905125 w 5810250"/>
              <a:gd name="connsiteY16" fmla="*/ 802888 h 802887"/>
              <a:gd name="connsiteX17" fmla="*/ 2379352 w 5810250"/>
              <a:gd name="connsiteY17" fmla="*/ 802887 h 802887"/>
              <a:gd name="connsiteX18" fmla="*/ 1803505 w 5810250"/>
              <a:gd name="connsiteY18" fmla="*/ 802887 h 802887"/>
              <a:gd name="connsiteX19" fmla="*/ 1227659 w 5810250"/>
              <a:gd name="connsiteY19" fmla="*/ 802887 h 802887"/>
              <a:gd name="connsiteX20" fmla="*/ 401444 w 5810250"/>
              <a:gd name="connsiteY20" fmla="*/ 802887 h 802887"/>
              <a:gd name="connsiteX21" fmla="*/ 0 w 5810250"/>
              <a:gd name="connsiteY21" fmla="*/ 401443 h 802887"/>
              <a:gd name="connsiteX22" fmla="*/ 0 w 5810250"/>
              <a:gd name="connsiteY2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0250" h="802887" fill="none" extrusionOk="0">
                <a:moveTo>
                  <a:pt x="0" y="401444"/>
                </a:moveTo>
                <a:cubicBezTo>
                  <a:pt x="-20651" y="162383"/>
                  <a:pt x="167691" y="-2722"/>
                  <a:pt x="401444" y="0"/>
                </a:cubicBezTo>
                <a:cubicBezTo>
                  <a:pt x="626237" y="20024"/>
                  <a:pt x="851179" y="4464"/>
                  <a:pt x="1027364" y="0"/>
                </a:cubicBezTo>
                <a:cubicBezTo>
                  <a:pt x="1203549" y="-4464"/>
                  <a:pt x="1461766" y="-13804"/>
                  <a:pt x="1753432" y="0"/>
                </a:cubicBezTo>
                <a:cubicBezTo>
                  <a:pt x="2045098" y="13804"/>
                  <a:pt x="2135167" y="3024"/>
                  <a:pt x="2279205" y="0"/>
                </a:cubicBezTo>
                <a:cubicBezTo>
                  <a:pt x="2423243" y="-3024"/>
                  <a:pt x="2705085" y="21186"/>
                  <a:pt x="3005273" y="0"/>
                </a:cubicBezTo>
                <a:cubicBezTo>
                  <a:pt x="3305461" y="-21186"/>
                  <a:pt x="3253358" y="7283"/>
                  <a:pt x="3480972" y="0"/>
                </a:cubicBezTo>
                <a:cubicBezTo>
                  <a:pt x="3708586" y="-7283"/>
                  <a:pt x="3912635" y="6666"/>
                  <a:pt x="4106893" y="0"/>
                </a:cubicBezTo>
                <a:cubicBezTo>
                  <a:pt x="4301151" y="-6666"/>
                  <a:pt x="4410513" y="-9573"/>
                  <a:pt x="4682739" y="0"/>
                </a:cubicBezTo>
                <a:cubicBezTo>
                  <a:pt x="4954965" y="9573"/>
                  <a:pt x="5060140" y="1986"/>
                  <a:pt x="5408807" y="0"/>
                </a:cubicBezTo>
                <a:cubicBezTo>
                  <a:pt x="5657706" y="6179"/>
                  <a:pt x="5813180" y="219247"/>
                  <a:pt x="5810251" y="401444"/>
                </a:cubicBezTo>
                <a:lnTo>
                  <a:pt x="5810250" y="401444"/>
                </a:lnTo>
                <a:cubicBezTo>
                  <a:pt x="5771850" y="662027"/>
                  <a:pt x="5614592" y="764876"/>
                  <a:pt x="5408806" y="802888"/>
                </a:cubicBezTo>
                <a:cubicBezTo>
                  <a:pt x="5079242" y="798482"/>
                  <a:pt x="4848888" y="777413"/>
                  <a:pt x="4682739" y="802888"/>
                </a:cubicBezTo>
                <a:cubicBezTo>
                  <a:pt x="4516590" y="828363"/>
                  <a:pt x="4266830" y="792431"/>
                  <a:pt x="4156966" y="802888"/>
                </a:cubicBezTo>
                <a:cubicBezTo>
                  <a:pt x="4047102" y="813345"/>
                  <a:pt x="3847102" y="813990"/>
                  <a:pt x="3581119" y="802888"/>
                </a:cubicBezTo>
                <a:cubicBezTo>
                  <a:pt x="3315136" y="791786"/>
                  <a:pt x="3178413" y="821166"/>
                  <a:pt x="2905125" y="802888"/>
                </a:cubicBezTo>
                <a:cubicBezTo>
                  <a:pt x="2631837" y="784610"/>
                  <a:pt x="2524956" y="808451"/>
                  <a:pt x="2379352" y="802887"/>
                </a:cubicBezTo>
                <a:cubicBezTo>
                  <a:pt x="2233747" y="797323"/>
                  <a:pt x="2060241" y="790358"/>
                  <a:pt x="1803505" y="802887"/>
                </a:cubicBezTo>
                <a:cubicBezTo>
                  <a:pt x="1546769" y="815416"/>
                  <a:pt x="1373473" y="780336"/>
                  <a:pt x="1227659" y="802887"/>
                </a:cubicBezTo>
                <a:cubicBezTo>
                  <a:pt x="1081845" y="825438"/>
                  <a:pt x="751644" y="834394"/>
                  <a:pt x="401444" y="802887"/>
                </a:cubicBezTo>
                <a:cubicBezTo>
                  <a:pt x="178741" y="761559"/>
                  <a:pt x="35635" y="643696"/>
                  <a:pt x="0" y="401443"/>
                </a:cubicBezTo>
                <a:lnTo>
                  <a:pt x="0" y="401444"/>
                </a:lnTo>
                <a:close/>
              </a:path>
              <a:path w="5810250" h="802887" stroke="0" extrusionOk="0">
                <a:moveTo>
                  <a:pt x="0" y="401444"/>
                </a:moveTo>
                <a:cubicBezTo>
                  <a:pt x="-27009" y="175396"/>
                  <a:pt x="206113" y="-17549"/>
                  <a:pt x="401444" y="0"/>
                </a:cubicBezTo>
                <a:cubicBezTo>
                  <a:pt x="575362" y="9274"/>
                  <a:pt x="773067" y="-17617"/>
                  <a:pt x="877143" y="0"/>
                </a:cubicBezTo>
                <a:cubicBezTo>
                  <a:pt x="981219" y="17617"/>
                  <a:pt x="1240496" y="25282"/>
                  <a:pt x="1402917" y="0"/>
                </a:cubicBezTo>
                <a:cubicBezTo>
                  <a:pt x="1565338" y="-25282"/>
                  <a:pt x="1972210" y="-23065"/>
                  <a:pt x="2128984" y="0"/>
                </a:cubicBezTo>
                <a:cubicBezTo>
                  <a:pt x="2285758" y="23065"/>
                  <a:pt x="2561866" y="-26475"/>
                  <a:pt x="2804978" y="0"/>
                </a:cubicBezTo>
                <a:cubicBezTo>
                  <a:pt x="3048090" y="26475"/>
                  <a:pt x="3180157" y="14243"/>
                  <a:pt x="3330751" y="0"/>
                </a:cubicBezTo>
                <a:cubicBezTo>
                  <a:pt x="3481345" y="-14243"/>
                  <a:pt x="3679840" y="16028"/>
                  <a:pt x="3956672" y="0"/>
                </a:cubicBezTo>
                <a:cubicBezTo>
                  <a:pt x="4233504" y="-16028"/>
                  <a:pt x="4372276" y="-6665"/>
                  <a:pt x="4482445" y="0"/>
                </a:cubicBezTo>
                <a:cubicBezTo>
                  <a:pt x="4592614" y="6665"/>
                  <a:pt x="5215349" y="14494"/>
                  <a:pt x="5408807" y="0"/>
                </a:cubicBezTo>
                <a:cubicBezTo>
                  <a:pt x="5636591" y="24731"/>
                  <a:pt x="5818854" y="178648"/>
                  <a:pt x="5810251" y="401444"/>
                </a:cubicBezTo>
                <a:lnTo>
                  <a:pt x="5810250" y="401444"/>
                </a:lnTo>
                <a:cubicBezTo>
                  <a:pt x="5826690" y="653903"/>
                  <a:pt x="5594097" y="843968"/>
                  <a:pt x="5408806" y="802888"/>
                </a:cubicBezTo>
                <a:cubicBezTo>
                  <a:pt x="5131124" y="827955"/>
                  <a:pt x="5099586" y="814805"/>
                  <a:pt x="4832959" y="802888"/>
                </a:cubicBezTo>
                <a:cubicBezTo>
                  <a:pt x="4566332" y="790971"/>
                  <a:pt x="4594862" y="793984"/>
                  <a:pt x="4357260" y="802888"/>
                </a:cubicBezTo>
                <a:cubicBezTo>
                  <a:pt x="4119658" y="811792"/>
                  <a:pt x="4050041" y="813394"/>
                  <a:pt x="3881561" y="802888"/>
                </a:cubicBezTo>
                <a:cubicBezTo>
                  <a:pt x="3713081" y="792382"/>
                  <a:pt x="3544057" y="783539"/>
                  <a:pt x="3255640" y="802888"/>
                </a:cubicBezTo>
                <a:cubicBezTo>
                  <a:pt x="2967223" y="822237"/>
                  <a:pt x="2866619" y="826488"/>
                  <a:pt x="2579646" y="802887"/>
                </a:cubicBezTo>
                <a:cubicBezTo>
                  <a:pt x="2292673" y="779286"/>
                  <a:pt x="2144757" y="785241"/>
                  <a:pt x="1903653" y="802887"/>
                </a:cubicBezTo>
                <a:cubicBezTo>
                  <a:pt x="1662549" y="820533"/>
                  <a:pt x="1537282" y="803872"/>
                  <a:pt x="1177585" y="802887"/>
                </a:cubicBezTo>
                <a:cubicBezTo>
                  <a:pt x="817888" y="801902"/>
                  <a:pt x="720414" y="839547"/>
                  <a:pt x="401444" y="802887"/>
                </a:cubicBezTo>
                <a:cubicBezTo>
                  <a:pt x="157446" y="782730"/>
                  <a:pt x="-26136" y="671108"/>
                  <a:pt x="0" y="401443"/>
                </a:cubicBezTo>
                <a:lnTo>
                  <a:pt x="0" y="401444"/>
                </a:lnTo>
                <a:close/>
              </a:path>
            </a:pathLst>
          </a:custGeom>
          <a:solidFill>
            <a:schemeClr val="bg1"/>
          </a:solidFill>
          <a:ln w="28575">
            <a:solidFill>
              <a:srgbClr val="FF4780"/>
            </a:solidFill>
            <a:extLst>
              <a:ext uri="{C807C97D-BFC1-408E-A445-0C87EB9F89A2}">
                <ask:lineSketchStyleProps xmlns="" xmlns:ask="http://schemas.microsoft.com/office/drawing/2018/sketchyshape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Vi-ta-min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khoáng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8DA69DA-026B-594C-8545-223739386B60}"/>
              </a:ext>
            </a:extLst>
          </p:cNvPr>
          <p:cNvPicPr>
            <a:picLocks noChangeAspect="1"/>
          </p:cNvPicPr>
          <p:nvPr/>
        </p:nvPicPr>
        <p:blipFill>
          <a:blip r:embed="rId4"/>
          <a:stretch>
            <a:fillRect/>
          </a:stretch>
        </p:blipFill>
        <p:spPr>
          <a:xfrm>
            <a:off x="8086724" y="1814512"/>
            <a:ext cx="2603447" cy="1985963"/>
          </a:xfrm>
          <a:prstGeom prst="rect">
            <a:avLst/>
          </a:prstGeom>
        </p:spPr>
      </p:pic>
      <p:pic>
        <p:nvPicPr>
          <p:cNvPr id="9" name="Picture 8">
            <a:extLst>
              <a:ext uri="{FF2B5EF4-FFF2-40B4-BE49-F238E27FC236}">
                <a16:creationId xmlns:a16="http://schemas.microsoft.com/office/drawing/2014/main" id="{24DDF873-60C3-33B6-C3AF-F2DDCA0A6DDD}"/>
              </a:ext>
            </a:extLst>
          </p:cNvPr>
          <p:cNvPicPr>
            <a:picLocks noChangeAspect="1"/>
          </p:cNvPicPr>
          <p:nvPr/>
        </p:nvPicPr>
        <p:blipFill>
          <a:blip r:embed="rId5"/>
          <a:stretch>
            <a:fillRect/>
          </a:stretch>
        </p:blipFill>
        <p:spPr>
          <a:xfrm>
            <a:off x="1195387" y="1757362"/>
            <a:ext cx="2647096" cy="1947863"/>
          </a:xfrm>
          <a:prstGeom prst="rect">
            <a:avLst/>
          </a:prstGeom>
        </p:spPr>
      </p:pic>
      <p:pic>
        <p:nvPicPr>
          <p:cNvPr id="11" name="Picture 10">
            <a:extLst>
              <a:ext uri="{FF2B5EF4-FFF2-40B4-BE49-F238E27FC236}">
                <a16:creationId xmlns:a16="http://schemas.microsoft.com/office/drawing/2014/main" id="{A5D35DE3-416D-E504-F4F7-27DCEB42E093}"/>
              </a:ext>
            </a:extLst>
          </p:cNvPr>
          <p:cNvPicPr>
            <a:picLocks noChangeAspect="1"/>
          </p:cNvPicPr>
          <p:nvPr/>
        </p:nvPicPr>
        <p:blipFill>
          <a:blip r:embed="rId6"/>
          <a:stretch>
            <a:fillRect/>
          </a:stretch>
        </p:blipFill>
        <p:spPr>
          <a:xfrm>
            <a:off x="4738687" y="1719262"/>
            <a:ext cx="2716050" cy="2024063"/>
          </a:xfrm>
          <a:prstGeom prst="rect">
            <a:avLst/>
          </a:prstGeom>
        </p:spPr>
      </p:pic>
      <p:pic>
        <p:nvPicPr>
          <p:cNvPr id="14" name="Picture 13">
            <a:extLst>
              <a:ext uri="{FF2B5EF4-FFF2-40B4-BE49-F238E27FC236}">
                <a16:creationId xmlns:a16="http://schemas.microsoft.com/office/drawing/2014/main" id="{68299BE3-2DE9-1F2E-2A88-09A70620805F}"/>
              </a:ext>
            </a:extLst>
          </p:cNvPr>
          <p:cNvPicPr>
            <a:picLocks noChangeAspect="1"/>
          </p:cNvPicPr>
          <p:nvPr/>
        </p:nvPicPr>
        <p:blipFill>
          <a:blip r:embed="rId7"/>
          <a:stretch>
            <a:fillRect/>
          </a:stretch>
        </p:blipFill>
        <p:spPr>
          <a:xfrm>
            <a:off x="4824412" y="4081462"/>
            <a:ext cx="2709863" cy="1959964"/>
          </a:xfrm>
          <a:prstGeom prst="rect">
            <a:avLst/>
          </a:prstGeom>
        </p:spPr>
      </p:pic>
    </p:spTree>
    <p:extLst>
      <p:ext uri="{BB962C8B-B14F-4D97-AF65-F5344CB8AC3E}">
        <p14:creationId xmlns:p14="http://schemas.microsoft.com/office/powerpoint/2010/main" val="30660887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081E876-C978-4E95-8350-D3B868BB2721}"/>
              </a:ext>
            </a:extLst>
          </p:cNvPr>
          <p:cNvGrpSpPr/>
          <p:nvPr/>
        </p:nvGrpSpPr>
        <p:grpSpPr>
          <a:xfrm>
            <a:off x="723900" y="-854329"/>
            <a:ext cx="8372475" cy="7055104"/>
            <a:chOff x="0" y="-197104"/>
            <a:chExt cx="7370956" cy="7055104"/>
          </a:xfrm>
        </p:grpSpPr>
        <p:pic>
          <p:nvPicPr>
            <p:cNvPr id="8" name="Picture 7" descr="Graphical user interface&#10;&#10;Description automatically generated">
              <a:extLst>
                <a:ext uri="{FF2B5EF4-FFF2-40B4-BE49-F238E27FC236}">
                  <a16:creationId xmlns:a16="http://schemas.microsoft.com/office/drawing/2014/main" id="{97C8EF57-92A4-4732-B424-55BAB5CB55F1}"/>
                </a:ext>
              </a:extLst>
            </p:cNvPr>
            <p:cNvPicPr>
              <a:picLocks noChangeAspect="1"/>
            </p:cNvPicPr>
            <p:nvPr/>
          </p:nvPicPr>
          <p:blipFill rotWithShape="1">
            <a:blip r:embed="rId3">
              <a:extLst>
                <a:ext uri="{28A0092B-C50C-407E-A947-70E740481C1C}">
                  <a14:useLocalDpi xmlns:a14="http://schemas.microsoft.com/office/drawing/2010/main" val="0"/>
                </a:ext>
              </a:extLst>
            </a:blip>
            <a:srcRect l="38148" t="52174" r="32150" b="26504"/>
            <a:stretch/>
          </p:blipFill>
          <p:spPr>
            <a:xfrm>
              <a:off x="0" y="-197104"/>
              <a:ext cx="7370956" cy="7055104"/>
            </a:xfrm>
            <a:prstGeom prst="rect">
              <a:avLst/>
            </a:prstGeom>
          </p:spPr>
        </p:pic>
        <p:sp>
          <p:nvSpPr>
            <p:cNvPr id="3" name="TextBox 2">
              <a:extLst>
                <a:ext uri="{FF2B5EF4-FFF2-40B4-BE49-F238E27FC236}">
                  <a16:creationId xmlns:a16="http://schemas.microsoft.com/office/drawing/2014/main" id="{E9BF95AE-9482-4780-ABD0-2D2503F47600}"/>
                </a:ext>
              </a:extLst>
            </p:cNvPr>
            <p:cNvSpPr txBox="1"/>
            <p:nvPr/>
          </p:nvSpPr>
          <p:spPr>
            <a:xfrm>
              <a:off x="585902" y="1620056"/>
              <a:ext cx="6134100" cy="2308324"/>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nl-NL" sz="3600" b="1" dirty="0">
                  <a:effectLst/>
                  <a:ea typeface="Times New Roman" panose="02020603050405020304" pitchFamily="18" charset="0"/>
                </a:rPr>
                <a:t>Kể tên các thức ăn hàng ngày em đã ăn và cho biết chúng làm từ thực phẩm nào? </a:t>
              </a:r>
            </a:p>
            <a:p>
              <a:pPr marL="571500" marR="0" indent="-571500" algn="ctr">
                <a:spcBef>
                  <a:spcPts val="0"/>
                </a:spcBef>
                <a:spcAft>
                  <a:spcPts val="0"/>
                </a:spcAft>
                <a:buFont typeface="Arial" panose="020B0604020202020204" pitchFamily="34" charset="0"/>
                <a:buChar char="•"/>
              </a:pPr>
              <a:r>
                <a:rPr lang="nl-NL" sz="3600" b="1" dirty="0">
                  <a:effectLst/>
                  <a:ea typeface="Times New Roman" panose="02020603050405020304" pitchFamily="18" charset="0"/>
                </a:rPr>
                <a:t>Thực phẩm đó thuộc nhóm nào?</a:t>
              </a:r>
              <a:endParaRPr lang="en-US" sz="3600" b="1" dirty="0">
                <a:effectLst/>
                <a:ea typeface="Calibri" panose="020F0502020204030204" pitchFamily="34" charset="0"/>
              </a:endParaRPr>
            </a:p>
          </p:txBody>
        </p:sp>
      </p:grpSp>
    </p:spTree>
    <p:extLst>
      <p:ext uri="{BB962C8B-B14F-4D97-AF65-F5344CB8AC3E}">
        <p14:creationId xmlns:p14="http://schemas.microsoft.com/office/powerpoint/2010/main" val="1063345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3B80D82-CC61-28B9-DFA1-72BB3B28469A}"/>
              </a:ext>
            </a:extLst>
          </p:cNvPr>
          <p:cNvSpPr txBox="1"/>
          <p:nvPr/>
        </p:nvSpPr>
        <p:spPr>
          <a:xfrm>
            <a:off x="438150" y="1657350"/>
            <a:ext cx="11677650" cy="409855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thức ăn có thể được xếp vào nhiều nhóm khác nhau do đều chứa nhiều chất dinh dưỡng thuộc các nhóm đó. </a:t>
            </a:r>
            <a:r>
              <a:rPr lang="vi-VN" sz="2800" b="1" i="1" u="none" strike="noStrike" dirty="0">
                <a:solidFill>
                  <a:srgbClr val="002060"/>
                </a:solidFill>
                <a:effectLst/>
                <a:latin typeface="Calibri" panose="020F0502020204030204" pitchFamily="34" charset="0"/>
                <a:cs typeface="Calibri" panose="020F0502020204030204" pitchFamily="34" charset="0"/>
              </a:rPr>
              <a:t>Ví dụ: trứng, thịt bò có thể xếp vào nhóm nhiều chất đạm và cũng có thể xếp vào nhóm nhiều vi-ta-min và chất khoáng; đậu nành có thể xếp vào nhóm nhiều chất đạm và nhóm nhiều chất béo.</a:t>
            </a:r>
            <a:endParaRPr lang="vi-VN" sz="2800" b="1" i="1"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loại hạt chứa dầu có lượng chất béo cao, được ép lấy dầu dùng trong chế biến thực phẩm như vừng (dầu vừng), đậu nành (dầu đậu nành), lạc (dầu lạc),...</a:t>
            </a:r>
            <a:endParaRPr lang="vi-VN" sz="2800" b="1" dirty="0">
              <a:solidFill>
                <a:srgbClr val="002060"/>
              </a:solidFill>
              <a:effectLst/>
              <a:latin typeface="Calibri" panose="020F0502020204030204" pitchFamily="34" charset="0"/>
              <a:cs typeface="Calibri" panose="020F0502020204030204" pitchFamily="34" charset="0"/>
            </a:endParaRPr>
          </a:p>
          <a:p>
            <a:pPr algn="just"/>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5672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ầu đậu nành Simply chai 1 lít giá tốt tại Bách hoá XANH">
            <a:extLst>
              <a:ext uri="{FF2B5EF4-FFF2-40B4-BE49-F238E27FC236}">
                <a16:creationId xmlns:a16="http://schemas.microsoft.com/office/drawing/2014/main" id="{FC896242-4589-9B0A-749E-B7ED5A738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ầu vừng (dầu mè) nguyên chất">
            <a:extLst>
              <a:ext uri="{FF2B5EF4-FFF2-40B4-BE49-F238E27FC236}">
                <a16:creationId xmlns:a16="http://schemas.microsoft.com/office/drawing/2014/main" id="{34A659F7-7DAB-E1B8-7FEB-015309CA73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700" y="1409700"/>
            <a:ext cx="322897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ịch sử giá Dầu lạc ép lạnh noom can 4.6l cập nhật 10/2023 - BeeCost">
            <a:extLst>
              <a:ext uri="{FF2B5EF4-FFF2-40B4-BE49-F238E27FC236}">
                <a16:creationId xmlns:a16="http://schemas.microsoft.com/office/drawing/2014/main" id="{EF775D5A-45E0-D469-8842-77FE01AA58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9574" y="1400175"/>
            <a:ext cx="3162299" cy="316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8297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par>
                                <p:cTn id="11" presetID="22" presetClass="entr" presetSubtype="4"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ipe(down)">
                                      <p:cBhvr>
                                        <p:cTn id="1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C7A6D8-E48A-EADB-2F8F-CDB93C0996DF}"/>
              </a:ext>
            </a:extLst>
          </p:cNvPr>
          <p:cNvGrpSpPr/>
          <p:nvPr/>
        </p:nvGrpSpPr>
        <p:grpSpPr>
          <a:xfrm rot="21030614">
            <a:off x="-2727280" y="-785403"/>
            <a:ext cx="19187492" cy="8970671"/>
            <a:chOff x="-34413" y="842115"/>
            <a:chExt cx="13807833" cy="6236018"/>
          </a:xfrm>
        </p:grpSpPr>
        <p:sp>
          <p:nvSpPr>
            <p:cNvPr id="6" name="Rectangle 5">
              <a:extLst>
                <a:ext uri="{FF2B5EF4-FFF2-40B4-BE49-F238E27FC236}">
                  <a16:creationId xmlns:a16="http://schemas.microsoft.com/office/drawing/2014/main" id="{1BC56FF7-3850-7D8B-7D4D-B80291108124}"/>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98390C2-C7CB-C76C-D72D-700454855179}"/>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14B36B4-861F-0B82-2C61-2F8C820B1052}"/>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656B85B-F78F-7310-A4C8-9516B024F117}"/>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5449863F-A0AB-42F8-0756-093753398119}"/>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61E93A6-85FF-85E7-C346-D71BE303F914}"/>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1" name="Picture 20">
            <a:extLst>
              <a:ext uri="{FF2B5EF4-FFF2-40B4-BE49-F238E27FC236}">
                <a16:creationId xmlns:a16="http://schemas.microsoft.com/office/drawing/2014/main" id="{C74268EC-4515-1FD1-AF5F-41BD3B5493A6}"/>
              </a:ext>
            </a:extLst>
          </p:cNvPr>
          <p:cNvPicPr>
            <a:picLocks noChangeAspect="1"/>
          </p:cNvPicPr>
          <p:nvPr/>
        </p:nvPicPr>
        <p:blipFill>
          <a:blip r:embed="rId2"/>
          <a:stretch>
            <a:fillRect/>
          </a:stretch>
        </p:blipFill>
        <p:spPr>
          <a:xfrm>
            <a:off x="2084484" y="103344"/>
            <a:ext cx="8023031" cy="6651312"/>
          </a:xfrm>
          <a:prstGeom prst="rect">
            <a:avLst/>
          </a:prstGeom>
        </p:spPr>
      </p:pic>
      <p:sp>
        <p:nvSpPr>
          <p:cNvPr id="24" name="Rectangle 23">
            <a:extLst>
              <a:ext uri="{FF2B5EF4-FFF2-40B4-BE49-F238E27FC236}">
                <a16:creationId xmlns:a16="http://schemas.microsoft.com/office/drawing/2014/main" id="{CF30173E-DA3A-6452-2F1F-0F7D1BD7B995}"/>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6D1ABE9-A196-9F49-5B7D-569AF31A6156}"/>
              </a:ext>
            </a:extLst>
          </p:cNvPr>
          <p:cNvPicPr>
            <a:picLocks noChangeAspect="1"/>
          </p:cNvPicPr>
          <p:nvPr/>
        </p:nvPicPr>
        <p:blipFill>
          <a:blip r:embed="rId3"/>
          <a:stretch>
            <a:fillRect/>
          </a:stretch>
        </p:blipFill>
        <p:spPr>
          <a:xfrm>
            <a:off x="3372331" y="2874216"/>
            <a:ext cx="4950381" cy="1109568"/>
          </a:xfrm>
          <a:prstGeom prst="rect">
            <a:avLst/>
          </a:prstGeom>
        </p:spPr>
      </p:pic>
    </p:spTree>
    <p:extLst>
      <p:ext uri="{BB962C8B-B14F-4D97-AF65-F5344CB8AC3E}">
        <p14:creationId xmlns:p14="http://schemas.microsoft.com/office/powerpoint/2010/main" val="2128026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961874BA-E2A4-E1E5-D67D-4971F9B591C8}"/>
              </a:ext>
            </a:extLst>
          </p:cNvPr>
          <p:cNvPicPr>
            <a:picLocks noChangeAspect="1"/>
          </p:cNvPicPr>
          <p:nvPr/>
        </p:nvPicPr>
        <p:blipFill>
          <a:blip r:embed="rId3"/>
          <a:stretch>
            <a:fillRect/>
          </a:stretch>
        </p:blipFill>
        <p:spPr>
          <a:xfrm>
            <a:off x="4556468" y="1893743"/>
            <a:ext cx="6736664" cy="4804064"/>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2"/>
          <a:stretch>
            <a:fillRect/>
          </a:stretch>
        </p:blipFill>
        <p:spPr>
          <a:xfrm>
            <a:off x="2084484" y="103344"/>
            <a:ext cx="8023031" cy="6651312"/>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 name="Group 7">
            <a:extLst>
              <a:ext uri="{FF2B5EF4-FFF2-40B4-BE49-F238E27FC236}">
                <a16:creationId xmlns:a16="http://schemas.microsoft.com/office/drawing/2014/main" id="{69E3DD16-EFFF-45A5-B153-E78C46E01F49}"/>
              </a:ext>
            </a:extLst>
          </p:cNvPr>
          <p:cNvGrpSpPr/>
          <p:nvPr/>
        </p:nvGrpSpPr>
        <p:grpSpPr>
          <a:xfrm>
            <a:off x="1085850" y="358748"/>
            <a:ext cx="8205975" cy="1365277"/>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327355" y="2430835"/>
              <a:ext cx="7311820"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FF0000"/>
                  </a:solidFill>
                  <a:effectLst/>
                  <a:ea typeface="Times New Roman" panose="02020603050405020304" pitchFamily="18" charset="0"/>
                </a:rPr>
                <a:t>Hằng ngày chúng ta ăn những thức ăn nào? </a:t>
              </a:r>
              <a:endParaRPr lang="en-US" sz="3200" b="1" dirty="0">
                <a:solidFill>
                  <a:srgbClr val="FF0000"/>
                </a:solidFill>
                <a:effectLst/>
                <a:ea typeface="Calibri" panose="020F0502020204030204" pitchFamily="34" charset="0"/>
              </a:endParaRPr>
            </a:p>
          </p:txBody>
        </p:sp>
      </p:grpSp>
      <p:grpSp>
        <p:nvGrpSpPr>
          <p:cNvPr id="5" name="Group 4">
            <a:extLst>
              <a:ext uri="{FF2B5EF4-FFF2-40B4-BE49-F238E27FC236}">
                <a16:creationId xmlns:a16="http://schemas.microsoft.com/office/drawing/2014/main" id="{31A6625E-AFED-4B14-B7B1-7137E6547609}"/>
              </a:ext>
            </a:extLst>
          </p:cNvPr>
          <p:cNvGrpSpPr/>
          <p:nvPr/>
        </p:nvGrpSpPr>
        <p:grpSpPr>
          <a:xfrm>
            <a:off x="1219200" y="2311373"/>
            <a:ext cx="8213407" cy="1365277"/>
            <a:chOff x="908519" y="1977998"/>
            <a:chExt cx="7914217" cy="1717384"/>
          </a:xfrm>
        </p:grpSpPr>
        <p:grpSp>
          <p:nvGrpSpPr>
            <p:cNvPr id="10" name="Group 9">
              <a:extLst>
                <a:ext uri="{FF2B5EF4-FFF2-40B4-BE49-F238E27FC236}">
                  <a16:creationId xmlns:a16="http://schemas.microsoft.com/office/drawing/2014/main" id="{49750DA0-6ECD-9E72-C62F-00AA60965E73}"/>
                </a:ext>
              </a:extLst>
            </p:cNvPr>
            <p:cNvGrpSpPr/>
            <p:nvPr/>
          </p:nvGrpSpPr>
          <p:grpSpPr>
            <a:xfrm>
              <a:off x="908519" y="1977998"/>
              <a:ext cx="7907056" cy="1717384"/>
              <a:chOff x="4536486" y="-2629723"/>
              <a:chExt cx="7907056" cy="2066118"/>
            </a:xfrm>
          </p:grpSpPr>
          <p:sp>
            <p:nvSpPr>
              <p:cNvPr id="26" name="Rectangle: Rounded Corners 25">
                <a:extLst>
                  <a:ext uri="{FF2B5EF4-FFF2-40B4-BE49-F238E27FC236}">
                    <a16:creationId xmlns:a16="http://schemas.microsoft.com/office/drawing/2014/main" id="{45799856-E5BE-D9EB-F0A0-3A8EA0C499D6}"/>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36D98B6D-43DC-7529-A7E3-FAAB643E88C1}"/>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E058CD3A-0250-4CD9-0BBC-7BAC73FFD733}"/>
                </a:ext>
              </a:extLst>
            </p:cNvPr>
            <p:cNvSpPr txBox="1"/>
            <p:nvPr/>
          </p:nvSpPr>
          <p:spPr>
            <a:xfrm>
              <a:off x="1510916" y="2358946"/>
              <a:ext cx="7311820" cy="896662"/>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solidFill>
                    <a:srgbClr val="FF0000"/>
                  </a:solidFill>
                  <a:effectLst/>
                  <a:ea typeface="Times New Roman" panose="02020603050405020304" pitchFamily="18" charset="0"/>
                </a:rPr>
                <a:t>Chúng ta ăn thức ăn đó để làm gì?</a:t>
              </a:r>
              <a:endParaRPr lang="en-US" sz="3600" b="1"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16011105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74268EC-4515-1FD1-AF5F-41BD3B5493A6}"/>
              </a:ext>
            </a:extLst>
          </p:cNvPr>
          <p:cNvPicPr>
            <a:picLocks noChangeAspect="1"/>
          </p:cNvPicPr>
          <p:nvPr/>
        </p:nvPicPr>
        <p:blipFill>
          <a:blip r:embed="rId2"/>
          <a:stretch>
            <a:fillRect/>
          </a:stretch>
        </p:blipFill>
        <p:spPr>
          <a:xfrm>
            <a:off x="2084484" y="103344"/>
            <a:ext cx="8023031" cy="6651312"/>
          </a:xfrm>
          <a:prstGeom prst="rect">
            <a:avLst/>
          </a:prstGeom>
        </p:spPr>
      </p:pic>
      <p:sp>
        <p:nvSpPr>
          <p:cNvPr id="24" name="Rectangle 23">
            <a:extLst>
              <a:ext uri="{FF2B5EF4-FFF2-40B4-BE49-F238E27FC236}">
                <a16:creationId xmlns:a16="http://schemas.microsoft.com/office/drawing/2014/main" id="{CF30173E-DA3A-6452-2F1F-0F7D1BD7B995}"/>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5E3DC9A-1BE0-32AE-D67D-0E9C7369A6AE}"/>
              </a:ext>
            </a:extLst>
          </p:cNvPr>
          <p:cNvPicPr>
            <a:picLocks noChangeAspect="1"/>
          </p:cNvPicPr>
          <p:nvPr/>
        </p:nvPicPr>
        <p:blipFill>
          <a:blip r:embed="rId3"/>
          <a:stretch>
            <a:fillRect/>
          </a:stretch>
        </p:blipFill>
        <p:spPr>
          <a:xfrm>
            <a:off x="3322635" y="2986595"/>
            <a:ext cx="4950381" cy="1103472"/>
          </a:xfrm>
          <a:prstGeom prst="rect">
            <a:avLst/>
          </a:prstGeom>
        </p:spPr>
      </p:pic>
    </p:spTree>
    <p:extLst>
      <p:ext uri="{BB962C8B-B14F-4D97-AF65-F5344CB8AC3E}">
        <p14:creationId xmlns:p14="http://schemas.microsoft.com/office/powerpoint/2010/main" val="10676804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2">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4007563" y="1970075"/>
              <a:ext cx="6130267" cy="2123658"/>
            </a:xfrm>
            <a:prstGeom prst="rect">
              <a:avLst/>
            </a:prstGeom>
            <a:noFill/>
          </p:spPr>
          <p:txBody>
            <a:bodyPr wrap="square" rtlCol="0">
              <a:spAutoFit/>
            </a:bodyPr>
            <a:lstStyle/>
            <a:p>
              <a:pPr marL="0" marR="0" algn="ctr">
                <a:spcBef>
                  <a:spcPts val="0"/>
                </a:spcBef>
                <a:spcAft>
                  <a:spcPts val="0"/>
                </a:spcAft>
              </a:pPr>
              <a:r>
                <a:rPr lang="nl-NL" sz="4400" b="1" u="sng" dirty="0">
                  <a:solidFill>
                    <a:srgbClr val="FF0000"/>
                  </a:solidFill>
                  <a:effectLst/>
                  <a:ea typeface="Times New Roman" panose="02020603050405020304" pitchFamily="18" charset="0"/>
                </a:rPr>
                <a:t>Hoạt động 1:</a:t>
              </a:r>
            </a:p>
            <a:p>
              <a:pPr marL="0" marR="0" algn="ctr">
                <a:spcBef>
                  <a:spcPts val="0"/>
                </a:spcBef>
                <a:spcAft>
                  <a:spcPts val="0"/>
                </a:spcAft>
              </a:pPr>
              <a:r>
                <a:rPr lang="nl-NL" sz="4400" b="1" dirty="0">
                  <a:solidFill>
                    <a:srgbClr val="FF0000"/>
                  </a:solidFill>
                  <a:effectLst/>
                  <a:ea typeface="Times New Roman" panose="02020603050405020304" pitchFamily="18" charset="0"/>
                </a:rPr>
                <a:t>Các nhóm chất dinh dưỡng có trong thức ăn</a:t>
              </a:r>
              <a:endParaRPr lang="en-US" sz="4400" dirty="0">
                <a:solidFill>
                  <a:srgbClr val="FF0000"/>
                </a:solidFill>
                <a:effectLst/>
                <a:ea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2">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2914903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02CD58-259B-3E3F-2EF1-4AF477D518DB}"/>
              </a:ext>
            </a:extLst>
          </p:cNvPr>
          <p:cNvGrpSpPr/>
          <p:nvPr/>
        </p:nvGrpSpPr>
        <p:grpSpPr>
          <a:xfrm>
            <a:off x="534951" y="104775"/>
            <a:ext cx="9666324" cy="5334000"/>
            <a:chOff x="1812887" y="1977997"/>
            <a:chExt cx="6471477" cy="2641417"/>
          </a:xfrm>
        </p:grpSpPr>
        <p:grpSp>
          <p:nvGrpSpPr>
            <p:cNvPr id="4" name="Group 3">
              <a:extLst>
                <a:ext uri="{FF2B5EF4-FFF2-40B4-BE49-F238E27FC236}">
                  <a16:creationId xmlns:a16="http://schemas.microsoft.com/office/drawing/2014/main" id="{7FEC18EC-9D41-9B93-3736-01B1DC59DFC8}"/>
                </a:ext>
              </a:extLst>
            </p:cNvPr>
            <p:cNvGrpSpPr/>
            <p:nvPr/>
          </p:nvGrpSpPr>
          <p:grpSpPr>
            <a:xfrm>
              <a:off x="1812887" y="1977997"/>
              <a:ext cx="6471477" cy="2641417"/>
              <a:chOff x="5440854" y="-2629724"/>
              <a:chExt cx="6471477" cy="3177786"/>
            </a:xfrm>
          </p:grpSpPr>
          <p:sp>
            <p:nvSpPr>
              <p:cNvPr id="7" name="Rectangle: Rounded Corners 6">
                <a:extLst>
                  <a:ext uri="{FF2B5EF4-FFF2-40B4-BE49-F238E27FC236}">
                    <a16:creationId xmlns:a16="http://schemas.microsoft.com/office/drawing/2014/main" id="{ED1B3D63-7BA6-FD6F-142E-F64BF532A57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04B317-8C08-5B65-8ACA-5660986D0725}"/>
                  </a:ext>
                </a:extLst>
              </p:cNvPr>
              <p:cNvSpPr/>
              <p:nvPr/>
            </p:nvSpPr>
            <p:spPr>
              <a:xfrm>
                <a:off x="5619890" y="-2476509"/>
                <a:ext cx="6127389" cy="2837308"/>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C388DB6-F9F2-8A37-042A-191E0E544CC7}"/>
                </a:ext>
              </a:extLst>
            </p:cNvPr>
            <p:cNvSpPr txBox="1"/>
            <p:nvPr/>
          </p:nvSpPr>
          <p:spPr>
            <a:xfrm>
              <a:off x="2068724" y="2276260"/>
              <a:ext cx="6011580" cy="1966117"/>
            </a:xfrm>
            <a:prstGeom prst="rect">
              <a:avLst/>
            </a:prstGeom>
            <a:noFill/>
          </p:spPr>
          <p:txBody>
            <a:bodyPr wrap="square" rtlCol="0">
              <a:spAutoFit/>
            </a:bodyPr>
            <a:lstStyle/>
            <a:p>
              <a:pPr algn="just"/>
              <a:r>
                <a:rPr lang="vi-VN" sz="2800" dirty="0">
                  <a:solidFill>
                    <a:srgbClr val="0070C0"/>
                  </a:solidFill>
                  <a:latin typeface="Calibri" panose="020F0502020204030204" pitchFamily="34" charset="0"/>
                  <a:cs typeface="Calibri" panose="020F0502020204030204" pitchFamily="34" charset="0"/>
                </a:rPr>
                <a:t>Chúng ta thường sử dụng các thực phẩm như rau, củ, quả, thịt,... để </a:t>
              </a:r>
              <a:r>
                <a:rPr lang="vi-VN" sz="2800" b="1" dirty="0">
                  <a:solidFill>
                    <a:srgbClr val="0070C0"/>
                  </a:solidFill>
                  <a:latin typeface="Calibri" panose="020F0502020204030204" pitchFamily="34" charset="0"/>
                  <a:cs typeface="Calibri" panose="020F0502020204030204" pitchFamily="34" charset="0"/>
                </a:rPr>
                <a:t>chế biến nhiều loại thức ăn, đồ uống</a:t>
              </a:r>
              <a:r>
                <a:rPr lang="vi-VN" sz="2800" dirty="0">
                  <a:solidFill>
                    <a:srgbClr val="0070C0"/>
                  </a:solidFill>
                  <a:latin typeface="Calibri" panose="020F0502020204030204" pitchFamily="34" charset="0"/>
                  <a:cs typeface="Calibri" panose="020F0502020204030204" pitchFamily="34" charset="0"/>
                </a:rPr>
                <a:t>. Các nhóm chất dinh dưỡng có trong thức ăn, đồ uống gồm: </a:t>
              </a:r>
              <a:r>
                <a:rPr lang="vi-VN" sz="2800" b="1" dirty="0">
                  <a:solidFill>
                    <a:srgbClr val="0070C0"/>
                  </a:solidFill>
                  <a:latin typeface="Calibri" panose="020F0502020204030204" pitchFamily="34" charset="0"/>
                  <a:cs typeface="Calibri" panose="020F0502020204030204" pitchFamily="34" charset="0"/>
                </a:rPr>
                <a:t>chất bột đường, chất đạm, chất béo, vi-ta-min và chất khoáng</a:t>
              </a:r>
              <a:r>
                <a:rPr lang="vi-VN" sz="2800" dirty="0">
                  <a:solidFill>
                    <a:srgbClr val="0070C0"/>
                  </a:solidFill>
                  <a:latin typeface="Calibri" panose="020F0502020204030204" pitchFamily="34" charset="0"/>
                  <a:cs typeface="Calibri" panose="020F0502020204030204" pitchFamily="34" charset="0"/>
                </a:rPr>
                <a:t>. Dựa vào hàm lượng chất dinh dưỡng trong mỗi loại thực phẩm, hay thức ăn chế biến từ thực phẩm đó, có thể phân chia thức ăn thành bốn nhóm: </a:t>
              </a:r>
              <a:r>
                <a:rPr lang="vi-VN" sz="2800" b="1" dirty="0">
                  <a:solidFill>
                    <a:srgbClr val="0070C0"/>
                  </a:solidFill>
                  <a:latin typeface="Calibri" panose="020F0502020204030204" pitchFamily="34" charset="0"/>
                  <a:cs typeface="Calibri" panose="020F0502020204030204" pitchFamily="34" charset="0"/>
                </a:rPr>
                <a:t>chứa nhiều chất bột đường, chứa nhiều chất đạm, chứa nhiều chất béo, chứa nhiều vi-ta-min và chất kho</a:t>
              </a:r>
              <a:r>
                <a:rPr lang="en-US" sz="2800" b="1" dirty="0">
                  <a:solidFill>
                    <a:srgbClr val="0070C0"/>
                  </a:solidFill>
                  <a:latin typeface="Calibri" panose="020F0502020204030204" pitchFamily="34" charset="0"/>
                  <a:cs typeface="Calibri" panose="020F0502020204030204" pitchFamily="34" charset="0"/>
                </a:rPr>
                <a:t>á</a:t>
              </a:r>
              <a:r>
                <a:rPr lang="vi-VN" sz="2800" b="1" dirty="0">
                  <a:solidFill>
                    <a:srgbClr val="0070C0"/>
                  </a:solidFill>
                  <a:latin typeface="Calibri" panose="020F0502020204030204" pitchFamily="34" charset="0"/>
                  <a:cs typeface="Calibri" panose="020F0502020204030204" pitchFamily="34" charset="0"/>
                </a:rPr>
                <a:t>ng.</a:t>
              </a:r>
            </a:p>
          </p:txBody>
        </p:sp>
      </p:grpSp>
    </p:spTree>
    <p:extLst>
      <p:ext uri="{BB962C8B-B14F-4D97-AF65-F5344CB8AC3E}">
        <p14:creationId xmlns:p14="http://schemas.microsoft.com/office/powerpoint/2010/main" val="255861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95741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rPr>
              <a:t>Quan </a:t>
            </a:r>
            <a:r>
              <a:rPr kumimoji="0" lang="en-US" sz="4400" b="1" i="0" u="none" strike="noStrike" kern="1200" cap="none" spc="0" normalizeH="0" baseline="0" noProof="0" dirty="0" err="1">
                <a:ln>
                  <a:noFill/>
                </a:ln>
                <a:solidFill>
                  <a:srgbClr val="FF0000"/>
                </a:solidFill>
                <a:effectLst/>
                <a:uLnTx/>
                <a:uFillTx/>
                <a:latin typeface="Calibri" panose="020F0502020204030204"/>
              </a:rPr>
              <a:t>sát</a:t>
            </a:r>
            <a:r>
              <a:rPr kumimoji="0" lang="en-US" sz="4400" b="1" i="0" u="none" strike="noStrike" kern="1200" cap="none" spc="0" normalizeH="0" baseline="0" noProof="0" dirty="0">
                <a:ln>
                  <a:noFill/>
                </a:ln>
                <a:solidFill>
                  <a:srgbClr val="FF0000"/>
                </a:solidFill>
                <a:effectLst/>
                <a:uLnTx/>
                <a:uFillTx/>
                <a:latin typeface="Calibri" panose="020F0502020204030204"/>
              </a:rPr>
              <a:t> </a:t>
            </a:r>
            <a:r>
              <a:rPr kumimoji="0" lang="en-US" sz="4400" b="1" i="0" u="none" strike="noStrike" kern="1200" cap="none" spc="0" normalizeH="0" baseline="0" noProof="0" dirty="0" err="1">
                <a:ln>
                  <a:noFill/>
                </a:ln>
                <a:solidFill>
                  <a:srgbClr val="FF0000"/>
                </a:solidFill>
                <a:effectLst/>
                <a:uLnTx/>
                <a:uFillTx/>
                <a:latin typeface="Calibri" panose="020F0502020204030204"/>
              </a:rPr>
              <a:t>hìn</a:t>
            </a:r>
            <a:r>
              <a:rPr lang="en-US" sz="4400" b="1" dirty="0">
                <a:solidFill>
                  <a:srgbClr val="FF0000"/>
                </a:solidFill>
                <a:latin typeface="Calibri" panose="020F0502020204030204"/>
              </a:rPr>
              <a:t>h 1 </a:t>
            </a:r>
            <a:r>
              <a:rPr lang="en-US" sz="4400" b="1" dirty="0" err="1">
                <a:solidFill>
                  <a:srgbClr val="FF0000"/>
                </a:solidFill>
                <a:latin typeface="Calibri" panose="020F0502020204030204"/>
              </a:rPr>
              <a:t>và</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cho</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biết</a:t>
            </a:r>
            <a:r>
              <a:rPr lang="en-US" sz="4400" b="1" dirty="0">
                <a:solidFill>
                  <a:srgbClr val="FF0000"/>
                </a:solidFill>
                <a:latin typeface="Calibri" panose="020F0502020204030204"/>
              </a:rPr>
              <a:t>:</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795883">
            <a:off x="1919734" y="486134"/>
            <a:ext cx="1175594" cy="6331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4"/>
          <a:stretch>
            <a:fillRect/>
          </a:stretch>
        </p:blipFill>
        <p:spPr>
          <a:xfrm>
            <a:off x="5496300" y="11406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5"/>
          <a:stretch>
            <a:fillRect/>
          </a:stretch>
        </p:blipFill>
        <p:spPr>
          <a:xfrm>
            <a:off x="5569924" y="36715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1390650"/>
            <a:ext cx="4857751" cy="26479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Thực phẩm nào chứa nhiều chất bột đường, chất đạm, chất béo, vi-ta-min, và chất khoáng?</a:t>
            </a:r>
          </a:p>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Hàm lượng các chất dinh dưỡng có trong mỗi loại thực phẩm khác nhau như thế nào?</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107017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3C04809-505B-D123-1332-29E3C8369B61}"/>
              </a:ext>
            </a:extLst>
          </p:cNvPr>
          <p:cNvPicPr>
            <a:picLocks noChangeAspect="1"/>
          </p:cNvPicPr>
          <p:nvPr/>
        </p:nvPicPr>
        <p:blipFill>
          <a:blip r:embed="rId2"/>
          <a:stretch>
            <a:fillRect/>
          </a:stretch>
        </p:blipFill>
        <p:spPr>
          <a:xfrm>
            <a:off x="5772525" y="492918"/>
            <a:ext cx="6171825" cy="2571594"/>
          </a:xfrm>
          <a:prstGeom prst="rect">
            <a:avLst/>
          </a:prstGeom>
        </p:spPr>
      </p:pic>
      <p:pic>
        <p:nvPicPr>
          <p:cNvPr id="12" name="Picture 11">
            <a:extLst>
              <a:ext uri="{FF2B5EF4-FFF2-40B4-BE49-F238E27FC236}">
                <a16:creationId xmlns:a16="http://schemas.microsoft.com/office/drawing/2014/main" id="{77554F1F-26F6-21A8-2A54-2FF5E4CDACC1}"/>
              </a:ext>
            </a:extLst>
          </p:cNvPr>
          <p:cNvPicPr>
            <a:picLocks noChangeAspect="1"/>
          </p:cNvPicPr>
          <p:nvPr/>
        </p:nvPicPr>
        <p:blipFill>
          <a:blip r:embed="rId3"/>
          <a:stretch>
            <a:fillRect/>
          </a:stretch>
        </p:blipFill>
        <p:spPr>
          <a:xfrm>
            <a:off x="5846149" y="3023828"/>
            <a:ext cx="6107725" cy="2557822"/>
          </a:xfrm>
          <a:prstGeom prst="rect">
            <a:avLst/>
          </a:prstGeom>
        </p:spPr>
      </p:pic>
      <p:sp>
        <p:nvSpPr>
          <p:cNvPr id="13" name="Rectangle: Rounded Corners 12">
            <a:extLst>
              <a:ext uri="{FF2B5EF4-FFF2-40B4-BE49-F238E27FC236}">
                <a16:creationId xmlns:a16="http://schemas.microsoft.com/office/drawing/2014/main" id="{6BC63118-75C1-684D-3E36-814EDA038D24}"/>
              </a:ext>
            </a:extLst>
          </p:cNvPr>
          <p:cNvSpPr/>
          <p:nvPr/>
        </p:nvSpPr>
        <p:spPr>
          <a:xfrm>
            <a:off x="352425" y="676275"/>
            <a:ext cx="5248275" cy="3362326"/>
          </a:xfrm>
          <a:prstGeom prst="roundRect">
            <a:avLst>
              <a:gd name="adj" fmla="val 25281"/>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600" b="1" dirty="0">
                <a:solidFill>
                  <a:sysClr val="windowText" lastClr="000000"/>
                </a:solidFill>
                <a:effectLst/>
                <a:latin typeface="Calibri" panose="020F0502020204030204"/>
              </a:rPr>
              <a:t>Gạo chứa 76g chất bột đường, chỉ có 8g chất đạm, 1g chất béo, ít hơn 1g vi-ta-min và chất khoáng</a:t>
            </a:r>
            <a:r>
              <a:rPr lang="en-US" sz="2600" b="1" dirty="0">
                <a:solidFill>
                  <a:sysClr val="windowText" lastClr="000000"/>
                </a:solidFill>
                <a:effectLst/>
                <a:latin typeface="Calibri" panose="020F0502020204030204"/>
              </a:rPr>
              <a:t>.</a:t>
            </a:r>
          </a:p>
          <a:p>
            <a:pPr marL="342900" lvl="0" indent="-342900" algn="just">
              <a:buFont typeface="Arial" panose="020B0604020202020204" pitchFamily="34" charset="0"/>
              <a:buChar char="•"/>
            </a:pPr>
            <a:r>
              <a:rPr lang="en-US" sz="2600" b="1" dirty="0">
                <a:solidFill>
                  <a:sysClr val="windowText" lastClr="000000"/>
                </a:solidFill>
                <a:effectLst/>
                <a:latin typeface="Calibri" panose="020F0502020204030204"/>
              </a:rPr>
              <a:t>T</a:t>
            </a:r>
            <a:r>
              <a:rPr lang="vi-VN" sz="2600" b="1" dirty="0">
                <a:solidFill>
                  <a:sysClr val="windowText" lastClr="000000"/>
                </a:solidFill>
                <a:effectLst/>
                <a:latin typeface="Calibri" panose="020F0502020204030204"/>
              </a:rPr>
              <a:t>hịt gà không chứa chất bột đường, chứa 20g chất đạm, 13g chất béo, ít hơn 1g vi-ta-min và chất khoáng</a:t>
            </a:r>
            <a:r>
              <a:rPr lang="en-US" sz="2600" b="1" dirty="0">
                <a:solidFill>
                  <a:sysClr val="windowText" lastClr="000000"/>
                </a:solidFill>
                <a:effectLst/>
                <a:latin typeface="Calibri" panose="020F0502020204030204"/>
              </a:rPr>
              <a:t>.</a:t>
            </a:r>
            <a:endParaRPr kumimoji="0" lang="en-US" sz="2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335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TotalTime>
  <Words>718</Words>
  <Application>Microsoft Office PowerPoint</Application>
  <PresentationFormat>Widescreen</PresentationFormat>
  <Paragraphs>76</Paragraphs>
  <Slides>27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Bodoni MT</vt:lpstr>
      <vt:lpstr>Calibri</vt:lpstr>
      <vt:lpstr>Calibri Light</vt:lpstr>
      <vt:lpstr>Cambria</vt:lpstr>
      <vt:lpstr>等线</vt:lpstr>
      <vt:lpstr>SVN-Egregio Script</vt:lpstr>
      <vt:lpstr>Times New Roman</vt:lpstr>
      <vt:lpstr>方正正中黑简体</vt:lpstr>
      <vt:lpstr>方正行楷简体</vt:lpstr>
      <vt:lpstr>汉真广标</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MAIHUNG</cp:lastModifiedBy>
  <cp:revision>52</cp:revision>
  <dcterms:created xsi:type="dcterms:W3CDTF">2023-11-12T00:59:55Z</dcterms:created>
  <dcterms:modified xsi:type="dcterms:W3CDTF">2025-03-25T09:52:26Z</dcterms:modified>
</cp:coreProperties>
</file>