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9" r:id="rId3"/>
    <p:sldId id="260" r:id="rId4"/>
    <p:sldId id="256" r:id="rId5"/>
    <p:sldId id="261" r:id="rId6"/>
    <p:sldId id="264" r:id="rId7"/>
    <p:sldId id="272" r:id="rId8"/>
    <p:sldId id="263" r:id="rId9"/>
    <p:sldId id="262" r:id="rId10"/>
    <p:sldId id="286" r:id="rId11"/>
    <p:sldId id="287" r:id="rId12"/>
    <p:sldId id="271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278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27FD-98D3-4751-9D34-293EF2F63DF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FF03-DB0A-4591-976A-9EB05CA12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FE6E-BEF3-481E-9F1A-037C4BF11B35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78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FE6E-BEF3-481E-9F1A-037C4BF11B35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1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439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77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91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776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27FD-98D3-4751-9D34-293EF2F63DF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FF03-DB0A-4591-976A-9EB05CA12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926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06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32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22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12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00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397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08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27FD-98D3-4751-9D34-293EF2F63DF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FF03-DB0A-4591-976A-9EB05CA12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33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FE6E-BEF3-481E-9F1A-037C4BF11B35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02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FE6E-BEF3-481E-9F1A-037C4BF11B35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79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FE6E-BEF3-481E-9F1A-037C4BF11B35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312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FE6E-BEF3-481E-9F1A-037C4BF11B35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415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FE6E-BEF3-481E-9F1A-037C4BF11B35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90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FE6E-BEF3-481E-9F1A-037C4BF11B35}" type="datetimeFigureOut">
              <a:rPr lang="vi-VN" smtClean="0"/>
              <a:t>25/03/2025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92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827FD-98D3-4751-9D34-293EF2F63DF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3FF03-DB0A-4591-976A-9EB05CA12B4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2443D21-285A-1E9D-0CB4-232D7F86D957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104" y="103831"/>
            <a:ext cx="1529500" cy="15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1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50" r:id="rId2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11F68E-F742-0367-0E8A-9A3D612A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12" y="1758563"/>
            <a:ext cx="9383500" cy="2042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9791" y="361699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</a:rPr>
              <a:t>Hoạt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động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trải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nghiệm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9565" y="4651513"/>
            <a:ext cx="518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GVCN: </a:t>
            </a:r>
            <a:r>
              <a:rPr lang="en-US" sz="2800" i="1" dirty="0" err="1" smtClean="0"/>
              <a:t>Nguyễn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Thị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Quế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Anh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651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3E9882-8FBC-B3C1-D5C5-88D10E1C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4" y="1663700"/>
            <a:ext cx="5373139" cy="39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9AD058-16C0-D2A6-30AE-2ED221C539FA}"/>
              </a:ext>
            </a:extLst>
          </p:cNvPr>
          <p:cNvSpPr/>
          <p:nvPr/>
        </p:nvSpPr>
        <p:spPr>
          <a:xfrm>
            <a:off x="5638800" y="2012442"/>
            <a:ext cx="600456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</a:t>
            </a:r>
            <a:r>
              <a:rPr lang="vi-VN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kế h</a:t>
            </a:r>
            <a:r>
              <a:rPr lang="en-US" sz="40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oạ</a:t>
            </a:r>
            <a:r>
              <a:rPr lang="vi-VN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 tham gia lễ hội truyền thống ở địa phương.</a:t>
            </a:r>
            <a:endParaRPr kumimoji="0" lang="vi-VN" sz="4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6992" y="176342"/>
            <a:ext cx="8692896" cy="1185097"/>
            <a:chOff x="926592" y="4523231"/>
            <a:chExt cx="4082977" cy="735757"/>
          </a:xfrm>
        </p:grpSpPr>
        <p:sp>
          <p:nvSpPr>
            <p:cNvPr id="13" name="Rounded Rectangle 12"/>
            <p:cNvSpPr/>
            <p:nvPr/>
          </p:nvSpPr>
          <p:spPr>
            <a:xfrm>
              <a:off x="926592" y="4523231"/>
              <a:ext cx="4082977" cy="73575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6592" y="4588307"/>
              <a:ext cx="4082977" cy="668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Thảo luận để lập kế hoạch tham gia lễ hội truyền thống ở địa phương.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1ED033C-44BD-C284-F183-5C5505D8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602050"/>
            <a:ext cx="8784907" cy="46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C49B2-F870-E211-DE5D-28FAEC3C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19" y="2304528"/>
            <a:ext cx="7901962" cy="4086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74299"/>
            <a:ext cx="946181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09989"/>
            <a:ext cx="9461812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5790" y="1162774"/>
            <a:ext cx="5986791" cy="4511431"/>
            <a:chOff x="4815790" y="1162774"/>
            <a:chExt cx="5986791" cy="45114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5790" y="1162774"/>
              <a:ext cx="5986791" cy="451143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399450" y="2141216"/>
              <a:ext cx="5097517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6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36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6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chuẩn bị tiết mục tái hiện một hoạt động trong lễ hội truyền thống ở địa phương</a:t>
              </a:r>
              <a:endPara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79525" y="1032145"/>
            <a:ext cx="3030479" cy="52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208" r="29305"/>
          <a:stretch/>
        </p:blipFill>
        <p:spPr>
          <a:xfrm>
            <a:off x="4133273" y="797224"/>
            <a:ext cx="3925455" cy="1347333"/>
          </a:xfrm>
          <a:prstGeom prst="rect">
            <a:avLst/>
          </a:prstGeom>
        </p:spPr>
      </p:pic>
      <p:pic>
        <p:nvPicPr>
          <p:cNvPr id="7" name="Graphic 5">
            <a:extLst>
              <a:ext uri="{FF2B5EF4-FFF2-40B4-BE49-F238E27FC236}">
                <a16:creationId xmlns:a16="http://schemas.microsoft.com/office/drawing/2014/main" id="{6FA4BF41-4099-D0F9-9632-ADEF7162C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099" y="3844984"/>
            <a:ext cx="4534950" cy="2495066"/>
          </a:xfrm>
          <a:prstGeom prst="rect">
            <a:avLst/>
          </a:prstGeom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65B4A42F-422E-7208-788D-F410CC4E7120}"/>
              </a:ext>
            </a:extLst>
          </p:cNvPr>
          <p:cNvSpPr/>
          <p:nvPr/>
        </p:nvSpPr>
        <p:spPr>
          <a:xfrm>
            <a:off x="2016416" y="2468999"/>
            <a:ext cx="8159167" cy="907635"/>
          </a:xfrm>
          <a:prstGeom prst="roundRect">
            <a:avLst>
              <a:gd name="adj" fmla="val 3390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57C2345C-88CD-B503-6872-1D94D1C3CF3A}"/>
              </a:ext>
            </a:extLst>
          </p:cNvPr>
          <p:cNvSpPr/>
          <p:nvPr/>
        </p:nvSpPr>
        <p:spPr>
          <a:xfrm>
            <a:off x="5710698" y="4204941"/>
            <a:ext cx="5427353" cy="907635"/>
          </a:xfrm>
          <a:prstGeom prst="roundRect">
            <a:avLst>
              <a:gd name="adj" fmla="val 3390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51796"/>
            <a:ext cx="946181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79525" y="1032145"/>
            <a:ext cx="3030479" cy="522873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97680" y="853440"/>
            <a:ext cx="6504901" cy="4820765"/>
            <a:chOff x="4815790" y="1162774"/>
            <a:chExt cx="5986791" cy="45114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5790" y="1162774"/>
              <a:ext cx="5986791" cy="451143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92107" y="2264327"/>
              <a:ext cx="5097517" cy="2851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Em đã được tham gia lễ hội nào chưa? Lễ hội đó có những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7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472" y="2916676"/>
            <a:ext cx="6516634" cy="4344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11F68E-F742-0367-0E8A-9A3D612A5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539" y="1493519"/>
            <a:ext cx="9383500" cy="20422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683D12-D58C-8CB8-E9D6-F802373B590F}"/>
              </a:ext>
            </a:extLst>
          </p:cNvPr>
          <p:cNvSpPr/>
          <p:nvPr/>
        </p:nvSpPr>
        <p:spPr>
          <a:xfrm>
            <a:off x="5432857" y="421977"/>
            <a:ext cx="218714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4400" i="1" dirty="0">
                <a:latin typeface="Cambria" panose="02040503050406030204" pitchFamily="18" charset="0"/>
                <a:ea typeface="Cambria" panose="02040503050406030204" pitchFamily="18" charset="0"/>
              </a:rPr>
              <a:t> 25</a:t>
            </a:r>
            <a:endParaRPr lang="vi-VN" sz="4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3" name="Picture 2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9F8FF277-46FC-3EBD-A543-F2906226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24" y="701040"/>
            <a:ext cx="7971713" cy="270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1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3E9882-8FBC-B3C1-D5C5-88D10E1C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4" y="1623060"/>
            <a:ext cx="5664516" cy="414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9AD058-16C0-D2A6-30AE-2ED221C539FA}"/>
              </a:ext>
            </a:extLst>
          </p:cNvPr>
          <p:cNvSpPr/>
          <p:nvPr/>
        </p:nvSpPr>
        <p:spPr>
          <a:xfrm>
            <a:off x="5913120" y="1758442"/>
            <a:ext cx="563355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</a:t>
            </a:r>
            <a:r>
              <a:rPr lang="vi-VN" sz="4000" i="1" dirty="0">
                <a:latin typeface="Cambria" panose="02040503050406030204" pitchFamily="18" charset="0"/>
                <a:ea typeface="Cambria" panose="02040503050406030204" pitchFamily="18" charset="0"/>
              </a:rPr>
              <a:t>Tìm hiểu về lễ hội truyền thống ở địa phương.</a:t>
            </a:r>
          </a:p>
        </p:txBody>
      </p:sp>
    </p:spTree>
    <p:extLst>
      <p:ext uri="{BB962C8B-B14F-4D97-AF65-F5344CB8AC3E}">
        <p14:creationId xmlns:p14="http://schemas.microsoft.com/office/powerpoint/2010/main" val="41459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6992" y="176342"/>
            <a:ext cx="8692896" cy="1185097"/>
            <a:chOff x="926592" y="4523231"/>
            <a:chExt cx="4082977" cy="735757"/>
          </a:xfrm>
        </p:grpSpPr>
        <p:sp>
          <p:nvSpPr>
            <p:cNvPr id="13" name="Rounded Rectangle 12"/>
            <p:cNvSpPr/>
            <p:nvPr/>
          </p:nvSpPr>
          <p:spPr>
            <a:xfrm>
              <a:off x="926592" y="4523231"/>
              <a:ext cx="4082977" cy="73575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6592" y="4588307"/>
              <a:ext cx="4082977" cy="668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 về một lễ hội truyền thống ở địa phương mà em biết hoặc từng tham gia:</a:t>
              </a:r>
              <a:endParaRPr lang="vi-VN" sz="3200" b="1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E901253-935B-0CB2-A11B-33F49F2C14B4}"/>
              </a:ext>
            </a:extLst>
          </p:cNvPr>
          <p:cNvSpPr/>
          <p:nvPr/>
        </p:nvSpPr>
        <p:spPr>
          <a:xfrm>
            <a:off x="844601" y="2296922"/>
            <a:ext cx="443859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Tên, địa điểm và thời gian tổ chức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Ý nghĩa của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Các hoạt động diễn ra trong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1A1035-7760-CB33-5E7F-2E74A6FE9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227" y="2121535"/>
            <a:ext cx="56864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C49B2-F870-E211-DE5D-28FAEC3C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19" y="2304528"/>
            <a:ext cx="7901962" cy="4086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74299"/>
            <a:ext cx="946181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0C412E-976B-E110-46DC-648564159B5F}"/>
              </a:ext>
            </a:extLst>
          </p:cNvPr>
          <p:cNvSpPr/>
          <p:nvPr/>
        </p:nvSpPr>
        <p:spPr>
          <a:xfrm>
            <a:off x="1098601" y="701802"/>
            <a:ext cx="9884359" cy="550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Tên lễ hội: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Lễ hội đền Hai Bà Trưng (huyện Mê Linh, Hà Nội)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Địa điểm: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Đền thờ Hai Bà Trưng, thôn Hạ Lôi, xã Mê Linh, huyện Mê Linh, thành phố Hà Nội.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Thời gian: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tổ chức vào ngày mùng 6 đến hết mùng 8 tháng giêng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Các hoạt động diễn ra của lễ hội: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Lễ rước kiệu, tế lễ theo nghi thức truyền thống, Chương trình nghệ thuật” Âm vang Mê Linh”.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Ý nghĩa của lễ hội: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Để tôn vinh tinh thần đấu tranh quật cường, ý chí anh hùng của Hai Bà Trưng đồng thời cũng thể hiện ý chí anh hùng của người phụ nữ Việt Nam. Khơi dậy niềm tự hào dân tộc và khối đoàn kết cộng đồng.</a:t>
            </a:r>
          </a:p>
        </p:txBody>
      </p:sp>
    </p:spTree>
    <p:extLst>
      <p:ext uri="{BB962C8B-B14F-4D97-AF65-F5344CB8AC3E}">
        <p14:creationId xmlns:p14="http://schemas.microsoft.com/office/powerpoint/2010/main" val="27697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315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MAIHUNG</cp:lastModifiedBy>
  <cp:revision>83</cp:revision>
  <dcterms:created xsi:type="dcterms:W3CDTF">2024-10-11T14:48:55Z</dcterms:created>
  <dcterms:modified xsi:type="dcterms:W3CDTF">2025-03-25T06:40:07Z</dcterms:modified>
</cp:coreProperties>
</file>