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5"/>
  </p:notesMasterIdLst>
  <p:sldIdLst>
    <p:sldId id="259" r:id="rId2"/>
    <p:sldId id="258" r:id="rId3"/>
    <p:sldId id="272" r:id="rId4"/>
    <p:sldId id="261" r:id="rId5"/>
    <p:sldId id="268" r:id="rId6"/>
    <p:sldId id="274" r:id="rId7"/>
    <p:sldId id="275" r:id="rId8"/>
    <p:sldId id="276" r:id="rId9"/>
    <p:sldId id="265" r:id="rId10"/>
    <p:sldId id="273" r:id="rId11"/>
    <p:sldId id="260" r:id="rId12"/>
    <p:sldId id="278" r:id="rId13"/>
    <p:sldId id="279" r:id="rId14"/>
    <p:sldId id="277" r:id="rId15"/>
    <p:sldId id="266" r:id="rId16"/>
    <p:sldId id="262" r:id="rId17"/>
    <p:sldId id="287" r:id="rId18"/>
    <p:sldId id="290" r:id="rId19"/>
    <p:sldId id="281" r:id="rId20"/>
    <p:sldId id="288" r:id="rId21"/>
    <p:sldId id="289" r:id="rId22"/>
    <p:sldId id="294" r:id="rId23"/>
    <p:sldId id="295" r:id="rId24"/>
    <p:sldId id="296" r:id="rId25"/>
    <p:sldId id="297" r:id="rId26"/>
    <p:sldId id="298" r:id="rId27"/>
    <p:sldId id="299" r:id="rId28"/>
    <p:sldId id="300" r:id="rId29"/>
    <p:sldId id="301" r:id="rId30"/>
    <p:sldId id="306" r:id="rId31"/>
    <p:sldId id="307" r:id="rId32"/>
    <p:sldId id="308" r:id="rId33"/>
    <p:sldId id="309" r:id="rId34"/>
  </p:sldIdLst>
  <p:sldSz cx="18288000" cy="10287000"/>
  <p:notesSz cx="6858000" cy="9144000"/>
  <p:embeddedFontLst>
    <p:embeddedFont>
      <p:font typeface="SimSun" panose="02010600030101010101" pitchFamily="2" charset="-122"/>
      <p:regular r:id="rId36"/>
    </p:embeddedFont>
    <p:embeddedFont>
      <p:font typeface="Bahnschrift Condensed" panose="020B0502040204020203" pitchFamily="34" charset="0"/>
      <p:regular r:id="rId37"/>
      <p:bold r:id="rId38"/>
    </p:embeddedFont>
    <p:embeddedFont>
      <p:font typeface="Barlow Condensed Black" panose="020B0604020202020204" charset="0"/>
      <p:bold r:id="rId39"/>
      <p:boldItalic r:id="rId40"/>
    </p:embeddedFont>
    <p:embeddedFont>
      <p:font typeface="Barlow Semi Condensed Black" panose="020B0604020202020204" charset="0"/>
      <p:bold r:id="rId41"/>
      <p:boldItalic r:id="rId42"/>
    </p:embeddedFont>
    <p:embeddedFont>
      <p:font typeface="Segoe UI Black" panose="020B0A02040204020203" pitchFamily="34" charset="0"/>
      <p:bold r:id="rId43"/>
      <p:boldItalic r:id="rId44"/>
    </p:embeddedFont>
    <p:embeddedFont>
      <p:font typeface="Bahnschrift SemiBold" panose="020B0502040204020203" pitchFamily="34" charset="0"/>
      <p:bold r:id="rId45"/>
    </p:embeddedFont>
    <p:embeddedFont>
      <p:font typeface="Rowdies" panose="020B0604020202020204" charset="0"/>
      <p:regular r:id="rId46"/>
      <p:bold r:id="rId47"/>
    </p:embeddedFont>
    <p:embeddedFont>
      <p:font typeface="Kurale" panose="020B0604020202020204" charset="0"/>
      <p:regular r:id="rId48"/>
    </p:embeddedFont>
    <p:embeddedFont>
      <p:font typeface="Montserrat Medium" panose="020B0604020202020204" charset="0"/>
      <p:regular r:id="rId49"/>
      <p:italic r:id="rId50"/>
    </p:embeddedFont>
    <p:embeddedFont>
      <p:font typeface="Montserrat SemiBold" panose="020B0604020202020204" charset="0"/>
      <p:bold r:id="rId51"/>
      <p:boldItalic r:id="rId52"/>
    </p:embeddedFont>
    <p:embeddedFont>
      <p:font typeface="Segoe UI Semibold" panose="020B0702040204020203" pitchFamily="34" charset="0"/>
      <p:bold r:id="rId53"/>
      <p:boldItalic r:id="rId54"/>
    </p:embeddedFont>
    <p:embeddedFont>
      <p:font typeface="Calibri Light" panose="020F0302020204030204" pitchFamily="34" charset="0"/>
      <p:regular r:id="rId55"/>
      <p:italic r:id="rId56"/>
    </p:embeddedFont>
    <p:embeddedFont>
      <p:font typeface="Barlow Condensed SemiBold" panose="020B0604020202020204" charset="0"/>
      <p:bold r:id="rId57"/>
      <p:boldItalic r:id="rId58"/>
    </p:embeddedFont>
    <p:embeddedFont>
      <p:font typeface="Calibri" panose="020F0502020204030204" pitchFamily="34" charset="0"/>
      <p:regular r:id="rId59"/>
      <p:bold r:id="rId60"/>
      <p:italic r:id="rId61"/>
      <p:boldItalic r:id="rId62"/>
    </p:embeddedFont>
    <p:embeddedFont>
      <p:font typeface="Bahnschrift" panose="020B0502040204020203" pitchFamily="34" charset="0"/>
      <p:regular r:id="rId63"/>
      <p:bold r:id="rId64"/>
    </p:embeddedFont>
    <p:embeddedFont>
      <p:font typeface="Bahnschrift SemiBold SemiConden" panose="020B0502040204020203" pitchFamily="34" charset="0"/>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B8D"/>
    <a:srgbClr val="E1F0F2"/>
    <a:srgbClr val="8DC171"/>
    <a:srgbClr val="DDECD4"/>
    <a:srgbClr val="C7E1B9"/>
    <a:srgbClr val="477E7D"/>
    <a:srgbClr val="EFF6F6"/>
    <a:srgbClr val="A8B832"/>
    <a:srgbClr val="C1D050"/>
    <a:srgbClr val="F3F6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2" d="100"/>
          <a:sy n="62" d="100"/>
        </p:scale>
        <p:origin x="27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5BA37-E35A-4FEB-9298-F041292298A9}" type="datetimeFigureOut">
              <a:rPr lang="en-US" smtClean="0"/>
              <a:pPr/>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715D2-502E-46BB-9A82-B29ED2026F83}" type="slidenum">
              <a:rPr lang="en-US" smtClean="0"/>
              <a:pPr/>
              <a:t>‹#›</a:t>
            </a:fld>
            <a:endParaRPr lang="en-US"/>
          </a:p>
        </p:txBody>
      </p:sp>
    </p:spTree>
    <p:extLst>
      <p:ext uri="{BB962C8B-B14F-4D97-AF65-F5344CB8AC3E}">
        <p14:creationId xmlns:p14="http://schemas.microsoft.com/office/powerpoint/2010/main" val="3099492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nội dung hoạt động 1</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a:t>
            </a:fld>
            <a:endParaRPr lang="en-US"/>
          </a:p>
        </p:txBody>
      </p:sp>
    </p:spTree>
    <p:extLst>
      <p:ext uri="{BB962C8B-B14F-4D97-AF65-F5344CB8AC3E}">
        <p14:creationId xmlns:p14="http://schemas.microsoft.com/office/powerpoint/2010/main" val="144740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bài học</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10</a:t>
            </a:fld>
            <a:endParaRPr lang="en-US"/>
          </a:p>
        </p:txBody>
      </p:sp>
    </p:spTree>
    <p:extLst>
      <p:ext uri="{BB962C8B-B14F-4D97-AF65-F5344CB8AC3E}">
        <p14:creationId xmlns:p14="http://schemas.microsoft.com/office/powerpoint/2010/main" val="15293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nêu tiêu chí sản phẩm. GV chốt nội dung.</a:t>
            </a:r>
          </a:p>
          <a:p>
            <a:r>
              <a:rPr lang="en-US"/>
              <a:t>Gv: Từ tiêu chí trên, hãy thảo luận để xây dựng tiêu chí cho sản phẩm của nhóm em</a:t>
            </a:r>
          </a:p>
        </p:txBody>
      </p:sp>
      <p:sp>
        <p:nvSpPr>
          <p:cNvPr id="4" name="Slide Number Placeholder 3"/>
          <p:cNvSpPr>
            <a:spLocks noGrp="1"/>
          </p:cNvSpPr>
          <p:nvPr>
            <p:ph type="sldNum" sz="quarter" idx="5"/>
          </p:nvPr>
        </p:nvSpPr>
        <p:spPr/>
        <p:txBody>
          <a:bodyPr/>
          <a:lstStyle/>
          <a:p>
            <a:fld id="{6B9715D2-502E-46BB-9A82-B29ED2026F83}" type="slidenum">
              <a:rPr lang="en-US" smtClean="0"/>
              <a:pPr/>
              <a:t>11</a:t>
            </a:fld>
            <a:endParaRPr lang="en-US"/>
          </a:p>
        </p:txBody>
      </p:sp>
    </p:spTree>
    <p:extLst>
      <p:ext uri="{BB962C8B-B14F-4D97-AF65-F5344CB8AC3E}">
        <p14:creationId xmlns:p14="http://schemas.microsoft.com/office/powerpoint/2010/main" val="182517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nội dung hoạt động 2</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12</a:t>
            </a:fld>
            <a:endParaRPr lang="en-US"/>
          </a:p>
        </p:txBody>
      </p:sp>
    </p:spTree>
    <p:extLst>
      <p:ext uri="{BB962C8B-B14F-4D97-AF65-F5344CB8AC3E}">
        <p14:creationId xmlns:p14="http://schemas.microsoft.com/office/powerpoint/2010/main" val="176123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13</a:t>
            </a:fld>
            <a:endParaRPr lang="en-US"/>
          </a:p>
        </p:txBody>
      </p:sp>
    </p:spTree>
    <p:extLst>
      <p:ext uri="{BB962C8B-B14F-4D97-AF65-F5344CB8AC3E}">
        <p14:creationId xmlns:p14="http://schemas.microsoft.com/office/powerpoint/2010/main" val="214970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14</a:t>
            </a:fld>
            <a:endParaRPr lang="en-US"/>
          </a:p>
        </p:txBody>
      </p:sp>
    </p:spTree>
    <p:extLst>
      <p:ext uri="{BB962C8B-B14F-4D97-AF65-F5344CB8AC3E}">
        <p14:creationId xmlns:p14="http://schemas.microsoft.com/office/powerpoint/2010/main" val="193674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15</a:t>
            </a:fld>
            <a:endParaRPr lang="en-US"/>
          </a:p>
        </p:txBody>
      </p:sp>
    </p:spTree>
    <p:extLst>
      <p:ext uri="{BB962C8B-B14F-4D97-AF65-F5344CB8AC3E}">
        <p14:creationId xmlns:p14="http://schemas.microsoft.com/office/powerpoint/2010/main" val="210180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16</a:t>
            </a:fld>
            <a:endParaRPr lang="en-US"/>
          </a:p>
        </p:txBody>
      </p:sp>
    </p:spTree>
    <p:extLst>
      <p:ext uri="{BB962C8B-B14F-4D97-AF65-F5344CB8AC3E}">
        <p14:creationId xmlns:p14="http://schemas.microsoft.com/office/powerpoint/2010/main" val="322572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nội dung hoạt động 3</a:t>
            </a:r>
          </a:p>
        </p:txBody>
      </p:sp>
      <p:sp>
        <p:nvSpPr>
          <p:cNvPr id="4" name="Slide Number Placeholder 3"/>
          <p:cNvSpPr>
            <a:spLocks noGrp="1"/>
          </p:cNvSpPr>
          <p:nvPr>
            <p:ph type="sldNum" sz="quarter" idx="5"/>
          </p:nvPr>
        </p:nvSpPr>
        <p:spPr/>
        <p:txBody>
          <a:bodyPr/>
          <a:lstStyle/>
          <a:p>
            <a:fld id="{6B9715D2-502E-46BB-9A82-B29ED2026F83}" type="slidenum">
              <a:rPr lang="en-US" smtClean="0"/>
              <a:pPr/>
              <a:t>17</a:t>
            </a:fld>
            <a:endParaRPr lang="en-US"/>
          </a:p>
        </p:txBody>
      </p:sp>
    </p:spTree>
    <p:extLst>
      <p:ext uri="{BB962C8B-B14F-4D97-AF65-F5344CB8AC3E}">
        <p14:creationId xmlns:p14="http://schemas.microsoft.com/office/powerpoint/2010/main" val="103624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18</a:t>
            </a:fld>
            <a:endParaRPr lang="en-US"/>
          </a:p>
        </p:txBody>
      </p:sp>
    </p:spTree>
    <p:extLst>
      <p:ext uri="{BB962C8B-B14F-4D97-AF65-F5344CB8AC3E}">
        <p14:creationId xmlns:p14="http://schemas.microsoft.com/office/powerpoint/2010/main" val="35668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19</a:t>
            </a:fld>
            <a:endParaRPr lang="en-US"/>
          </a:p>
        </p:txBody>
      </p:sp>
    </p:spTree>
    <p:extLst>
      <p:ext uri="{BB962C8B-B14F-4D97-AF65-F5344CB8AC3E}">
        <p14:creationId xmlns:p14="http://schemas.microsoft.com/office/powerpoint/2010/main" val="3419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2</a:t>
            </a:fld>
            <a:endParaRPr lang="en-US"/>
          </a:p>
        </p:txBody>
      </p:sp>
    </p:spTree>
    <p:extLst>
      <p:ext uri="{BB962C8B-B14F-4D97-AF65-F5344CB8AC3E}">
        <p14:creationId xmlns:p14="http://schemas.microsoft.com/office/powerpoint/2010/main" val="3892650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20</a:t>
            </a:fld>
            <a:endParaRPr lang="en-US"/>
          </a:p>
        </p:txBody>
      </p:sp>
    </p:spTree>
    <p:extLst>
      <p:ext uri="{BB962C8B-B14F-4D97-AF65-F5344CB8AC3E}">
        <p14:creationId xmlns:p14="http://schemas.microsoft.com/office/powerpoint/2010/main" val="2137019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nêu tiêu chí sản phẩm. GV chốt nội dung.</a:t>
            </a:r>
          </a:p>
          <a:p>
            <a:r>
              <a:rPr lang="en-US"/>
              <a:t>Gv: Từ tiêu chí trên, hãy thảo luận để xây dựng tiêu chí cho sản phẩm của nhóm em</a:t>
            </a:r>
          </a:p>
        </p:txBody>
      </p:sp>
      <p:sp>
        <p:nvSpPr>
          <p:cNvPr id="4" name="Slide Number Placeholder 3"/>
          <p:cNvSpPr>
            <a:spLocks noGrp="1"/>
          </p:cNvSpPr>
          <p:nvPr>
            <p:ph type="sldNum" sz="quarter" idx="5"/>
          </p:nvPr>
        </p:nvSpPr>
        <p:spPr/>
        <p:txBody>
          <a:bodyPr/>
          <a:lstStyle/>
          <a:p>
            <a:fld id="{6B9715D2-502E-46BB-9A82-B29ED2026F83}" type="slidenum">
              <a:rPr lang="en-US" smtClean="0"/>
              <a:pPr/>
              <a:t>21</a:t>
            </a:fld>
            <a:endParaRPr lang="en-US"/>
          </a:p>
        </p:txBody>
      </p:sp>
    </p:spTree>
    <p:extLst>
      <p:ext uri="{BB962C8B-B14F-4D97-AF65-F5344CB8AC3E}">
        <p14:creationId xmlns:p14="http://schemas.microsoft.com/office/powerpoint/2010/main" val="264542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của hoạt động 4. HS làm việc theo nhóm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08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cho HS thảo luận nhóm để đưa ra ý tưởng của nhóm, hỗ trợ nếu nhóm gặp khó khăn trong việc thể hiện ý tưởng. </a:t>
            </a:r>
          </a:p>
          <a:p>
            <a:r>
              <a:rPr lang="vi-VN"/>
              <a:t>GV chiếu tiêu chí sản phẩm và yêu cầu nội dung thảo luận của học sinh bám sát với các tiêu chí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19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cho HS thảo luận nhóm để thống nhất ý tưởng của nhóm, hỗ trợ nếu nhóm gặp khó khăn trong việc thể hiện ý tưởng</a:t>
            </a:r>
            <a:r>
              <a:rPr lang="en-US"/>
              <a:t>.</a:t>
            </a:r>
            <a:endParaRPr lang="vi-VN"/>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905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HS hoàn thiện phiếu học tập số 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35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các nhóm lên trình bày phiếu học tập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461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nhiệm vụ của hoạt động 5.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580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lựa chọn vật liệu dùng làm sản phẩm.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40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sản phẩm.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77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3</a:t>
            </a:fld>
            <a:endParaRPr lang="en-US"/>
          </a:p>
        </p:txBody>
      </p:sp>
    </p:spTree>
    <p:extLst>
      <p:ext uri="{BB962C8B-B14F-4D97-AF65-F5344CB8AC3E}">
        <p14:creationId xmlns:p14="http://schemas.microsoft.com/office/powerpoint/2010/main" val="3681076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triển khai hoạt động 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615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 chức cho các nhóm lên giới thiệu về cẩm nang của nhòm theo các gợi ý.</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178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theo nội dung đã trình bày trong cẩm nang.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47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HS đánh giá theo từng tiêu chí bằng hình dán. Có thể tặng thêm hình dán cho điểm sáng tạo, làm nhanh, đẹp.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B2B8F-1FB9-4580-8920-17DD135D9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73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Em thường đi ngủ lúc mấy giờ? Dậy lúc mấy giờ? Theo em, tác dụng của việc ngủ sớm, dậy sớm là gì?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4</a:t>
            </a:fld>
            <a:endParaRPr lang="en-US"/>
          </a:p>
        </p:txBody>
      </p:sp>
    </p:spTree>
    <p:extLst>
      <p:ext uri="{BB962C8B-B14F-4D97-AF65-F5344CB8AC3E}">
        <p14:creationId xmlns:p14="http://schemas.microsoft.com/office/powerpoint/2010/main" val="1096219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hang ngày em có tập thể dục, chơi môn thể thao nào không? Thể dục thể thao có lợi ích gì?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5</a:t>
            </a:fld>
            <a:endParaRPr lang="en-US"/>
          </a:p>
        </p:txBody>
      </p:sp>
    </p:spTree>
    <p:extLst>
      <p:ext uri="{BB962C8B-B14F-4D97-AF65-F5344CB8AC3E}">
        <p14:creationId xmlns:p14="http://schemas.microsoft.com/office/powerpoint/2010/main" val="388650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Em hãy kể tên các việc làm hàng ngày để vệ sinh cá nhân của em.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6</a:t>
            </a:fld>
            <a:endParaRPr lang="en-US"/>
          </a:p>
        </p:txBody>
      </p:sp>
    </p:spTree>
    <p:extLst>
      <p:ext uri="{BB962C8B-B14F-4D97-AF65-F5344CB8AC3E}">
        <p14:creationId xmlns:p14="http://schemas.microsoft.com/office/powerpoint/2010/main" val="974868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Thế nào là ăn uống lành mạnh? Theo em, chúng ta nên ăn uống như thế nào? (ăn 3 bữa một ngày, mỗi bữa đầy đủ tinh bột, chất đạm, chất xơ, chất béo; ăn đúng giờ).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7</a:t>
            </a:fld>
            <a:endParaRPr lang="en-US"/>
          </a:p>
        </p:txBody>
      </p:sp>
    </p:spTree>
    <p:extLst>
      <p:ext uri="{BB962C8B-B14F-4D97-AF65-F5344CB8AC3E}">
        <p14:creationId xmlns:p14="http://schemas.microsoft.com/office/powerpoint/2010/main" val="686824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8</a:t>
            </a:fld>
            <a:endParaRPr lang="en-US"/>
          </a:p>
        </p:txBody>
      </p:sp>
    </p:spTree>
    <p:extLst>
      <p:ext uri="{BB962C8B-B14F-4D97-AF65-F5344CB8AC3E}">
        <p14:creationId xmlns:p14="http://schemas.microsoft.com/office/powerpoint/2010/main" val="179328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chốt nội dung hoạt động 1</a:t>
            </a:r>
          </a:p>
          <a:p>
            <a:endParaRPr lang="en-US"/>
          </a:p>
        </p:txBody>
      </p:sp>
      <p:sp>
        <p:nvSpPr>
          <p:cNvPr id="4" name="Slide Number Placeholder 3"/>
          <p:cNvSpPr>
            <a:spLocks noGrp="1"/>
          </p:cNvSpPr>
          <p:nvPr>
            <p:ph type="sldNum" sz="quarter" idx="5"/>
          </p:nvPr>
        </p:nvSpPr>
        <p:spPr/>
        <p:txBody>
          <a:bodyPr/>
          <a:lstStyle/>
          <a:p>
            <a:fld id="{6B9715D2-502E-46BB-9A82-B29ED2026F83}" type="slidenum">
              <a:rPr lang="en-US" smtClean="0"/>
              <a:pPr/>
              <a:t>9</a:t>
            </a:fld>
            <a:endParaRPr lang="en-US"/>
          </a:p>
        </p:txBody>
      </p:sp>
    </p:spTree>
    <p:extLst>
      <p:ext uri="{BB962C8B-B14F-4D97-AF65-F5344CB8AC3E}">
        <p14:creationId xmlns:p14="http://schemas.microsoft.com/office/powerpoint/2010/main" val="240532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282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12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0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922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107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91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384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101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94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772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444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5973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10" Type="http://schemas.openxmlformats.org/officeDocument/2006/relationships/image" Target="../media/image6.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10"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10"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12"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15.jpe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0.png"/><Relationship Id="rId18" Type="http://schemas.microsoft.com/office/2007/relationships/hdphoto" Target="../media/hdphoto3.wdp"/><Relationship Id="rId3" Type="http://schemas.openxmlformats.org/officeDocument/2006/relationships/image" Target="../media/image1.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15.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7.xml"/><Relationship Id="rId11" Type="http://schemas.openxmlformats.org/officeDocument/2006/relationships/image" Target="../media/image18.png"/><Relationship Id="rId15" Type="http://schemas.openxmlformats.org/officeDocument/2006/relationships/image" Target="../media/image22.png"/><Relationship Id="rId10" Type="http://schemas.microsoft.com/office/2007/relationships/hdphoto" Target="../media/hdphoto1.wdp"/><Relationship Id="rId19" Type="http://schemas.openxmlformats.org/officeDocument/2006/relationships/image" Target="../media/image24.png"/><Relationship Id="rId9" Type="http://schemas.openxmlformats.org/officeDocument/2006/relationships/image" Target="../media/image17.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png"/><Relationship Id="rId18" Type="http://schemas.openxmlformats.org/officeDocument/2006/relationships/image" Target="../media/image12.svg"/><Relationship Id="rId3" Type="http://schemas.openxmlformats.org/officeDocument/2006/relationships/image" Target="../media/image1.png"/><Relationship Id="rId12" Type="http://schemas.openxmlformats.org/officeDocument/2006/relationships/image" Target="../media/image40.svg"/><Relationship Id="rId17" Type="http://schemas.openxmlformats.org/officeDocument/2006/relationships/image" Target="../media/image26.png"/><Relationship Id="rId2" Type="http://schemas.openxmlformats.org/officeDocument/2006/relationships/notesSlide" Target="../notesSlides/notesSlide16.xml"/><Relationship Id="rId16" Type="http://schemas.openxmlformats.org/officeDocument/2006/relationships/image" Target="../media/image42.svg"/><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image" Target="../media/image25.png"/><Relationship Id="rId10" Type="http://schemas.openxmlformats.org/officeDocument/2006/relationships/image" Target="../media/image36.svg"/><Relationship Id="rId9" Type="http://schemas.openxmlformats.org/officeDocument/2006/relationships/image" Target="../media/image3.png"/><Relationship Id="rId1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10"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87.svg"/><Relationship Id="rId10" Type="http://schemas.openxmlformats.org/officeDocument/2006/relationships/image" Target="../media/image30.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10"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11" Type="http://schemas.openxmlformats.org/officeDocument/2006/relationships/image" Target="../media/image90.svg"/><Relationship Id="rId10" Type="http://schemas.openxmlformats.org/officeDocument/2006/relationships/image" Target="../media/image32.png"/><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13" Type="http://schemas.openxmlformats.org/officeDocument/2006/relationships/image" Target="../media/image20.svg"/><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2.sv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56.png"/><Relationship Id="rId5" Type="http://schemas.openxmlformats.org/officeDocument/2006/relationships/image" Target="../media/image52.png"/><Relationship Id="rId15" Type="http://schemas.openxmlformats.org/officeDocument/2006/relationships/image" Target="../media/image58.png"/><Relationship Id="rId10" Type="http://schemas.openxmlformats.org/officeDocument/2006/relationships/image" Target="../media/image55.png"/><Relationship Id="rId4" Type="http://schemas.microsoft.com/office/2007/relationships/hdphoto" Target="../media/hdphoto8.wdp"/><Relationship Id="rId9" Type="http://schemas.microsoft.com/office/2007/relationships/hdphoto" Target="../media/hdphoto10.wdp"/><Relationship Id="rId14" Type="http://schemas.microsoft.com/office/2007/relationships/hdphoto" Target="../media/hdphoto12.wdp"/></Relationships>
</file>

<file path=ppt/slides/_rels/slide2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4.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2.svg"/><Relationship Id="rId10" Type="http://schemas.openxmlformats.org/officeDocument/2006/relationships/image" Target="../media/image60.jpe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40.svg"/><Relationship Id="rId3" Type="http://schemas.openxmlformats.org/officeDocument/2006/relationships/image" Target="../media/image2.png"/><Relationship Id="rId12" Type="http://schemas.openxmlformats.org/officeDocument/2006/relationships/image" Target="../media/image6.svg"/><Relationship Id="rId17"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38.svg"/><Relationship Id="rId1" Type="http://schemas.openxmlformats.org/officeDocument/2006/relationships/slideLayout" Target="../slideLayouts/slideLayout7.xml"/><Relationship Id="rId15" Type="http://schemas.openxmlformats.org/officeDocument/2006/relationships/image" Target="../media/image4.png"/><Relationship Id="rId19" Type="http://schemas.openxmlformats.org/officeDocument/2006/relationships/image" Target="../media/image6.png"/><Relationship Id="rId4" Type="http://schemas.openxmlformats.org/officeDocument/2006/relationships/image" Target="../media/image1.png"/><Relationship Id="rId14" Type="http://schemas.openxmlformats.org/officeDocument/2006/relationships/image" Target="../media/image36.svg"/><Relationship Id="rId22" Type="http://schemas.openxmlformats.org/officeDocument/2006/relationships/image" Target="../media/image31.sv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8" Type="http://schemas.openxmlformats.org/officeDocument/2006/relationships/image" Target="../media/image74.svg"/><Relationship Id="rId13" Type="http://schemas.microsoft.com/office/2007/relationships/hdphoto" Target="../media/hdphoto17.wdp"/><Relationship Id="rId3" Type="http://schemas.openxmlformats.org/officeDocument/2006/relationships/image" Target="../media/image67.png"/><Relationship Id="rId12" Type="http://schemas.openxmlformats.org/officeDocument/2006/relationships/image" Target="../media/image70.png"/><Relationship Id="rId17" Type="http://schemas.microsoft.com/office/2007/relationships/hdphoto" Target="../media/hdphoto19.wdp"/><Relationship Id="rId2" Type="http://schemas.openxmlformats.org/officeDocument/2006/relationships/notesSlide" Target="../notesSlides/notesSlide32.xml"/><Relationship Id="rId16" Type="http://schemas.openxmlformats.org/officeDocument/2006/relationships/image" Target="../media/image72.png"/><Relationship Id="rId1" Type="http://schemas.openxmlformats.org/officeDocument/2006/relationships/slideLayout" Target="../slideLayouts/slideLayout7.xml"/><Relationship Id="rId11" Type="http://schemas.microsoft.com/office/2007/relationships/hdphoto" Target="../media/hdphoto16.wdp"/><Relationship Id="rId15" Type="http://schemas.microsoft.com/office/2007/relationships/hdphoto" Target="../media/hdphoto18.wdp"/><Relationship Id="rId10" Type="http://schemas.openxmlformats.org/officeDocument/2006/relationships/image" Target="../media/image69.png"/><Relationship Id="rId9" Type="http://schemas.openxmlformats.org/officeDocument/2006/relationships/image" Target="../media/image68.png"/><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10"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sv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10" Type="http://schemas.openxmlformats.org/officeDocument/2006/relationships/image" Target="../media/image6.svg"/></Relationships>
</file>

<file path=ppt/slides/_rels/slide8.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6.png"/><Relationship Id="rId3" Type="http://schemas.openxmlformats.org/officeDocument/2006/relationships/image" Target="../media/image1.png"/><Relationship Id="rId21" Type="http://schemas.openxmlformats.org/officeDocument/2006/relationships/image" Target="../media/image31.svg"/><Relationship Id="rId12" Type="http://schemas.openxmlformats.org/officeDocument/2006/relationships/image" Target="../media/image3.png"/><Relationship Id="rId17" Type="http://schemas.openxmlformats.org/officeDocument/2006/relationships/image" Target="../media/image40.svg"/><Relationship Id="rId2" Type="http://schemas.openxmlformats.org/officeDocument/2006/relationships/notesSlide" Target="../notesSlides/notesSlide8.xml"/><Relationship Id="rId16"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6.svg"/><Relationship Id="rId15" Type="http://schemas.openxmlformats.org/officeDocument/2006/relationships/image" Target="../media/image38.svg"/><Relationship Id="rId14" Type="http://schemas.openxmlformats.org/officeDocument/2006/relationships/image" Target="../media/image4.png"/><Relationship Id="rId2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2770038" y="1943100"/>
            <a:ext cx="12774761" cy="1354217"/>
          </a:xfrm>
          <a:prstGeom prst="rect">
            <a:avLst/>
          </a:prstGeom>
        </p:spPr>
        <p:txBody>
          <a:bodyPr wrap="square" lIns="0" tIns="0" rIns="0" bIns="0" rtlCol="0" anchor="t">
            <a:spAutoFit/>
          </a:bodyPr>
          <a:lstStyle/>
          <a:p>
            <a:pPr algn="ctr"/>
            <a:r>
              <a:rPr lang="en-US" sz="4400" dirty="0">
                <a:ln>
                  <a:solidFill>
                    <a:srgbClr val="403031"/>
                  </a:solidFill>
                </a:ln>
                <a:solidFill>
                  <a:srgbClr val="C00000"/>
                </a:solidFill>
                <a:latin typeface="Bahnschrift SemiBold SemiConden" panose="020B0502040204020203" pitchFamily="34" charset="0"/>
              </a:rPr>
              <a:t>Chia </a:t>
            </a:r>
            <a:r>
              <a:rPr lang="en-US" sz="4400" dirty="0" err="1">
                <a:ln>
                  <a:solidFill>
                    <a:srgbClr val="403031"/>
                  </a:solidFill>
                </a:ln>
                <a:solidFill>
                  <a:srgbClr val="C00000"/>
                </a:solidFill>
                <a:latin typeface="Bahnschrift SemiBold SemiConden" panose="020B0502040204020203" pitchFamily="34" charset="0"/>
              </a:rPr>
              <a:t>sẻ</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những</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việc</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làm</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để</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chăm</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sóc</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và</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bảo</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vệ</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sức</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khoẻ</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bản</a:t>
            </a:r>
            <a:r>
              <a:rPr lang="en-US" sz="4400" dirty="0">
                <a:ln>
                  <a:solidFill>
                    <a:srgbClr val="403031"/>
                  </a:solidFill>
                </a:ln>
                <a:solidFill>
                  <a:srgbClr val="C00000"/>
                </a:solidFill>
                <a:latin typeface="Bahnschrift SemiBold SemiConden" panose="020B0502040204020203" pitchFamily="34" charset="0"/>
              </a:rPr>
              <a:t> </a:t>
            </a:r>
            <a:r>
              <a:rPr lang="en-US" sz="4400" dirty="0" err="1">
                <a:ln>
                  <a:solidFill>
                    <a:srgbClr val="403031"/>
                  </a:solidFill>
                </a:ln>
                <a:solidFill>
                  <a:srgbClr val="C00000"/>
                </a:solidFill>
                <a:latin typeface="Bahnschrift SemiBold SemiConden" panose="020B0502040204020203" pitchFamily="34" charset="0"/>
              </a:rPr>
              <a:t>thân</a:t>
            </a:r>
            <a:endParaRPr lang="en-US" sz="4400" dirty="0">
              <a:ln>
                <a:solidFill>
                  <a:srgbClr val="403031"/>
                </a:solidFill>
              </a:ln>
              <a:solidFill>
                <a:srgbClr val="C00000"/>
              </a:solidFill>
              <a:latin typeface="Bahnschrift SemiBold SemiConden" panose="020B0502040204020203" pitchFamily="34" charset="0"/>
            </a:endParaRPr>
          </a:p>
        </p:txBody>
      </p:sp>
      <p:sp>
        <p:nvSpPr>
          <p:cNvPr id="24" name="TextBox 11">
            <a:extLst>
              <a:ext uri="{FF2B5EF4-FFF2-40B4-BE49-F238E27FC236}">
                <a16:creationId xmlns:a16="http://schemas.microsoft.com/office/drawing/2014/main" id="{2321D530-8F56-A894-F6E3-8BD4006E1832}"/>
              </a:ext>
            </a:extLst>
          </p:cNvPr>
          <p:cNvSpPr txBox="1"/>
          <p:nvPr/>
        </p:nvSpPr>
        <p:spPr>
          <a:xfrm>
            <a:off x="6782678" y="1028700"/>
            <a:ext cx="4749480" cy="615553"/>
          </a:xfrm>
          <a:prstGeom prst="rect">
            <a:avLst/>
          </a:prstGeom>
        </p:spPr>
        <p:txBody>
          <a:bodyPr wrap="square" lIns="0" tIns="0" rIns="0" bIns="0" rtlCol="0" anchor="t">
            <a:spAutoFit/>
          </a:bodyPr>
          <a:lstStyle/>
          <a:p>
            <a:pPr algn="l"/>
            <a:r>
              <a:rPr lang="en-US" sz="4000" dirty="0">
                <a:solidFill>
                  <a:srgbClr val="002060"/>
                </a:solidFill>
                <a:latin typeface="Montserrat SemiBold" panose="00000700000000000000" pitchFamily="2" charset="0"/>
              </a:rPr>
              <a:t>HOẠT ĐỘNG 1</a:t>
            </a:r>
          </a:p>
        </p:txBody>
      </p:sp>
      <p:sp>
        <p:nvSpPr>
          <p:cNvPr id="25" name="TextBox 5">
            <a:extLst>
              <a:ext uri="{FF2B5EF4-FFF2-40B4-BE49-F238E27FC236}">
                <a16:creationId xmlns:a16="http://schemas.microsoft.com/office/drawing/2014/main" id="{79F3287E-9A9F-A6BB-04A0-187E6D35779F}"/>
              </a:ext>
            </a:extLst>
          </p:cNvPr>
          <p:cNvSpPr txBox="1"/>
          <p:nvPr/>
        </p:nvSpPr>
        <p:spPr>
          <a:xfrm>
            <a:off x="2888578" y="9627402"/>
            <a:ext cx="2570605" cy="369332"/>
          </a:xfrm>
          <a:prstGeom prst="rect">
            <a:avLst/>
          </a:prstGeom>
        </p:spPr>
        <p:txBody>
          <a:bodyPr wrap="square" lIns="0" tIns="0" rIns="0" bIns="0" rtlCol="0" anchor="t">
            <a:spAutoFit/>
          </a:bodyPr>
          <a:lstStyle/>
          <a:p>
            <a:r>
              <a:rPr lang="en-US" sz="2400">
                <a:solidFill>
                  <a:srgbClr val="553D3F"/>
                </a:solidFill>
                <a:latin typeface="Montserrat Medium" panose="00000600000000000000" pitchFamily="2" charset="0"/>
              </a:rPr>
              <a:t>(Trang 71 SGK)</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53D875-E044-E190-7E21-A012B2904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1413" y="4089374"/>
            <a:ext cx="2929499" cy="4415233"/>
          </a:xfrm>
          <a:prstGeom prst="rect">
            <a:avLst/>
          </a:prstGeom>
        </p:spPr>
      </p:pic>
      <p:sp>
        <p:nvSpPr>
          <p:cNvPr id="19" name="Freeform: Shape 18">
            <a:extLst>
              <a:ext uri="{FF2B5EF4-FFF2-40B4-BE49-F238E27FC236}">
                <a16:creationId xmlns:a16="http://schemas.microsoft.com/office/drawing/2014/main" id="{257D0890-6719-CC37-242E-D6E6CB568680}"/>
              </a:ext>
            </a:extLst>
          </p:cNvPr>
          <p:cNvSpPr/>
          <p:nvPr/>
        </p:nvSpPr>
        <p:spPr>
          <a:xfrm>
            <a:off x="10011389" y="1708253"/>
            <a:ext cx="6818644" cy="3581424"/>
          </a:xfrm>
          <a:custGeom>
            <a:avLst/>
            <a:gdLst>
              <a:gd name="connsiteX0" fmla="*/ 2424907 w 7778052"/>
              <a:gd name="connsiteY0" fmla="*/ 0 h 3890073"/>
              <a:gd name="connsiteX1" fmla="*/ 3284470 w 7778052"/>
              <a:gd name="connsiteY1" fmla="*/ 330298 h 3890073"/>
              <a:gd name="connsiteX2" fmla="*/ 3318120 w 7778052"/>
              <a:gd name="connsiteY2" fmla="*/ 375102 h 3890073"/>
              <a:gd name="connsiteX3" fmla="*/ 3355485 w 7778052"/>
              <a:gd name="connsiteY3" fmla="*/ 329790 h 3890073"/>
              <a:gd name="connsiteX4" fmla="*/ 3884927 w 7778052"/>
              <a:gd name="connsiteY4" fmla="*/ 110366 h 3890073"/>
              <a:gd name="connsiteX5" fmla="*/ 4414369 w 7778052"/>
              <a:gd name="connsiteY5" fmla="*/ 329790 h 3890073"/>
              <a:gd name="connsiteX6" fmla="*/ 4424323 w 7778052"/>
              <a:gd name="connsiteY6" fmla="*/ 341862 h 3890073"/>
              <a:gd name="connsiteX7" fmla="*/ 4440118 w 7778052"/>
              <a:gd name="connsiteY7" fmla="*/ 322724 h 3890073"/>
              <a:gd name="connsiteX8" fmla="*/ 5299681 w 7778052"/>
              <a:gd name="connsiteY8" fmla="*/ 22157 h 3890073"/>
              <a:gd name="connsiteX9" fmla="*/ 6032666 w 7778052"/>
              <a:gd name="connsiteY9" fmla="*/ 221830 h 3890073"/>
              <a:gd name="connsiteX10" fmla="*/ 6104924 w 7778052"/>
              <a:gd name="connsiteY10" fmla="*/ 279426 h 3890073"/>
              <a:gd name="connsiteX11" fmla="*/ 6121851 w 7778052"/>
              <a:gd name="connsiteY11" fmla="*/ 258899 h 3890073"/>
              <a:gd name="connsiteX12" fmla="*/ 6651293 w 7778052"/>
              <a:gd name="connsiteY12" fmla="*/ 39475 h 3890073"/>
              <a:gd name="connsiteX13" fmla="*/ 7400037 w 7778052"/>
              <a:gd name="connsiteY13" fmla="*/ 788636 h 3890073"/>
              <a:gd name="connsiteX14" fmla="*/ 7341197 w 7778052"/>
              <a:gd name="connsiteY14" fmla="*/ 1080243 h 3890073"/>
              <a:gd name="connsiteX15" fmla="*/ 7340867 w 7778052"/>
              <a:gd name="connsiteY15" fmla="*/ 1080851 h 3890073"/>
              <a:gd name="connsiteX16" fmla="*/ 7349003 w 7778052"/>
              <a:gd name="connsiteY16" fmla="*/ 1081628 h 3890073"/>
              <a:gd name="connsiteX17" fmla="*/ 7778052 w 7778052"/>
              <a:gd name="connsiteY17" fmla="*/ 1580377 h 3890073"/>
              <a:gd name="connsiteX18" fmla="*/ 7541143 w 7778052"/>
              <a:gd name="connsiteY18" fmla="*/ 2002524 h 3890073"/>
              <a:gd name="connsiteX19" fmla="*/ 7500380 w 7778052"/>
              <a:gd name="connsiteY19" fmla="*/ 2023486 h 3890073"/>
              <a:gd name="connsiteX20" fmla="*/ 7510092 w 7778052"/>
              <a:gd name="connsiteY20" fmla="*/ 2102805 h 3890073"/>
              <a:gd name="connsiteX21" fmla="*/ 6612506 w 7778052"/>
              <a:gd name="connsiteY21" fmla="*/ 2921737 h 3890073"/>
              <a:gd name="connsiteX22" fmla="*/ 6528098 w 7778052"/>
              <a:gd name="connsiteY22" fmla="*/ 2925247 h 3890073"/>
              <a:gd name="connsiteX23" fmla="*/ 7079025 w 7778052"/>
              <a:gd name="connsiteY23" fmla="*/ 3890073 h 3890073"/>
              <a:gd name="connsiteX24" fmla="*/ 6021298 w 7778052"/>
              <a:gd name="connsiteY24" fmla="*/ 3008663 h 3890073"/>
              <a:gd name="connsiteX25" fmla="*/ 5992694 w 7778052"/>
              <a:gd name="connsiteY25" fmla="*/ 3028681 h 3890073"/>
              <a:gd name="connsiteX26" fmla="*/ 5498851 w 7778052"/>
              <a:gd name="connsiteY26" fmla="*/ 3156625 h 3890073"/>
              <a:gd name="connsiteX27" fmla="*/ 4874286 w 7778052"/>
              <a:gd name="connsiteY27" fmla="*/ 2937201 h 3890073"/>
              <a:gd name="connsiteX28" fmla="*/ 4813970 w 7778052"/>
              <a:gd name="connsiteY28" fmla="*/ 2875197 h 3890073"/>
              <a:gd name="connsiteX29" fmla="*/ 4678808 w 7778052"/>
              <a:gd name="connsiteY29" fmla="*/ 2949952 h 3890073"/>
              <a:gd name="connsiteX30" fmla="*/ 3855423 w 7778052"/>
              <a:gd name="connsiteY30" fmla="*/ 3105586 h 3890073"/>
              <a:gd name="connsiteX31" fmla="*/ 3032037 w 7778052"/>
              <a:gd name="connsiteY31" fmla="*/ 2949952 h 3890073"/>
              <a:gd name="connsiteX32" fmla="*/ 2956607 w 7778052"/>
              <a:gd name="connsiteY32" fmla="*/ 2908233 h 3890073"/>
              <a:gd name="connsiteX33" fmla="*/ 2916734 w 7778052"/>
              <a:gd name="connsiteY33" fmla="*/ 2947592 h 3890073"/>
              <a:gd name="connsiteX34" fmla="*/ 2266292 w 7778052"/>
              <a:gd name="connsiteY34" fmla="*/ 3167016 h 3890073"/>
              <a:gd name="connsiteX35" fmla="*/ 1503526 w 7778052"/>
              <a:gd name="connsiteY35" fmla="*/ 2836718 h 3890073"/>
              <a:gd name="connsiteX36" fmla="*/ 1497869 w 7778052"/>
              <a:gd name="connsiteY36" fmla="*/ 2828230 h 3890073"/>
              <a:gd name="connsiteX37" fmla="*/ 1471369 w 7778052"/>
              <a:gd name="connsiteY37" fmla="*/ 2840962 h 3890073"/>
              <a:gd name="connsiteX38" fmla="*/ 1143173 w 7778052"/>
              <a:gd name="connsiteY38" fmla="*/ 2899612 h 3890073"/>
              <a:gd name="connsiteX39" fmla="*/ 300012 w 7778052"/>
              <a:gd name="connsiteY39" fmla="*/ 2153284 h 3890073"/>
              <a:gd name="connsiteX40" fmla="*/ 311313 w 7778052"/>
              <a:gd name="connsiteY40" fmla="*/ 2054055 h 3890073"/>
              <a:gd name="connsiteX41" fmla="*/ 236909 w 7778052"/>
              <a:gd name="connsiteY41" fmla="*/ 2014258 h 3890073"/>
              <a:gd name="connsiteX42" fmla="*/ 0 w 7778052"/>
              <a:gd name="connsiteY42" fmla="*/ 1575169 h 3890073"/>
              <a:gd name="connsiteX43" fmla="*/ 429049 w 7778052"/>
              <a:gd name="connsiteY43" fmla="*/ 1056404 h 3890073"/>
              <a:gd name="connsiteX44" fmla="*/ 447852 w 7778052"/>
              <a:gd name="connsiteY44" fmla="*/ 1054536 h 3890073"/>
              <a:gd name="connsiteX45" fmla="*/ 412200 w 7778052"/>
              <a:gd name="connsiteY45" fmla="*/ 939618 h 3890073"/>
              <a:gd name="connsiteX46" fmla="*/ 396987 w 7778052"/>
              <a:gd name="connsiteY46" fmla="*/ 788636 h 3890073"/>
              <a:gd name="connsiteX47" fmla="*/ 1145731 w 7778052"/>
              <a:gd name="connsiteY47" fmla="*/ 39475 h 3890073"/>
              <a:gd name="connsiteX48" fmla="*/ 1564361 w 7778052"/>
              <a:gd name="connsiteY48" fmla="*/ 167420 h 3890073"/>
              <a:gd name="connsiteX49" fmla="*/ 1660595 w 7778052"/>
              <a:gd name="connsiteY49" fmla="*/ 246864 h 3890073"/>
              <a:gd name="connsiteX50" fmla="*/ 1691922 w 7778052"/>
              <a:gd name="connsiteY50" fmla="*/ 219424 h 3890073"/>
              <a:gd name="connsiteX51" fmla="*/ 2424907 w 7778052"/>
              <a:gd name="connsiteY51" fmla="*/ 0 h 38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78052" h="3890073">
                <a:moveTo>
                  <a:pt x="2424907" y="0"/>
                </a:moveTo>
                <a:cubicBezTo>
                  <a:pt x="2782717" y="0"/>
                  <a:pt x="3098186" y="131020"/>
                  <a:pt x="3284470" y="330298"/>
                </a:cubicBezTo>
                <a:lnTo>
                  <a:pt x="3318120" y="375102"/>
                </a:lnTo>
                <a:lnTo>
                  <a:pt x="3355485" y="329790"/>
                </a:lnTo>
                <a:cubicBezTo>
                  <a:pt x="3490981" y="194219"/>
                  <a:pt x="3678167" y="110366"/>
                  <a:pt x="3884927" y="110366"/>
                </a:cubicBezTo>
                <a:cubicBezTo>
                  <a:pt x="4091687" y="110366"/>
                  <a:pt x="4278873" y="194219"/>
                  <a:pt x="4414369" y="329790"/>
                </a:cubicBezTo>
                <a:lnTo>
                  <a:pt x="4424323" y="341862"/>
                </a:lnTo>
                <a:lnTo>
                  <a:pt x="4440118" y="322724"/>
                </a:lnTo>
                <a:cubicBezTo>
                  <a:pt x="4626402" y="141384"/>
                  <a:pt x="4941870" y="22157"/>
                  <a:pt x="5299681" y="22157"/>
                </a:cubicBezTo>
                <a:cubicBezTo>
                  <a:pt x="5585929" y="22157"/>
                  <a:pt x="5845079" y="98462"/>
                  <a:pt x="6032666" y="221830"/>
                </a:cubicBezTo>
                <a:lnTo>
                  <a:pt x="6104924" y="279426"/>
                </a:lnTo>
                <a:lnTo>
                  <a:pt x="6121851" y="258899"/>
                </a:lnTo>
                <a:cubicBezTo>
                  <a:pt x="6257347" y="123328"/>
                  <a:pt x="6444533" y="39475"/>
                  <a:pt x="6651293" y="39475"/>
                </a:cubicBezTo>
                <a:cubicBezTo>
                  <a:pt x="7064813" y="39475"/>
                  <a:pt x="7400037" y="374886"/>
                  <a:pt x="7400037" y="788636"/>
                </a:cubicBezTo>
                <a:cubicBezTo>
                  <a:pt x="7400037" y="892073"/>
                  <a:pt x="7379085" y="990615"/>
                  <a:pt x="7341197" y="1080243"/>
                </a:cubicBezTo>
                <a:lnTo>
                  <a:pt x="7340867" y="1080851"/>
                </a:lnTo>
                <a:lnTo>
                  <a:pt x="7349003" y="1081628"/>
                </a:lnTo>
                <a:cubicBezTo>
                  <a:pt x="7593861" y="1129099"/>
                  <a:pt x="7778052" y="1334359"/>
                  <a:pt x="7778052" y="1580377"/>
                </a:cubicBezTo>
                <a:cubicBezTo>
                  <a:pt x="7778052" y="1756105"/>
                  <a:pt x="7684077" y="1911037"/>
                  <a:pt x="7541143" y="2002524"/>
                </a:cubicBezTo>
                <a:lnTo>
                  <a:pt x="7500380" y="2023486"/>
                </a:lnTo>
                <a:lnTo>
                  <a:pt x="7510092" y="2102805"/>
                </a:lnTo>
                <a:cubicBezTo>
                  <a:pt x="7510092" y="2529022"/>
                  <a:pt x="7116666" y="2879582"/>
                  <a:pt x="6612506" y="2921737"/>
                </a:cubicBezTo>
                <a:lnTo>
                  <a:pt x="6528098" y="2925247"/>
                </a:lnTo>
                <a:lnTo>
                  <a:pt x="7079025" y="3890073"/>
                </a:lnTo>
                <a:lnTo>
                  <a:pt x="6021298" y="3008663"/>
                </a:lnTo>
                <a:lnTo>
                  <a:pt x="5992694" y="3028681"/>
                </a:lnTo>
                <a:cubicBezTo>
                  <a:pt x="5851724" y="3109459"/>
                  <a:pt x="5681781" y="3156625"/>
                  <a:pt x="5498851" y="3156625"/>
                </a:cubicBezTo>
                <a:cubicBezTo>
                  <a:pt x="5254943" y="3156625"/>
                  <a:pt x="5034126" y="3072773"/>
                  <a:pt x="4874286" y="2937201"/>
                </a:cubicBezTo>
                <a:lnTo>
                  <a:pt x="4813970" y="2875197"/>
                </a:lnTo>
                <a:lnTo>
                  <a:pt x="4678808" y="2949952"/>
                </a:lnTo>
                <a:cubicBezTo>
                  <a:pt x="4468086" y="3046111"/>
                  <a:pt x="4176975" y="3105586"/>
                  <a:pt x="3855423" y="3105586"/>
                </a:cubicBezTo>
                <a:cubicBezTo>
                  <a:pt x="3533871" y="3105586"/>
                  <a:pt x="3242760" y="3046111"/>
                  <a:pt x="3032037" y="2949952"/>
                </a:cubicBezTo>
                <a:lnTo>
                  <a:pt x="2956607" y="2908233"/>
                </a:lnTo>
                <a:lnTo>
                  <a:pt x="2916734" y="2947592"/>
                </a:lnTo>
                <a:cubicBezTo>
                  <a:pt x="2750271" y="3083163"/>
                  <a:pt x="2520305" y="3167016"/>
                  <a:pt x="2266292" y="3167016"/>
                </a:cubicBezTo>
                <a:cubicBezTo>
                  <a:pt x="1948775" y="3167016"/>
                  <a:pt x="1668832" y="3035996"/>
                  <a:pt x="1503526" y="2836718"/>
                </a:cubicBezTo>
                <a:lnTo>
                  <a:pt x="1497869" y="2828230"/>
                </a:lnTo>
                <a:lnTo>
                  <a:pt x="1471369" y="2840962"/>
                </a:lnTo>
                <a:cubicBezTo>
                  <a:pt x="1370495" y="2878728"/>
                  <a:pt x="1259589" y="2899612"/>
                  <a:pt x="1143173" y="2899612"/>
                </a:cubicBezTo>
                <a:cubicBezTo>
                  <a:pt x="677508" y="2899612"/>
                  <a:pt x="300012" y="2565470"/>
                  <a:pt x="300012" y="2153284"/>
                </a:cubicBezTo>
                <a:lnTo>
                  <a:pt x="311313" y="2054055"/>
                </a:lnTo>
                <a:lnTo>
                  <a:pt x="236909" y="2014258"/>
                </a:lnTo>
                <a:cubicBezTo>
                  <a:pt x="93975" y="1919099"/>
                  <a:pt x="0" y="1757949"/>
                  <a:pt x="0" y="1575169"/>
                </a:cubicBezTo>
                <a:cubicBezTo>
                  <a:pt x="0" y="1319278"/>
                  <a:pt x="184191" y="1105780"/>
                  <a:pt x="429049" y="1056404"/>
                </a:cubicBezTo>
                <a:lnTo>
                  <a:pt x="447852" y="1054536"/>
                </a:lnTo>
                <a:lnTo>
                  <a:pt x="412200" y="939618"/>
                </a:lnTo>
                <a:cubicBezTo>
                  <a:pt x="402225" y="890849"/>
                  <a:pt x="396987" y="840355"/>
                  <a:pt x="396987" y="788636"/>
                </a:cubicBezTo>
                <a:cubicBezTo>
                  <a:pt x="396987" y="374886"/>
                  <a:pt x="732211" y="39475"/>
                  <a:pt x="1145731" y="39475"/>
                </a:cubicBezTo>
                <a:cubicBezTo>
                  <a:pt x="1300802" y="39475"/>
                  <a:pt x="1444861" y="86642"/>
                  <a:pt x="1564361" y="167420"/>
                </a:cubicBezTo>
                <a:lnTo>
                  <a:pt x="1660595" y="246864"/>
                </a:lnTo>
                <a:lnTo>
                  <a:pt x="1691922" y="219424"/>
                </a:lnTo>
                <a:cubicBezTo>
                  <a:pt x="1879509" y="83853"/>
                  <a:pt x="2138658" y="0"/>
                  <a:pt x="2424907" y="0"/>
                </a:cubicBezTo>
                <a:close/>
              </a:path>
            </a:pathLst>
          </a:custGeom>
          <a:solidFill>
            <a:schemeClr val="bg1"/>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01B3DB24-4917-9EE2-6AA5-A03C6684F7D2}"/>
              </a:ext>
            </a:extLst>
          </p:cNvPr>
          <p:cNvSpPr txBox="1"/>
          <p:nvPr/>
        </p:nvSpPr>
        <p:spPr>
          <a:xfrm>
            <a:off x="10860554" y="2067893"/>
            <a:ext cx="5246590" cy="2309415"/>
          </a:xfrm>
          <a:prstGeom prst="rect">
            <a:avLst/>
          </a:prstGeom>
        </p:spPr>
        <p:txBody>
          <a:bodyPr wrap="square" lIns="0" tIns="0" rIns="0" bIns="0" rtlCol="0" anchor="t">
            <a:spAutoFit/>
          </a:bodyPr>
          <a:lstStyle/>
          <a:p>
            <a:pPr algn="ctr">
              <a:lnSpc>
                <a:spcPct val="120000"/>
              </a:lnSpc>
            </a:pPr>
            <a:r>
              <a:rPr lang="en-US" sz="3200">
                <a:solidFill>
                  <a:srgbClr val="483A00"/>
                </a:solidFill>
                <a:latin typeface="Kurale"/>
              </a:rPr>
              <a:t>C</a:t>
            </a:r>
            <a:r>
              <a:rPr lang="vi-VN" sz="3200">
                <a:solidFill>
                  <a:srgbClr val="483A00"/>
                </a:solidFill>
                <a:latin typeface="Kurale"/>
              </a:rPr>
              <a:t>húng ta c</a:t>
            </a:r>
            <a:r>
              <a:rPr lang="en-US" sz="3200">
                <a:solidFill>
                  <a:srgbClr val="483A00"/>
                </a:solidFill>
                <a:latin typeface="Kurale"/>
              </a:rPr>
              <a:t>ù</a:t>
            </a:r>
            <a:r>
              <a:rPr lang="vi-VN" sz="3200">
                <a:solidFill>
                  <a:srgbClr val="483A00"/>
                </a:solidFill>
                <a:latin typeface="Kurale"/>
              </a:rPr>
              <a:t>ng xây dựng cẩm nang để sử dụng khi cần chăm sóc, bảo vệ sức khoẻ tuổi dậy thì nhé! </a:t>
            </a:r>
          </a:p>
        </p:txBody>
      </p:sp>
      <p:sp>
        <p:nvSpPr>
          <p:cNvPr id="12" name="Freeform 12"/>
          <p:cNvSpPr/>
          <p:nvPr/>
        </p:nvSpPr>
        <p:spPr>
          <a:xfrm>
            <a:off x="11958582" y="5124100"/>
            <a:ext cx="596179" cy="552821"/>
          </a:xfrm>
          <a:custGeom>
            <a:avLst/>
            <a:gdLst/>
            <a:ahLst/>
            <a:cxnLst/>
            <a:rect l="l" t="t" r="r" b="b"/>
            <a:pathLst>
              <a:path w="596179" h="552821">
                <a:moveTo>
                  <a:pt x="0" y="0"/>
                </a:moveTo>
                <a:lnTo>
                  <a:pt x="596179" y="0"/>
                </a:lnTo>
                <a:lnTo>
                  <a:pt x="596179" y="552820"/>
                </a:lnTo>
                <a:lnTo>
                  <a:pt x="0" y="552820"/>
                </a:lnTo>
                <a:lnTo>
                  <a:pt x="0" y="0"/>
                </a:lnTo>
                <a:close/>
              </a:path>
            </a:pathLst>
          </a:custGeom>
          <a:blipFill>
            <a:blip r:embed="rId4" cstate="print">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0562464" y="5029380"/>
            <a:ext cx="596179" cy="552821"/>
          </a:xfrm>
          <a:custGeom>
            <a:avLst/>
            <a:gdLst/>
            <a:ahLst/>
            <a:cxnLst/>
            <a:rect l="l" t="t" r="r" b="b"/>
            <a:pathLst>
              <a:path w="596179" h="552821">
                <a:moveTo>
                  <a:pt x="0" y="0"/>
                </a:moveTo>
                <a:lnTo>
                  <a:pt x="596179" y="0"/>
                </a:lnTo>
                <a:lnTo>
                  <a:pt x="596179" y="552821"/>
                </a:lnTo>
                <a:lnTo>
                  <a:pt x="0" y="552821"/>
                </a:lnTo>
                <a:lnTo>
                  <a:pt x="0" y="0"/>
                </a:lnTo>
                <a:close/>
              </a:path>
            </a:pathLst>
          </a:custGeom>
          <a:blipFill>
            <a:blip r:embed="rId4" cstate="print">
              <a:extLst>
                <a:ext uri="{96DAC541-7B7A-43D3-8B79-37D633B846F1}">
                  <asvg:svgBlip xmlns:asvg="http://schemas.microsoft.com/office/drawing/2016/SVG/main" xmlns="" r:embed="rId10"/>
                </a:ext>
              </a:extLst>
            </a:blip>
            <a:stretch>
              <a:fillRect/>
            </a:stretch>
          </a:blipFill>
        </p:spPr>
      </p:sp>
      <p:sp>
        <p:nvSpPr>
          <p:cNvPr id="29" name="TextBox 5">
            <a:extLst>
              <a:ext uri="{FF2B5EF4-FFF2-40B4-BE49-F238E27FC236}">
                <a16:creationId xmlns:a16="http://schemas.microsoft.com/office/drawing/2014/main" id="{71C8C55F-2C8E-9AB9-7608-D533D8075F30}"/>
              </a:ext>
            </a:extLst>
          </p:cNvPr>
          <p:cNvSpPr txBox="1"/>
          <p:nvPr/>
        </p:nvSpPr>
        <p:spPr>
          <a:xfrm>
            <a:off x="7688392" y="9639300"/>
            <a:ext cx="2570605" cy="369332"/>
          </a:xfrm>
          <a:prstGeom prst="rect">
            <a:avLst/>
          </a:prstGeom>
        </p:spPr>
        <p:txBody>
          <a:bodyPr wrap="square" lIns="0" tIns="0" rIns="0" bIns="0" rtlCol="0" anchor="t">
            <a:spAutoFit/>
          </a:bodyPr>
          <a:lstStyle/>
          <a:p>
            <a:r>
              <a:rPr lang="en-US" sz="2400" dirty="0">
                <a:solidFill>
                  <a:srgbClr val="553D3F"/>
                </a:solidFill>
                <a:latin typeface="Montserrat Medium" panose="00000600000000000000" pitchFamily="2" charset="0"/>
              </a:rPr>
              <a:t>(</a:t>
            </a:r>
            <a:r>
              <a:rPr lang="en-US" sz="2400" dirty="0" err="1">
                <a:solidFill>
                  <a:srgbClr val="553D3F"/>
                </a:solidFill>
                <a:latin typeface="Montserrat Medium" panose="00000600000000000000" pitchFamily="2" charset="0"/>
              </a:rPr>
              <a:t>Trang</a:t>
            </a:r>
            <a:r>
              <a:rPr lang="en-US" sz="2400" dirty="0">
                <a:solidFill>
                  <a:srgbClr val="553D3F"/>
                </a:solidFill>
                <a:latin typeface="Montserrat Medium" panose="00000600000000000000" pitchFamily="2" charset="0"/>
              </a:rPr>
              <a:t> 71 SGK)</a:t>
            </a:r>
          </a:p>
        </p:txBody>
      </p:sp>
    </p:spTree>
    <p:extLst>
      <p:ext uri="{BB962C8B-B14F-4D97-AF65-F5344CB8AC3E}">
        <p14:creationId xmlns:p14="http://schemas.microsoft.com/office/powerpoint/2010/main" val="3107741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579952" y="1730387"/>
            <a:ext cx="9128095" cy="1359591"/>
            <a:chOff x="0" y="0"/>
            <a:chExt cx="2404107" cy="358081"/>
          </a:xfrm>
        </p:grpSpPr>
        <p:sp>
          <p:nvSpPr>
            <p:cNvPr id="6" name="Freeform 6"/>
            <p:cNvSpPr/>
            <p:nvPr/>
          </p:nvSpPr>
          <p:spPr>
            <a:xfrm>
              <a:off x="0" y="0"/>
              <a:ext cx="2404107" cy="358081"/>
            </a:xfrm>
            <a:custGeom>
              <a:avLst/>
              <a:gdLst/>
              <a:ahLst/>
              <a:cxnLst/>
              <a:rect l="l" t="t" r="r" b="b"/>
              <a:pathLst>
                <a:path w="2404107" h="358081">
                  <a:moveTo>
                    <a:pt x="65307" y="0"/>
                  </a:moveTo>
                  <a:lnTo>
                    <a:pt x="2338800" y="0"/>
                  </a:lnTo>
                  <a:cubicBezTo>
                    <a:pt x="2356121" y="0"/>
                    <a:pt x="2372732" y="6881"/>
                    <a:pt x="2384979" y="19128"/>
                  </a:cubicBezTo>
                  <a:cubicBezTo>
                    <a:pt x="2397227" y="31375"/>
                    <a:pt x="2404107" y="47986"/>
                    <a:pt x="2404107" y="65307"/>
                  </a:cubicBezTo>
                  <a:lnTo>
                    <a:pt x="2404107" y="292775"/>
                  </a:lnTo>
                  <a:cubicBezTo>
                    <a:pt x="2404107" y="310095"/>
                    <a:pt x="2397227" y="326706"/>
                    <a:pt x="2384979" y="338954"/>
                  </a:cubicBezTo>
                  <a:cubicBezTo>
                    <a:pt x="2372732" y="351201"/>
                    <a:pt x="2356121" y="358081"/>
                    <a:pt x="2338800" y="358081"/>
                  </a:cubicBezTo>
                  <a:lnTo>
                    <a:pt x="65307" y="358081"/>
                  </a:lnTo>
                  <a:cubicBezTo>
                    <a:pt x="29239" y="358081"/>
                    <a:pt x="0" y="328843"/>
                    <a:pt x="0" y="292775"/>
                  </a:cubicBezTo>
                  <a:lnTo>
                    <a:pt x="0" y="65307"/>
                  </a:lnTo>
                  <a:cubicBezTo>
                    <a:pt x="0" y="47986"/>
                    <a:pt x="6881" y="31375"/>
                    <a:pt x="19128" y="19128"/>
                  </a:cubicBezTo>
                  <a:cubicBezTo>
                    <a:pt x="31375" y="6881"/>
                    <a:pt x="47986" y="0"/>
                    <a:pt x="65307" y="0"/>
                  </a:cubicBezTo>
                  <a:close/>
                </a:path>
              </a:pathLst>
            </a:custGeom>
            <a:solidFill>
              <a:srgbClr val="FFFFFF"/>
            </a:solidFill>
          </p:spPr>
        </p:sp>
        <p:sp>
          <p:nvSpPr>
            <p:cNvPr id="7" name="TextBox 7"/>
            <p:cNvSpPr txBox="1"/>
            <p:nvPr/>
          </p:nvSpPr>
          <p:spPr>
            <a:xfrm>
              <a:off x="0" y="-47625"/>
              <a:ext cx="2404107" cy="405706"/>
            </a:xfrm>
            <a:prstGeom prst="rect">
              <a:avLst/>
            </a:prstGeom>
          </p:spPr>
          <p:txBody>
            <a:bodyPr lIns="50800" tIns="50800" rIns="50800" bIns="50800" rtlCol="0" anchor="ctr"/>
            <a:lstStyle/>
            <a:p>
              <a:pPr algn="ctr"/>
              <a:endParaRPr/>
            </a:p>
          </p:txBody>
        </p:sp>
      </p:grpSp>
      <p:sp>
        <p:nvSpPr>
          <p:cNvPr id="8" name="TextBox 8"/>
          <p:cNvSpPr txBox="1"/>
          <p:nvPr/>
        </p:nvSpPr>
        <p:spPr>
          <a:xfrm>
            <a:off x="5746183" y="1902350"/>
            <a:ext cx="6910580" cy="1015663"/>
          </a:xfrm>
          <a:prstGeom prst="rect">
            <a:avLst/>
          </a:prstGeom>
        </p:spPr>
        <p:txBody>
          <a:bodyPr lIns="0" tIns="0" rIns="0" bIns="0" rtlCol="0" anchor="t">
            <a:spAutoFit/>
          </a:bodyPr>
          <a:lstStyle/>
          <a:p>
            <a:pPr algn="ctr"/>
            <a:r>
              <a:rPr lang="en-US" sz="6600">
                <a:solidFill>
                  <a:srgbClr val="403031"/>
                </a:solidFill>
                <a:latin typeface="Bahnschrift SemiBold SemiConden" panose="020B0502040204020203" pitchFamily="34" charset="0"/>
              </a:rPr>
              <a:t>TIÊU CHÍ SẢN PHẨM</a:t>
            </a:r>
          </a:p>
        </p:txBody>
      </p:sp>
      <p:sp>
        <p:nvSpPr>
          <p:cNvPr id="9" name="Freeform 9"/>
          <p:cNvSpPr/>
          <p:nvPr/>
        </p:nvSpPr>
        <p:spPr>
          <a:xfrm>
            <a:off x="4980731" y="2081937"/>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2599290" y="2081937"/>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rot="-5400000">
            <a:off x="750145" y="4408257"/>
            <a:ext cx="4721723" cy="3574988"/>
            <a:chOff x="0" y="0"/>
            <a:chExt cx="3077377" cy="2329994"/>
          </a:xfrm>
        </p:grpSpPr>
        <p:sp>
          <p:nvSpPr>
            <p:cNvPr id="12" name="Freeform 12"/>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13" name="TextBox 13"/>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14" name="Group 14"/>
          <p:cNvGrpSpPr/>
          <p:nvPr/>
        </p:nvGrpSpPr>
        <p:grpSpPr>
          <a:xfrm rot="-5400000">
            <a:off x="854135" y="4520826"/>
            <a:ext cx="4513743" cy="3343794"/>
            <a:chOff x="0" y="0"/>
            <a:chExt cx="2941826" cy="2179313"/>
          </a:xfrm>
        </p:grpSpPr>
        <p:sp>
          <p:nvSpPr>
            <p:cNvPr id="15" name="Freeform 15"/>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16" name="TextBox 16"/>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grpSp>
        <p:nvGrpSpPr>
          <p:cNvPr id="17" name="Group 17"/>
          <p:cNvGrpSpPr/>
          <p:nvPr/>
        </p:nvGrpSpPr>
        <p:grpSpPr>
          <a:xfrm rot="-5400000">
            <a:off x="4772140" y="4408257"/>
            <a:ext cx="4721723" cy="3574988"/>
            <a:chOff x="0" y="0"/>
            <a:chExt cx="3077377" cy="2329994"/>
          </a:xfrm>
        </p:grpSpPr>
        <p:sp>
          <p:nvSpPr>
            <p:cNvPr id="18" name="Freeform 18"/>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19" name="TextBox 19"/>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20" name="Group 20"/>
          <p:cNvGrpSpPr/>
          <p:nvPr/>
        </p:nvGrpSpPr>
        <p:grpSpPr>
          <a:xfrm rot="-5400000">
            <a:off x="4876131" y="4520826"/>
            <a:ext cx="4513743" cy="3343794"/>
            <a:chOff x="0" y="0"/>
            <a:chExt cx="2941826" cy="2179313"/>
          </a:xfrm>
        </p:grpSpPr>
        <p:sp>
          <p:nvSpPr>
            <p:cNvPr id="21" name="Freeform 21"/>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22" name="TextBox 22"/>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grpSp>
        <p:nvGrpSpPr>
          <p:cNvPr id="23" name="Group 23"/>
          <p:cNvGrpSpPr/>
          <p:nvPr/>
        </p:nvGrpSpPr>
        <p:grpSpPr>
          <a:xfrm rot="-5400000">
            <a:off x="8794136" y="4408257"/>
            <a:ext cx="4721723" cy="3574988"/>
            <a:chOff x="0" y="0"/>
            <a:chExt cx="3077377" cy="2329994"/>
          </a:xfrm>
        </p:grpSpPr>
        <p:sp>
          <p:nvSpPr>
            <p:cNvPr id="24" name="Freeform 24"/>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25" name="TextBox 25"/>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26" name="Group 26"/>
          <p:cNvGrpSpPr/>
          <p:nvPr/>
        </p:nvGrpSpPr>
        <p:grpSpPr>
          <a:xfrm rot="-5400000">
            <a:off x="8898126" y="4520826"/>
            <a:ext cx="4513743" cy="3343794"/>
            <a:chOff x="0" y="0"/>
            <a:chExt cx="2941826" cy="2179313"/>
          </a:xfrm>
        </p:grpSpPr>
        <p:sp>
          <p:nvSpPr>
            <p:cNvPr id="27" name="Freeform 27"/>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28" name="TextBox 28"/>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grpSp>
        <p:nvGrpSpPr>
          <p:cNvPr id="29" name="Group 29"/>
          <p:cNvGrpSpPr/>
          <p:nvPr/>
        </p:nvGrpSpPr>
        <p:grpSpPr>
          <a:xfrm rot="-5400000">
            <a:off x="12816132" y="4408257"/>
            <a:ext cx="4721723" cy="3574988"/>
            <a:chOff x="0" y="0"/>
            <a:chExt cx="3077377" cy="2329994"/>
          </a:xfrm>
        </p:grpSpPr>
        <p:sp>
          <p:nvSpPr>
            <p:cNvPr id="30" name="Freeform 30"/>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31" name="TextBox 31"/>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32" name="Group 32"/>
          <p:cNvGrpSpPr/>
          <p:nvPr/>
        </p:nvGrpSpPr>
        <p:grpSpPr>
          <a:xfrm rot="-5400000">
            <a:off x="12920122" y="4520826"/>
            <a:ext cx="4513743" cy="3343794"/>
            <a:chOff x="0" y="0"/>
            <a:chExt cx="2941826" cy="2179313"/>
          </a:xfrm>
        </p:grpSpPr>
        <p:sp>
          <p:nvSpPr>
            <p:cNvPr id="33" name="Freeform 33"/>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34" name="TextBox 34"/>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sp>
        <p:nvSpPr>
          <p:cNvPr id="36" name="TextBox 36"/>
          <p:cNvSpPr txBox="1"/>
          <p:nvPr/>
        </p:nvSpPr>
        <p:spPr>
          <a:xfrm>
            <a:off x="1782190" y="4703445"/>
            <a:ext cx="2713610" cy="1969770"/>
          </a:xfrm>
          <a:prstGeom prst="rect">
            <a:avLst/>
          </a:prstGeom>
        </p:spPr>
        <p:txBody>
          <a:bodyPr wrap="square"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Có các thông tin chi tiết về việc chăm sóc sức khoẻ tuổi dậy thì.</a:t>
            </a:r>
          </a:p>
        </p:txBody>
      </p:sp>
      <p:sp>
        <p:nvSpPr>
          <p:cNvPr id="39" name="TextBox 39"/>
          <p:cNvSpPr txBox="1"/>
          <p:nvPr/>
        </p:nvSpPr>
        <p:spPr>
          <a:xfrm>
            <a:off x="5804186" y="4703445"/>
            <a:ext cx="2657633" cy="2954655"/>
          </a:xfrm>
          <a:prstGeom prst="rect">
            <a:avLst/>
          </a:prstGeom>
        </p:spPr>
        <p:txBody>
          <a:bodyPr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Có hình ảnh thể hiện những việc cần làm để chăm sóc và bảo vệ sức khoẻ ở tuổi dậy thì.</a:t>
            </a:r>
          </a:p>
        </p:txBody>
      </p:sp>
      <p:sp>
        <p:nvSpPr>
          <p:cNvPr id="42" name="TextBox 42"/>
          <p:cNvSpPr txBox="1"/>
          <p:nvPr/>
        </p:nvSpPr>
        <p:spPr>
          <a:xfrm>
            <a:off x="9826182" y="4703445"/>
            <a:ext cx="2657633" cy="1477328"/>
          </a:xfrm>
          <a:prstGeom prst="rect">
            <a:avLst/>
          </a:prstGeom>
        </p:spPr>
        <p:txBody>
          <a:bodyPr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Nội dung trình bày rõ ràng, khoa học.</a:t>
            </a:r>
          </a:p>
        </p:txBody>
      </p:sp>
      <p:sp>
        <p:nvSpPr>
          <p:cNvPr id="45" name="TextBox 45"/>
          <p:cNvSpPr txBox="1"/>
          <p:nvPr/>
        </p:nvSpPr>
        <p:spPr>
          <a:xfrm>
            <a:off x="13848177" y="4703445"/>
            <a:ext cx="2657633" cy="984885"/>
          </a:xfrm>
          <a:prstGeom prst="rect">
            <a:avLst/>
          </a:prstGeom>
        </p:spPr>
        <p:txBody>
          <a:bodyPr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Vật liệu dễ kiếm, dễ sử dụng.</a:t>
            </a:r>
          </a:p>
        </p:txBody>
      </p:sp>
      <p:sp>
        <p:nvSpPr>
          <p:cNvPr id="49" name="TextBox 5">
            <a:extLst>
              <a:ext uri="{FF2B5EF4-FFF2-40B4-BE49-F238E27FC236}">
                <a16:creationId xmlns:a16="http://schemas.microsoft.com/office/drawing/2014/main" id="{11CC2369-3BAF-BA5A-4CC8-4CEC7E66D3DB}"/>
              </a:ext>
            </a:extLst>
          </p:cNvPr>
          <p:cNvSpPr txBox="1"/>
          <p:nvPr/>
        </p:nvSpPr>
        <p:spPr>
          <a:xfrm>
            <a:off x="7688392" y="9715500"/>
            <a:ext cx="2570605" cy="369332"/>
          </a:xfrm>
          <a:prstGeom prst="rect">
            <a:avLst/>
          </a:prstGeom>
        </p:spPr>
        <p:txBody>
          <a:bodyPr wrap="square" lIns="0" tIns="0" rIns="0" bIns="0" rtlCol="0" anchor="t">
            <a:spAutoFit/>
          </a:bodyPr>
          <a:lstStyle/>
          <a:p>
            <a:r>
              <a:rPr lang="en-US" sz="2400">
                <a:solidFill>
                  <a:srgbClr val="553D3F"/>
                </a:solidFill>
                <a:latin typeface="Montserrat Medium" panose="00000600000000000000" pitchFamily="2" charset="0"/>
              </a:rPr>
              <a:t>(Trang 71 SGK)</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1219200" y="3086100"/>
            <a:ext cx="12573000" cy="1354217"/>
          </a:xfrm>
          <a:prstGeom prst="rect">
            <a:avLst/>
          </a:prstGeom>
        </p:spPr>
        <p:txBody>
          <a:bodyPr wrap="square" lIns="0" tIns="0" rIns="0" bIns="0" rtlCol="0" anchor="t">
            <a:spAutoFit/>
          </a:bodyPr>
          <a:lstStyle/>
          <a:p>
            <a:pPr algn="ctr"/>
            <a:r>
              <a:rPr lang="en-US" sz="4400" dirty="0" err="1">
                <a:solidFill>
                  <a:srgbClr val="0070C0"/>
                </a:solidFill>
                <a:latin typeface="Bahnschrift SemiBold SemiConden" panose="020B0502040204020203" pitchFamily="34" charset="0"/>
              </a:rPr>
              <a:t>Tìm</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hiểu</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những</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việc</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làm</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để</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chăm</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sóc</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bảo</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vệ</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sức</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khoẻ</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thể</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chất</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và</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tinh</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thần</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tuổi</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dậy</a:t>
            </a:r>
            <a:r>
              <a:rPr lang="en-US" sz="4400" dirty="0">
                <a:solidFill>
                  <a:srgbClr val="0070C0"/>
                </a:solidFill>
                <a:latin typeface="Bahnschrift SemiBold SemiConden" panose="020B0502040204020203" pitchFamily="34" charset="0"/>
              </a:rPr>
              <a:t> </a:t>
            </a:r>
            <a:r>
              <a:rPr lang="en-US" sz="4400" dirty="0" err="1">
                <a:solidFill>
                  <a:srgbClr val="0070C0"/>
                </a:solidFill>
                <a:latin typeface="Bahnschrift SemiBold SemiConden" panose="020B0502040204020203" pitchFamily="34" charset="0"/>
              </a:rPr>
              <a:t>thì</a:t>
            </a:r>
            <a:endParaRPr lang="en-US" sz="4400" dirty="0">
              <a:solidFill>
                <a:srgbClr val="0070C0"/>
              </a:solidFill>
              <a:latin typeface="Bahnschrift SemiBold SemiConden" panose="020B0502040204020203" pitchFamily="34" charset="0"/>
            </a:endParaRPr>
          </a:p>
        </p:txBody>
      </p:sp>
      <p:sp>
        <p:nvSpPr>
          <p:cNvPr id="24" name="TextBox 11">
            <a:extLst>
              <a:ext uri="{FF2B5EF4-FFF2-40B4-BE49-F238E27FC236}">
                <a16:creationId xmlns:a16="http://schemas.microsoft.com/office/drawing/2014/main" id="{2321D530-8F56-A894-F6E3-8BD4006E1832}"/>
              </a:ext>
            </a:extLst>
          </p:cNvPr>
          <p:cNvSpPr txBox="1"/>
          <p:nvPr/>
        </p:nvSpPr>
        <p:spPr>
          <a:xfrm>
            <a:off x="4724400" y="1866900"/>
            <a:ext cx="4749480" cy="615553"/>
          </a:xfrm>
          <a:prstGeom prst="rect">
            <a:avLst/>
          </a:prstGeom>
        </p:spPr>
        <p:txBody>
          <a:bodyPr wrap="square" lIns="0" tIns="0" rIns="0" bIns="0" rtlCol="0" anchor="t">
            <a:spAutoFit/>
          </a:bodyPr>
          <a:lstStyle/>
          <a:p>
            <a:pPr algn="l"/>
            <a:r>
              <a:rPr lang="en-US" sz="4000" dirty="0">
                <a:solidFill>
                  <a:srgbClr val="002060"/>
                </a:solidFill>
                <a:latin typeface="Montserrat SemiBold" panose="00000700000000000000" pitchFamily="2" charset="0"/>
              </a:rPr>
              <a:t>HOẠT ĐỘNG 2</a:t>
            </a:r>
          </a:p>
        </p:txBody>
      </p:sp>
    </p:spTree>
    <p:extLst>
      <p:ext uri="{BB962C8B-B14F-4D97-AF65-F5344CB8AC3E}">
        <p14:creationId xmlns:p14="http://schemas.microsoft.com/office/powerpoint/2010/main" val="45386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algn="ctr">
                <a:spcBef>
                  <a:spcPct val="0"/>
                </a:spcBef>
              </a:pPr>
              <a:endParaRPr/>
            </a:p>
          </p:txBody>
        </p:sp>
      </p:grpSp>
      <p:grpSp>
        <p:nvGrpSpPr>
          <p:cNvPr id="12" name="Group 12"/>
          <p:cNvGrpSpPr/>
          <p:nvPr/>
        </p:nvGrpSpPr>
        <p:grpSpPr>
          <a:xfrm>
            <a:off x="4648200" y="1679873"/>
            <a:ext cx="9220200" cy="1359591"/>
            <a:chOff x="0" y="0"/>
            <a:chExt cx="1918785" cy="358081"/>
          </a:xfrm>
        </p:grpSpPr>
        <p:sp>
          <p:nvSpPr>
            <p:cNvPr id="13" name="Freeform 13"/>
            <p:cNvSpPr/>
            <p:nvPr/>
          </p:nvSpPr>
          <p:spPr>
            <a:xfrm>
              <a:off x="0" y="0"/>
              <a:ext cx="1918785" cy="358081"/>
            </a:xfrm>
            <a:custGeom>
              <a:avLst/>
              <a:gdLst/>
              <a:ahLst/>
              <a:cxnLst/>
              <a:rect l="l" t="t" r="r" b="b"/>
              <a:pathLst>
                <a:path w="1918785" h="358081">
                  <a:moveTo>
                    <a:pt x="81825" y="0"/>
                  </a:moveTo>
                  <a:lnTo>
                    <a:pt x="1836960" y="0"/>
                  </a:lnTo>
                  <a:cubicBezTo>
                    <a:pt x="1858662" y="0"/>
                    <a:pt x="1879474" y="8621"/>
                    <a:pt x="1894819" y="23966"/>
                  </a:cubicBezTo>
                  <a:cubicBezTo>
                    <a:pt x="1910165" y="39311"/>
                    <a:pt x="1918785" y="60124"/>
                    <a:pt x="1918785" y="81825"/>
                  </a:cubicBezTo>
                  <a:lnTo>
                    <a:pt x="1918785" y="276256"/>
                  </a:lnTo>
                  <a:cubicBezTo>
                    <a:pt x="1918785" y="321447"/>
                    <a:pt x="1882151" y="358081"/>
                    <a:pt x="1836960" y="358081"/>
                  </a:cubicBezTo>
                  <a:lnTo>
                    <a:pt x="81825" y="358081"/>
                  </a:lnTo>
                  <a:cubicBezTo>
                    <a:pt x="36634" y="358081"/>
                    <a:pt x="0" y="321447"/>
                    <a:pt x="0" y="276256"/>
                  </a:cubicBezTo>
                  <a:lnTo>
                    <a:pt x="0" y="81825"/>
                  </a:lnTo>
                  <a:cubicBezTo>
                    <a:pt x="0" y="36634"/>
                    <a:pt x="36634" y="0"/>
                    <a:pt x="81825" y="0"/>
                  </a:cubicBezTo>
                  <a:close/>
                </a:path>
              </a:pathLst>
            </a:custGeom>
            <a:solidFill>
              <a:srgbClr val="DDCDD6"/>
            </a:solidFill>
          </p:spPr>
        </p:sp>
        <p:sp>
          <p:nvSpPr>
            <p:cNvPr id="14" name="TextBox 14"/>
            <p:cNvSpPr txBox="1"/>
            <p:nvPr/>
          </p:nvSpPr>
          <p:spPr>
            <a:xfrm>
              <a:off x="0" y="-38100"/>
              <a:ext cx="1918785" cy="396181"/>
            </a:xfrm>
            <a:prstGeom prst="rect">
              <a:avLst/>
            </a:prstGeom>
          </p:spPr>
          <p:txBody>
            <a:bodyPr lIns="50800" tIns="50800" rIns="50800" bIns="50800" rtlCol="0" anchor="ctr"/>
            <a:lstStyle/>
            <a:p>
              <a:pPr algn="ctr"/>
              <a:endParaRPr/>
            </a:p>
          </p:txBody>
        </p:sp>
      </p:grpSp>
      <p:sp>
        <p:nvSpPr>
          <p:cNvPr id="15" name="Freeform 15"/>
          <p:cNvSpPr/>
          <p:nvPr/>
        </p:nvSpPr>
        <p:spPr>
          <a:xfrm>
            <a:off x="5058465" y="2038055"/>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13041911" y="2055144"/>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20" name="TextBox 14">
            <a:extLst>
              <a:ext uri="{FF2B5EF4-FFF2-40B4-BE49-F238E27FC236}">
                <a16:creationId xmlns:a16="http://schemas.microsoft.com/office/drawing/2014/main" id="{A6EDC78C-06D0-54FA-1956-1370FFF6C06C}"/>
              </a:ext>
            </a:extLst>
          </p:cNvPr>
          <p:cNvSpPr txBox="1"/>
          <p:nvPr/>
        </p:nvSpPr>
        <p:spPr>
          <a:xfrm>
            <a:off x="3485069" y="3368472"/>
            <a:ext cx="12434915" cy="5464894"/>
          </a:xfrm>
          <a:prstGeom prst="rect">
            <a:avLst/>
          </a:prstGeom>
        </p:spPr>
        <p:txBody>
          <a:bodyPr wrap="square" lIns="0" tIns="0" rIns="0" bIns="0" rtlCol="0" anchor="t">
            <a:spAutoFit/>
          </a:bodyPr>
          <a:lstStyle/>
          <a:p>
            <a:pPr>
              <a:lnSpc>
                <a:spcPct val="150000"/>
              </a:lnSpc>
            </a:pPr>
            <a:r>
              <a:rPr lang="en-US" sz="3200">
                <a:solidFill>
                  <a:schemeClr val="bg2">
                    <a:lumMod val="10000"/>
                  </a:schemeClr>
                </a:solidFill>
                <a:latin typeface="Bahnschrift Condensed" panose="020B0502040204020203" pitchFamily="34" charset="0"/>
              </a:rPr>
              <a:t>a. Em hãy nêu một số dấu hiệu của tuổi dậy thì?</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3200">
                <a:solidFill>
                  <a:schemeClr val="bg2">
                    <a:lumMod val="10000"/>
                  </a:schemeClr>
                </a:solidFill>
                <a:latin typeface="Bahnschrift Condensed" panose="020B0502040204020203" pitchFamily="34" charset="0"/>
              </a:rPr>
              <a:t>b. Kể tên những việc làm để chăm sóc, bảo vệ sức khoẻ thể chất và tinh thần ở tuổi dậy thì?</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3200">
                <a:solidFill>
                  <a:schemeClr val="bg2">
                    <a:lumMod val="10000"/>
                  </a:schemeClr>
                </a:solidFill>
                <a:latin typeface="Bahnschrift Condensed" panose="020B0502040204020203" pitchFamily="34" charset="0"/>
              </a:rPr>
              <a:t>c. Kể tên những việc cần tránh khi chăm sóc sức khoẻ thể chất và tinh thần ở tuổi dậy thì?</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2400">
                <a:solidFill>
                  <a:schemeClr val="bg2">
                    <a:lumMod val="10000"/>
                  </a:schemeClr>
                </a:solidFill>
                <a:latin typeface="Bahnschrift" panose="020B0502040204020203" pitchFamily="34" charset="0"/>
              </a:rPr>
              <a:t>……………………………………………………………………………………………………………………………………….</a:t>
            </a:r>
          </a:p>
        </p:txBody>
      </p:sp>
      <p:sp>
        <p:nvSpPr>
          <p:cNvPr id="21" name="TextBox 5">
            <a:extLst>
              <a:ext uri="{FF2B5EF4-FFF2-40B4-BE49-F238E27FC236}">
                <a16:creationId xmlns:a16="http://schemas.microsoft.com/office/drawing/2014/main" id="{06B47E08-CBD9-4A0E-0BAE-E1FCECFDB721}"/>
              </a:ext>
            </a:extLst>
          </p:cNvPr>
          <p:cNvSpPr txBox="1"/>
          <p:nvPr/>
        </p:nvSpPr>
        <p:spPr>
          <a:xfrm>
            <a:off x="5232896" y="1875067"/>
            <a:ext cx="8360503" cy="923330"/>
          </a:xfrm>
          <a:prstGeom prst="rect">
            <a:avLst/>
          </a:prstGeom>
        </p:spPr>
        <p:txBody>
          <a:bodyPr wrap="square" lIns="0" tIns="0" rIns="0" bIns="0" rtlCol="0" anchor="t">
            <a:spAutoFit/>
          </a:bodyPr>
          <a:lstStyle/>
          <a:p>
            <a:pPr algn="ctr"/>
            <a:r>
              <a:rPr lang="en-US" sz="6000">
                <a:solidFill>
                  <a:srgbClr val="002060"/>
                </a:solidFill>
                <a:latin typeface="Bahnschrift SemiBold" panose="020B0502040204020203" pitchFamily="34" charset="0"/>
              </a:rPr>
              <a:t>PHIẾU HỌC TẬP SỐ 2</a:t>
            </a:r>
          </a:p>
        </p:txBody>
      </p:sp>
    </p:spTree>
    <p:extLst>
      <p:ext uri="{BB962C8B-B14F-4D97-AF65-F5344CB8AC3E}">
        <p14:creationId xmlns:p14="http://schemas.microsoft.com/office/powerpoint/2010/main" val="387636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9414687" y="4762499"/>
            <a:ext cx="4102519" cy="4114801"/>
            <a:chOff x="0" y="0"/>
            <a:chExt cx="7336282" cy="8916670"/>
          </a:xfrm>
        </p:grpSpPr>
        <p:sp>
          <p:nvSpPr>
            <p:cNvPr id="4" name="Freeform 4"/>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5" name="Freeform 5"/>
            <p:cNvSpPr/>
            <p:nvPr/>
          </p:nvSpPr>
          <p:spPr>
            <a:xfrm flipH="1">
              <a:off x="155575" y="155575"/>
              <a:ext cx="7025387" cy="8605520"/>
            </a:xfrm>
            <a:custGeom>
              <a:avLst/>
              <a:gdLst/>
              <a:ahLst/>
              <a:cxnLst/>
              <a:rect l="l" t="t" r="r" b="b"/>
              <a:pathLst>
                <a:path w="7025387" h="8605520">
                  <a:moveTo>
                    <a:pt x="7025387" y="8605520"/>
                  </a:moveTo>
                  <a:lnTo>
                    <a:pt x="7025387" y="3465957"/>
                  </a:lnTo>
                  <a:cubicBezTo>
                    <a:pt x="7006972" y="2013458"/>
                    <a:pt x="6065013" y="699643"/>
                    <a:pt x="4681221" y="196977"/>
                  </a:cubicBezTo>
                  <a:lnTo>
                    <a:pt x="4678300" y="195961"/>
                  </a:lnTo>
                  <a:cubicBezTo>
                    <a:pt x="4673855" y="194818"/>
                    <a:pt x="4664711" y="192278"/>
                    <a:pt x="4654297" y="187960"/>
                  </a:cubicBezTo>
                  <a:cubicBezTo>
                    <a:pt x="4287140" y="63373"/>
                    <a:pt x="3903473" y="0"/>
                    <a:pt x="3514726" y="0"/>
                  </a:cubicBezTo>
                  <a:cubicBezTo>
                    <a:pt x="3514091" y="0"/>
                    <a:pt x="3513456" y="0"/>
                    <a:pt x="3512694" y="0"/>
                  </a:cubicBezTo>
                  <a:cubicBezTo>
                    <a:pt x="3512059" y="0"/>
                    <a:pt x="3511424" y="0"/>
                    <a:pt x="3510662" y="0"/>
                  </a:cubicBezTo>
                  <a:cubicBezTo>
                    <a:pt x="3122042" y="0"/>
                    <a:pt x="2738248" y="63373"/>
                    <a:pt x="2371091" y="187960"/>
                  </a:cubicBezTo>
                  <a:cubicBezTo>
                    <a:pt x="2360676" y="192278"/>
                    <a:pt x="2351532" y="194818"/>
                    <a:pt x="2347087" y="195961"/>
                  </a:cubicBezTo>
                  <a:lnTo>
                    <a:pt x="2344166" y="196977"/>
                  </a:lnTo>
                  <a:cubicBezTo>
                    <a:pt x="960374" y="699643"/>
                    <a:pt x="18288" y="2013458"/>
                    <a:pt x="0" y="3465957"/>
                  </a:cubicBezTo>
                  <a:lnTo>
                    <a:pt x="0" y="8605520"/>
                  </a:lnTo>
                  <a:lnTo>
                    <a:pt x="7025387" y="860552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p:spPr>
        </p:sp>
      </p:grpSp>
      <p:grpSp>
        <p:nvGrpSpPr>
          <p:cNvPr id="8" name="Group 8"/>
          <p:cNvGrpSpPr/>
          <p:nvPr/>
        </p:nvGrpSpPr>
        <p:grpSpPr>
          <a:xfrm>
            <a:off x="2590800" y="723900"/>
            <a:ext cx="13258800" cy="1664391"/>
            <a:chOff x="0" y="0"/>
            <a:chExt cx="2255841" cy="358081"/>
          </a:xfrm>
        </p:grpSpPr>
        <p:sp>
          <p:nvSpPr>
            <p:cNvPr id="9" name="Freeform 9"/>
            <p:cNvSpPr/>
            <p:nvPr/>
          </p:nvSpPr>
          <p:spPr>
            <a:xfrm>
              <a:off x="0" y="0"/>
              <a:ext cx="2255841" cy="358081"/>
            </a:xfrm>
            <a:custGeom>
              <a:avLst/>
              <a:gdLst/>
              <a:ahLst/>
              <a:cxnLst/>
              <a:rect l="l" t="t" r="r" b="b"/>
              <a:pathLst>
                <a:path w="2255841" h="358081">
                  <a:moveTo>
                    <a:pt x="68695" y="0"/>
                  </a:moveTo>
                  <a:lnTo>
                    <a:pt x="2187145" y="0"/>
                  </a:lnTo>
                  <a:cubicBezTo>
                    <a:pt x="2205364" y="0"/>
                    <a:pt x="2222837" y="7238"/>
                    <a:pt x="2235720" y="20120"/>
                  </a:cubicBezTo>
                  <a:cubicBezTo>
                    <a:pt x="2248603" y="33003"/>
                    <a:pt x="2255841" y="50476"/>
                    <a:pt x="2255841" y="68695"/>
                  </a:cubicBezTo>
                  <a:lnTo>
                    <a:pt x="2255841" y="289386"/>
                  </a:lnTo>
                  <a:cubicBezTo>
                    <a:pt x="2255841" y="307605"/>
                    <a:pt x="2248603" y="325078"/>
                    <a:pt x="2235720" y="337961"/>
                  </a:cubicBezTo>
                  <a:cubicBezTo>
                    <a:pt x="2222837" y="350844"/>
                    <a:pt x="2205364" y="358081"/>
                    <a:pt x="2187145" y="358081"/>
                  </a:cubicBezTo>
                  <a:lnTo>
                    <a:pt x="68695" y="358081"/>
                  </a:lnTo>
                  <a:cubicBezTo>
                    <a:pt x="50476" y="358081"/>
                    <a:pt x="33003" y="350844"/>
                    <a:pt x="20120" y="337961"/>
                  </a:cubicBezTo>
                  <a:cubicBezTo>
                    <a:pt x="7238" y="325078"/>
                    <a:pt x="0" y="307605"/>
                    <a:pt x="0" y="289386"/>
                  </a:cubicBezTo>
                  <a:lnTo>
                    <a:pt x="0" y="68695"/>
                  </a:lnTo>
                  <a:cubicBezTo>
                    <a:pt x="0" y="50476"/>
                    <a:pt x="7238" y="33003"/>
                    <a:pt x="20120" y="20120"/>
                  </a:cubicBezTo>
                  <a:cubicBezTo>
                    <a:pt x="33003" y="7238"/>
                    <a:pt x="50476" y="0"/>
                    <a:pt x="68695" y="0"/>
                  </a:cubicBezTo>
                  <a:close/>
                </a:path>
              </a:pathLst>
            </a:custGeom>
            <a:solidFill>
              <a:srgbClr val="FFFFFF"/>
            </a:solidFill>
          </p:spPr>
        </p:sp>
        <p:sp>
          <p:nvSpPr>
            <p:cNvPr id="10" name="TextBox 10"/>
            <p:cNvSpPr txBox="1"/>
            <p:nvPr/>
          </p:nvSpPr>
          <p:spPr>
            <a:xfrm>
              <a:off x="0" y="-47625"/>
              <a:ext cx="2255841" cy="405706"/>
            </a:xfrm>
            <a:prstGeom prst="rect">
              <a:avLst/>
            </a:prstGeom>
          </p:spPr>
          <p:txBody>
            <a:bodyPr lIns="50800" tIns="50800" rIns="50800" bIns="50800" rtlCol="0" anchor="ctr"/>
            <a:lstStyle/>
            <a:p>
              <a:pPr algn="ctr"/>
              <a:endParaRPr/>
            </a:p>
          </p:txBody>
        </p:sp>
      </p:grpSp>
      <p:sp>
        <p:nvSpPr>
          <p:cNvPr id="11" name="Freeform 11"/>
          <p:cNvSpPr/>
          <p:nvPr/>
        </p:nvSpPr>
        <p:spPr>
          <a:xfrm>
            <a:off x="3018574" y="1110260"/>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4" cstate="print">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870341" y="1294564"/>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4" cstate="print">
              <a:extLst>
                <a:ext uri="{96DAC541-7B7A-43D3-8B79-37D633B846F1}">
                  <asvg:svgBlip xmlns:asvg="http://schemas.microsoft.com/office/drawing/2016/SVG/main" xmlns="" r:embed="rId9"/>
                </a:ext>
              </a:extLst>
            </a:blip>
            <a:stretch>
              <a:fillRect/>
            </a:stretch>
          </a:blipFill>
        </p:spPr>
      </p:sp>
      <p:grpSp>
        <p:nvGrpSpPr>
          <p:cNvPr id="13" name="Group 13"/>
          <p:cNvGrpSpPr>
            <a:grpSpLocks noChangeAspect="1"/>
          </p:cNvGrpSpPr>
          <p:nvPr/>
        </p:nvGrpSpPr>
        <p:grpSpPr>
          <a:xfrm>
            <a:off x="288439" y="4762499"/>
            <a:ext cx="4102519" cy="4114801"/>
            <a:chOff x="0" y="0"/>
            <a:chExt cx="7336282" cy="8916670"/>
          </a:xfrm>
        </p:grpSpPr>
        <p:sp>
          <p:nvSpPr>
            <p:cNvPr id="14" name="Freeform 14"/>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15" name="Freeform 15"/>
            <p:cNvSpPr/>
            <p:nvPr/>
          </p:nvSpPr>
          <p:spPr>
            <a:xfrm flipH="1">
              <a:off x="155575" y="155575"/>
              <a:ext cx="7025387" cy="8605520"/>
            </a:xfrm>
            <a:custGeom>
              <a:avLst/>
              <a:gdLst/>
              <a:ahLst/>
              <a:cxnLst/>
              <a:rect l="l" t="t" r="r" b="b"/>
              <a:pathLst>
                <a:path w="7025387" h="8605520">
                  <a:moveTo>
                    <a:pt x="7025387" y="8605520"/>
                  </a:moveTo>
                  <a:lnTo>
                    <a:pt x="7025387" y="3465957"/>
                  </a:lnTo>
                  <a:cubicBezTo>
                    <a:pt x="7006972" y="2013458"/>
                    <a:pt x="6065013" y="699643"/>
                    <a:pt x="4681221" y="196977"/>
                  </a:cubicBezTo>
                  <a:lnTo>
                    <a:pt x="4678300" y="195961"/>
                  </a:lnTo>
                  <a:cubicBezTo>
                    <a:pt x="4673855" y="194818"/>
                    <a:pt x="4664711" y="192278"/>
                    <a:pt x="4654297" y="187960"/>
                  </a:cubicBezTo>
                  <a:cubicBezTo>
                    <a:pt x="4287140" y="63373"/>
                    <a:pt x="3903473" y="0"/>
                    <a:pt x="3514726" y="0"/>
                  </a:cubicBezTo>
                  <a:cubicBezTo>
                    <a:pt x="3514091" y="0"/>
                    <a:pt x="3513456" y="0"/>
                    <a:pt x="3512694" y="0"/>
                  </a:cubicBezTo>
                  <a:cubicBezTo>
                    <a:pt x="3512059" y="0"/>
                    <a:pt x="3511424" y="0"/>
                    <a:pt x="3510662" y="0"/>
                  </a:cubicBezTo>
                  <a:cubicBezTo>
                    <a:pt x="3122042" y="0"/>
                    <a:pt x="2738248" y="63373"/>
                    <a:pt x="2371091" y="187960"/>
                  </a:cubicBezTo>
                  <a:cubicBezTo>
                    <a:pt x="2360676" y="192278"/>
                    <a:pt x="2351532" y="194818"/>
                    <a:pt x="2347087" y="195961"/>
                  </a:cubicBezTo>
                  <a:lnTo>
                    <a:pt x="2344166" y="196977"/>
                  </a:lnTo>
                  <a:cubicBezTo>
                    <a:pt x="960374" y="699643"/>
                    <a:pt x="18288" y="2013458"/>
                    <a:pt x="0" y="3465957"/>
                  </a:cubicBezTo>
                  <a:lnTo>
                    <a:pt x="0" y="8605520"/>
                  </a:lnTo>
                  <a:lnTo>
                    <a:pt x="7025387" y="8605520"/>
                  </a:lnTo>
                  <a:close/>
                </a:path>
              </a:pathLst>
            </a:custGeom>
            <a:blipFill dpi="0" rotWithShape="1">
              <a:blip r:embed="rId10" cstate="print">
                <a:extLst>
                  <a:ext uri="{28A0092B-C50C-407E-A947-70E740481C1C}">
                    <a14:useLocalDpi xmlns:a14="http://schemas.microsoft.com/office/drawing/2010/main" val="0"/>
                  </a:ext>
                </a:extLst>
              </a:blip>
              <a:srcRect/>
              <a:stretch>
                <a:fillRect/>
              </a:stretch>
            </a:blipFill>
          </p:spPr>
        </p:sp>
      </p:grpSp>
      <p:grpSp>
        <p:nvGrpSpPr>
          <p:cNvPr id="17" name="Group 17"/>
          <p:cNvGrpSpPr>
            <a:grpSpLocks noChangeAspect="1"/>
          </p:cNvGrpSpPr>
          <p:nvPr/>
        </p:nvGrpSpPr>
        <p:grpSpPr>
          <a:xfrm>
            <a:off x="4851563" y="4762499"/>
            <a:ext cx="4102519" cy="4114801"/>
            <a:chOff x="0" y="0"/>
            <a:chExt cx="7336282" cy="8916670"/>
          </a:xfrm>
        </p:grpSpPr>
        <p:sp>
          <p:nvSpPr>
            <p:cNvPr id="18" name="Freeform 18"/>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19" name="Freeform 19"/>
            <p:cNvSpPr/>
            <p:nvPr/>
          </p:nvSpPr>
          <p:spPr>
            <a:xfrm>
              <a:off x="155575" y="155575"/>
              <a:ext cx="7025387" cy="8605520"/>
            </a:xfrm>
            <a:custGeom>
              <a:avLst/>
              <a:gdLst/>
              <a:ahLst/>
              <a:cxnLst/>
              <a:rect l="l" t="t" r="r" b="b"/>
              <a:pathLst>
                <a:path w="7025387" h="8605520">
                  <a:moveTo>
                    <a:pt x="0" y="8605520"/>
                  </a:moveTo>
                  <a:lnTo>
                    <a:pt x="0" y="3465957"/>
                  </a:lnTo>
                  <a:cubicBezTo>
                    <a:pt x="18415" y="2013458"/>
                    <a:pt x="960374" y="699643"/>
                    <a:pt x="2344166" y="196977"/>
                  </a:cubicBezTo>
                  <a:lnTo>
                    <a:pt x="2347087" y="195961"/>
                  </a:lnTo>
                  <a:cubicBezTo>
                    <a:pt x="2351532" y="194818"/>
                    <a:pt x="2360676" y="192278"/>
                    <a:pt x="2371090" y="187960"/>
                  </a:cubicBezTo>
                  <a:cubicBezTo>
                    <a:pt x="2738247" y="63373"/>
                    <a:pt x="3121914" y="0"/>
                    <a:pt x="3510661" y="0"/>
                  </a:cubicBezTo>
                  <a:cubicBezTo>
                    <a:pt x="3511296" y="0"/>
                    <a:pt x="3511931" y="0"/>
                    <a:pt x="3512693" y="0"/>
                  </a:cubicBezTo>
                  <a:cubicBezTo>
                    <a:pt x="3513328" y="0"/>
                    <a:pt x="3513963" y="0"/>
                    <a:pt x="3514725" y="0"/>
                  </a:cubicBezTo>
                  <a:cubicBezTo>
                    <a:pt x="3903345" y="0"/>
                    <a:pt x="4287139" y="63373"/>
                    <a:pt x="4654296" y="187960"/>
                  </a:cubicBezTo>
                  <a:cubicBezTo>
                    <a:pt x="4664710" y="192278"/>
                    <a:pt x="4673854" y="194818"/>
                    <a:pt x="4678299" y="195961"/>
                  </a:cubicBezTo>
                  <a:lnTo>
                    <a:pt x="4681220" y="196977"/>
                  </a:lnTo>
                  <a:cubicBezTo>
                    <a:pt x="6065012" y="699643"/>
                    <a:pt x="7007099" y="2013458"/>
                    <a:pt x="7025387" y="3465957"/>
                  </a:cubicBezTo>
                  <a:lnTo>
                    <a:pt x="7025387" y="8605520"/>
                  </a:lnTo>
                  <a:lnTo>
                    <a:pt x="0" y="8605520"/>
                  </a:lnTo>
                  <a:close/>
                </a:path>
              </a:pathLst>
            </a:custGeom>
            <a:blipFill dpi="0" rotWithShape="1">
              <a:blip r:embed="rId11" cstate="print">
                <a:extLst>
                  <a:ext uri="{28A0092B-C50C-407E-A947-70E740481C1C}">
                    <a14:useLocalDpi xmlns:a14="http://schemas.microsoft.com/office/drawing/2010/main" val="0"/>
                  </a:ext>
                </a:extLst>
              </a:blip>
              <a:srcRect/>
              <a:stretch>
                <a:fillRect/>
              </a:stretch>
            </a:blipFill>
          </p:spPr>
        </p:sp>
      </p:grpSp>
      <p:sp>
        <p:nvSpPr>
          <p:cNvPr id="20" name="TextBox 33">
            <a:extLst>
              <a:ext uri="{FF2B5EF4-FFF2-40B4-BE49-F238E27FC236}">
                <a16:creationId xmlns:a16="http://schemas.microsoft.com/office/drawing/2014/main" id="{034D7E30-135A-BA95-32D8-D74D153D25A1}"/>
              </a:ext>
            </a:extLst>
          </p:cNvPr>
          <p:cNvSpPr txBox="1"/>
          <p:nvPr/>
        </p:nvSpPr>
        <p:spPr>
          <a:xfrm>
            <a:off x="4114800" y="911433"/>
            <a:ext cx="10439400" cy="1231106"/>
          </a:xfrm>
          <a:prstGeom prst="rect">
            <a:avLst/>
          </a:prstGeom>
        </p:spPr>
        <p:txBody>
          <a:bodyPr wrap="square" lIns="0" tIns="0" rIns="0" bIns="0" rtlCol="0" anchor="t">
            <a:spAutoFit/>
          </a:bodyPr>
          <a:lstStyle/>
          <a:p>
            <a:pPr algn="ctr"/>
            <a:r>
              <a:rPr lang="vi-VN" sz="4000">
                <a:solidFill>
                  <a:srgbClr val="403031"/>
                </a:solidFill>
                <a:latin typeface="Bahnschrift SemiBold SemiConden" panose="020B0502040204020203" pitchFamily="34" charset="0"/>
              </a:rPr>
              <a:t>a. Xác định những việc làm để chăm sóc, bảo vệ sức khoẻ thể chất và tinh thần ở tuổi dậy thì trong tranh. </a:t>
            </a:r>
            <a:endParaRPr lang="en-US" sz="4000">
              <a:solidFill>
                <a:srgbClr val="403031"/>
              </a:solidFill>
              <a:latin typeface="Bahnschrift SemiBold SemiConden" panose="020B0502040204020203" pitchFamily="34" charset="0"/>
            </a:endParaRPr>
          </a:p>
        </p:txBody>
      </p:sp>
      <p:grpSp>
        <p:nvGrpSpPr>
          <p:cNvPr id="16" name="Group 3">
            <a:extLst>
              <a:ext uri="{FF2B5EF4-FFF2-40B4-BE49-F238E27FC236}">
                <a16:creationId xmlns:a16="http://schemas.microsoft.com/office/drawing/2014/main" id="{118E4283-8178-5538-F710-7F6376305C25}"/>
              </a:ext>
            </a:extLst>
          </p:cNvPr>
          <p:cNvGrpSpPr>
            <a:grpSpLocks noChangeAspect="1"/>
          </p:cNvGrpSpPr>
          <p:nvPr/>
        </p:nvGrpSpPr>
        <p:grpSpPr>
          <a:xfrm>
            <a:off x="13977810" y="4762499"/>
            <a:ext cx="4102519" cy="4114801"/>
            <a:chOff x="0" y="0"/>
            <a:chExt cx="7336282" cy="8916670"/>
          </a:xfrm>
        </p:grpSpPr>
        <p:sp>
          <p:nvSpPr>
            <p:cNvPr id="21" name="Freeform 4">
              <a:extLst>
                <a:ext uri="{FF2B5EF4-FFF2-40B4-BE49-F238E27FC236}">
                  <a16:creationId xmlns:a16="http://schemas.microsoft.com/office/drawing/2014/main" id="{697EE7C2-8492-8C5A-69DF-C5F6BCB74B8E}"/>
                </a:ext>
              </a:extLst>
            </p:cNvPr>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22" name="Freeform 5">
              <a:extLst>
                <a:ext uri="{FF2B5EF4-FFF2-40B4-BE49-F238E27FC236}">
                  <a16:creationId xmlns:a16="http://schemas.microsoft.com/office/drawing/2014/main" id="{3150B003-8832-BA85-A0A9-BC3A529D3170}"/>
                </a:ext>
              </a:extLst>
            </p:cNvPr>
            <p:cNvSpPr/>
            <p:nvPr/>
          </p:nvSpPr>
          <p:spPr>
            <a:xfrm flipH="1">
              <a:off x="155575" y="155575"/>
              <a:ext cx="7025387" cy="8605520"/>
            </a:xfrm>
            <a:custGeom>
              <a:avLst/>
              <a:gdLst/>
              <a:ahLst/>
              <a:cxnLst/>
              <a:rect l="l" t="t" r="r" b="b"/>
              <a:pathLst>
                <a:path w="7025387" h="8605520">
                  <a:moveTo>
                    <a:pt x="7025387" y="8605520"/>
                  </a:moveTo>
                  <a:lnTo>
                    <a:pt x="7025387" y="3465957"/>
                  </a:lnTo>
                  <a:cubicBezTo>
                    <a:pt x="7006972" y="2013458"/>
                    <a:pt x="6065013" y="699643"/>
                    <a:pt x="4681221" y="196977"/>
                  </a:cubicBezTo>
                  <a:lnTo>
                    <a:pt x="4678300" y="195961"/>
                  </a:lnTo>
                  <a:cubicBezTo>
                    <a:pt x="4673855" y="194818"/>
                    <a:pt x="4664711" y="192278"/>
                    <a:pt x="4654297" y="187960"/>
                  </a:cubicBezTo>
                  <a:cubicBezTo>
                    <a:pt x="4287140" y="63373"/>
                    <a:pt x="3903473" y="0"/>
                    <a:pt x="3514726" y="0"/>
                  </a:cubicBezTo>
                  <a:cubicBezTo>
                    <a:pt x="3514091" y="0"/>
                    <a:pt x="3513456" y="0"/>
                    <a:pt x="3512694" y="0"/>
                  </a:cubicBezTo>
                  <a:cubicBezTo>
                    <a:pt x="3512059" y="0"/>
                    <a:pt x="3511424" y="0"/>
                    <a:pt x="3510662" y="0"/>
                  </a:cubicBezTo>
                  <a:cubicBezTo>
                    <a:pt x="3122042" y="0"/>
                    <a:pt x="2738248" y="63373"/>
                    <a:pt x="2371091" y="187960"/>
                  </a:cubicBezTo>
                  <a:cubicBezTo>
                    <a:pt x="2360676" y="192278"/>
                    <a:pt x="2351532" y="194818"/>
                    <a:pt x="2347087" y="195961"/>
                  </a:cubicBezTo>
                  <a:lnTo>
                    <a:pt x="2344166" y="196977"/>
                  </a:lnTo>
                  <a:cubicBezTo>
                    <a:pt x="960374" y="699643"/>
                    <a:pt x="18288" y="2013458"/>
                    <a:pt x="0" y="3465957"/>
                  </a:cubicBezTo>
                  <a:lnTo>
                    <a:pt x="0" y="8605520"/>
                  </a:lnTo>
                  <a:lnTo>
                    <a:pt x="7025387" y="8605520"/>
                  </a:lnTo>
                  <a:close/>
                </a:path>
              </a:pathLst>
            </a:custGeom>
            <a:blipFill dpi="0" rotWithShape="1">
              <a:blip r:embed="rId12" cstate="print">
                <a:extLst>
                  <a:ext uri="{28A0092B-C50C-407E-A947-70E740481C1C}">
                    <a14:useLocalDpi xmlns:a14="http://schemas.microsoft.com/office/drawing/2010/main" val="0"/>
                  </a:ext>
                </a:extLst>
              </a:blip>
              <a:srcRect/>
              <a:stretch>
                <a:fillRect/>
              </a:stretch>
            </a:blipFill>
          </p:spPr>
        </p:sp>
      </p:grpSp>
      <p:sp>
        <p:nvSpPr>
          <p:cNvPr id="23" name="TextBox 5">
            <a:extLst>
              <a:ext uri="{FF2B5EF4-FFF2-40B4-BE49-F238E27FC236}">
                <a16:creationId xmlns:a16="http://schemas.microsoft.com/office/drawing/2014/main" id="{4DA78867-D184-6407-F4A9-4E66A4580563}"/>
              </a:ext>
            </a:extLst>
          </p:cNvPr>
          <p:cNvSpPr txBox="1"/>
          <p:nvPr/>
        </p:nvSpPr>
        <p:spPr>
          <a:xfrm>
            <a:off x="8216383" y="9871653"/>
            <a:ext cx="2570605" cy="408623"/>
          </a:xfrm>
          <a:prstGeom prst="wedgeRoundRectCallout">
            <a:avLst/>
          </a:prstGeom>
        </p:spPr>
        <p:txBody>
          <a:bodyPr wrap="square" lIns="0" tIns="0" rIns="0" bIns="0" rtlCol="0" anchor="t">
            <a:spAutoFit/>
          </a:bodyPr>
          <a:lstStyle/>
          <a:p>
            <a:r>
              <a:rPr lang="en-US" sz="2400">
                <a:solidFill>
                  <a:srgbClr val="553D3F"/>
                </a:solidFill>
                <a:latin typeface="Montserrat Medium" panose="00000600000000000000" pitchFamily="2" charset="0"/>
              </a:rPr>
              <a:t>(Trang 72 SGK)</a:t>
            </a:r>
          </a:p>
        </p:txBody>
      </p:sp>
      <p:sp>
        <p:nvSpPr>
          <p:cNvPr id="24" name="Speech Bubble: Rectangle with Corners Rounded 23">
            <a:extLst>
              <a:ext uri="{FF2B5EF4-FFF2-40B4-BE49-F238E27FC236}">
                <a16:creationId xmlns:a16="http://schemas.microsoft.com/office/drawing/2014/main" id="{CD48BBB5-475E-9808-2016-11D229088D51}"/>
              </a:ext>
            </a:extLst>
          </p:cNvPr>
          <p:cNvSpPr/>
          <p:nvPr/>
        </p:nvSpPr>
        <p:spPr>
          <a:xfrm>
            <a:off x="1841315" y="3519363"/>
            <a:ext cx="2546091" cy="1143000"/>
          </a:xfrm>
          <a:prstGeom prst="wedgeRoundRectCallout">
            <a:avLst>
              <a:gd name="adj1" fmla="val -34452"/>
              <a:gd name="adj2" fmla="val 103203"/>
              <a:gd name="adj3" fmla="val 16667"/>
            </a:avLst>
          </a:prstGeom>
          <a:solidFill>
            <a:srgbClr val="6F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5">
            <a:extLst>
              <a:ext uri="{FF2B5EF4-FFF2-40B4-BE49-F238E27FC236}">
                <a16:creationId xmlns:a16="http://schemas.microsoft.com/office/drawing/2014/main" id="{5975F91F-4673-C192-725C-3CD525D4B9F5}"/>
              </a:ext>
            </a:extLst>
          </p:cNvPr>
          <p:cNvSpPr txBox="1"/>
          <p:nvPr/>
        </p:nvSpPr>
        <p:spPr>
          <a:xfrm>
            <a:off x="1946549" y="3505129"/>
            <a:ext cx="2570605" cy="1107996"/>
          </a:xfrm>
          <a:prstGeom prst="rect">
            <a:avLst/>
          </a:prstGeom>
        </p:spPr>
        <p:txBody>
          <a:bodyPr wrap="square" lIns="0" tIns="0" rIns="0" bIns="0" rtlCol="0" anchor="t">
            <a:spAutoFit/>
          </a:bodyPr>
          <a:lstStyle/>
          <a:p>
            <a:pPr algn="ctr"/>
            <a:r>
              <a:rPr lang="en-US" sz="2400">
                <a:solidFill>
                  <a:schemeClr val="bg1"/>
                </a:solidFill>
                <a:latin typeface="Montserrat Medium" panose="00000600000000000000" pitchFamily="2" charset="0"/>
              </a:rPr>
              <a:t>Ôi sao dạo này mình nhiều mụn quá!</a:t>
            </a:r>
          </a:p>
        </p:txBody>
      </p:sp>
      <p:sp>
        <p:nvSpPr>
          <p:cNvPr id="26" name="Speech Bubble: Rectangle with Corners Rounded 25">
            <a:extLst>
              <a:ext uri="{FF2B5EF4-FFF2-40B4-BE49-F238E27FC236}">
                <a16:creationId xmlns:a16="http://schemas.microsoft.com/office/drawing/2014/main" id="{6C88D2EA-F339-C563-B1B0-2BCDCE254FF2}"/>
              </a:ext>
            </a:extLst>
          </p:cNvPr>
          <p:cNvSpPr/>
          <p:nvPr/>
        </p:nvSpPr>
        <p:spPr>
          <a:xfrm>
            <a:off x="6463703" y="3479699"/>
            <a:ext cx="3211265" cy="1143000"/>
          </a:xfrm>
          <a:prstGeom prst="wedgeRoundRectCallout">
            <a:avLst>
              <a:gd name="adj1" fmla="val -34452"/>
              <a:gd name="adj2" fmla="val 103203"/>
              <a:gd name="adj3" fmla="val 16667"/>
            </a:avLst>
          </a:prstGeom>
          <a:solidFill>
            <a:srgbClr val="A8B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5">
            <a:extLst>
              <a:ext uri="{FF2B5EF4-FFF2-40B4-BE49-F238E27FC236}">
                <a16:creationId xmlns:a16="http://schemas.microsoft.com/office/drawing/2014/main" id="{32C80F1D-92E8-9D78-C073-D70B98CF36B3}"/>
              </a:ext>
            </a:extLst>
          </p:cNvPr>
          <p:cNvSpPr txBox="1"/>
          <p:nvPr/>
        </p:nvSpPr>
        <p:spPr>
          <a:xfrm>
            <a:off x="6489939" y="3514703"/>
            <a:ext cx="3163978" cy="1107996"/>
          </a:xfrm>
          <a:prstGeom prst="rect">
            <a:avLst/>
          </a:prstGeom>
        </p:spPr>
        <p:txBody>
          <a:bodyPr wrap="square" lIns="0" tIns="0" rIns="0" bIns="0" rtlCol="0" anchor="t">
            <a:spAutoFit/>
          </a:bodyPr>
          <a:lstStyle/>
          <a:p>
            <a:pPr algn="ctr"/>
            <a:r>
              <a:rPr lang="vi-VN" sz="2400">
                <a:solidFill>
                  <a:schemeClr val="bg1"/>
                </a:solidFill>
                <a:latin typeface="Montserrat Medium" panose="00000600000000000000" pitchFamily="2" charset="0"/>
              </a:rPr>
              <a:t>Gần đây tớ rất hay cáu gắt với mọi người trong nhà.</a:t>
            </a:r>
            <a:endParaRPr lang="en-US" sz="2400">
              <a:solidFill>
                <a:schemeClr val="bg1"/>
              </a:solidFill>
              <a:latin typeface="Montserrat Medium" panose="00000600000000000000" pitchFamily="2" charset="0"/>
            </a:endParaRPr>
          </a:p>
        </p:txBody>
      </p:sp>
      <p:sp>
        <p:nvSpPr>
          <p:cNvPr id="28" name="Speech Bubble: Rectangle with Corners Rounded 27">
            <a:extLst>
              <a:ext uri="{FF2B5EF4-FFF2-40B4-BE49-F238E27FC236}">
                <a16:creationId xmlns:a16="http://schemas.microsoft.com/office/drawing/2014/main" id="{042CA6C0-C5E0-C8DA-F983-3236314E3F40}"/>
              </a:ext>
            </a:extLst>
          </p:cNvPr>
          <p:cNvSpPr/>
          <p:nvPr/>
        </p:nvSpPr>
        <p:spPr>
          <a:xfrm>
            <a:off x="11388970" y="3543300"/>
            <a:ext cx="3129990" cy="1143000"/>
          </a:xfrm>
          <a:prstGeom prst="wedgeRoundRectCallout">
            <a:avLst>
              <a:gd name="adj1" fmla="val -34452"/>
              <a:gd name="adj2" fmla="val 103203"/>
              <a:gd name="adj3" fmla="val 16667"/>
            </a:avLst>
          </a:prstGeom>
          <a:solidFill>
            <a:srgbClr val="477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0F349C12-3743-BD7E-8D04-7126904AD82F}"/>
              </a:ext>
            </a:extLst>
          </p:cNvPr>
          <p:cNvSpPr txBox="1"/>
          <p:nvPr/>
        </p:nvSpPr>
        <p:spPr>
          <a:xfrm>
            <a:off x="11494204" y="3534099"/>
            <a:ext cx="2895007" cy="1107996"/>
          </a:xfrm>
          <a:prstGeom prst="rect">
            <a:avLst/>
          </a:prstGeom>
        </p:spPr>
        <p:txBody>
          <a:bodyPr wrap="square" lIns="0" tIns="0" rIns="0" bIns="0" rtlCol="0" anchor="t">
            <a:spAutoFit/>
          </a:bodyPr>
          <a:lstStyle/>
          <a:p>
            <a:pPr algn="ctr"/>
            <a:r>
              <a:rPr lang="en-US" sz="2400">
                <a:solidFill>
                  <a:schemeClr val="bg1"/>
                </a:solidFill>
                <a:latin typeface="Montserrat Medium" panose="00000600000000000000" pitchFamily="2" charset="0"/>
              </a:rPr>
              <a:t>Mỗi lần đến tháng là mình lại đau bụng quá.</a:t>
            </a:r>
          </a:p>
        </p:txBody>
      </p:sp>
      <p:grpSp>
        <p:nvGrpSpPr>
          <p:cNvPr id="42" name="Group 41">
            <a:extLst>
              <a:ext uri="{FF2B5EF4-FFF2-40B4-BE49-F238E27FC236}">
                <a16:creationId xmlns:a16="http://schemas.microsoft.com/office/drawing/2014/main" id="{DF41C97B-D45D-C72B-0637-E2B0C49F1B5B}"/>
              </a:ext>
            </a:extLst>
          </p:cNvPr>
          <p:cNvGrpSpPr/>
          <p:nvPr/>
        </p:nvGrpSpPr>
        <p:grpSpPr>
          <a:xfrm>
            <a:off x="3073403" y="8312133"/>
            <a:ext cx="1194389" cy="1194389"/>
            <a:chOff x="990600" y="8495826"/>
            <a:chExt cx="1194389" cy="1194389"/>
          </a:xfrm>
        </p:grpSpPr>
        <p:grpSp>
          <p:nvGrpSpPr>
            <p:cNvPr id="30" name="Group 30">
              <a:extLst>
                <a:ext uri="{FF2B5EF4-FFF2-40B4-BE49-F238E27FC236}">
                  <a16:creationId xmlns:a16="http://schemas.microsoft.com/office/drawing/2014/main" id="{F9BA0782-E8DA-5999-B1FC-8B6D614A256E}"/>
                </a:ext>
              </a:extLst>
            </p:cNvPr>
            <p:cNvGrpSpPr/>
            <p:nvPr/>
          </p:nvGrpSpPr>
          <p:grpSpPr>
            <a:xfrm>
              <a:off x="990600" y="8495826"/>
              <a:ext cx="1194389" cy="1194389"/>
              <a:chOff x="0" y="0"/>
              <a:chExt cx="812800" cy="812800"/>
            </a:xfrm>
          </p:grpSpPr>
          <p:sp>
            <p:nvSpPr>
              <p:cNvPr id="31" name="Freeform 31">
                <a:extLst>
                  <a:ext uri="{FF2B5EF4-FFF2-40B4-BE49-F238E27FC236}">
                    <a16:creationId xmlns:a16="http://schemas.microsoft.com/office/drawing/2014/main" id="{E4F628B3-75FE-D27C-0FAE-D73438626B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32" name="TextBox 32">
                <a:extLst>
                  <a:ext uri="{FF2B5EF4-FFF2-40B4-BE49-F238E27FC236}">
                    <a16:creationId xmlns:a16="http://schemas.microsoft.com/office/drawing/2014/main" id="{56A85A1F-DAE8-A0D4-DF22-4B1CBFC34EEA}"/>
                  </a:ext>
                </a:extLst>
              </p:cNvPr>
              <p:cNvSpPr txBox="1"/>
              <p:nvPr/>
            </p:nvSpPr>
            <p:spPr>
              <a:xfrm>
                <a:off x="76200" y="28575"/>
                <a:ext cx="660400" cy="708025"/>
              </a:xfrm>
              <a:prstGeom prst="rect">
                <a:avLst/>
              </a:prstGeom>
            </p:spPr>
            <p:txBody>
              <a:bodyPr lIns="53213" tIns="53213" rIns="53213" bIns="53213" rtlCol="0" anchor="ctr"/>
              <a:lstStyle/>
              <a:p>
                <a:pPr algn="ctr"/>
                <a:endParaRPr/>
              </a:p>
            </p:txBody>
          </p:sp>
        </p:grpSp>
        <p:sp>
          <p:nvSpPr>
            <p:cNvPr id="33" name="TextBox 33">
              <a:extLst>
                <a:ext uri="{FF2B5EF4-FFF2-40B4-BE49-F238E27FC236}">
                  <a16:creationId xmlns:a16="http://schemas.microsoft.com/office/drawing/2014/main" id="{4DAE5E21-44BF-9FD7-40AD-EFE704AEC09A}"/>
                </a:ext>
              </a:extLst>
            </p:cNvPr>
            <p:cNvSpPr txBox="1"/>
            <p:nvPr/>
          </p:nvSpPr>
          <p:spPr>
            <a:xfrm>
              <a:off x="1156900" y="8629359"/>
              <a:ext cx="826911" cy="923201"/>
            </a:xfrm>
            <a:prstGeom prst="rect">
              <a:avLst/>
            </a:prstGeom>
          </p:spPr>
          <p:txBody>
            <a:bodyPr lIns="0" tIns="0" rIns="0" bIns="0" rtlCol="0" anchor="t">
              <a:spAutoFit/>
            </a:bodyPr>
            <a:lstStyle/>
            <a:p>
              <a:pPr algn="ctr"/>
              <a:r>
                <a:rPr lang="en-US" sz="5999">
                  <a:solidFill>
                    <a:srgbClr val="403031"/>
                  </a:solidFill>
                  <a:latin typeface="Barlow Condensed SemiBold" panose="00000706000000000000" pitchFamily="2" charset="0"/>
                </a:rPr>
                <a:t>1</a:t>
              </a:r>
            </a:p>
          </p:txBody>
        </p:sp>
      </p:grpSp>
      <p:grpSp>
        <p:nvGrpSpPr>
          <p:cNvPr id="43" name="Group 42">
            <a:extLst>
              <a:ext uri="{FF2B5EF4-FFF2-40B4-BE49-F238E27FC236}">
                <a16:creationId xmlns:a16="http://schemas.microsoft.com/office/drawing/2014/main" id="{8994094E-ADCE-A3B8-23CA-367639A0D354}"/>
              </a:ext>
            </a:extLst>
          </p:cNvPr>
          <p:cNvGrpSpPr/>
          <p:nvPr/>
        </p:nvGrpSpPr>
        <p:grpSpPr>
          <a:xfrm>
            <a:off x="7756142" y="8419904"/>
            <a:ext cx="1194389" cy="1194389"/>
            <a:chOff x="6503306" y="8517519"/>
            <a:chExt cx="1194389" cy="1194389"/>
          </a:xfrm>
        </p:grpSpPr>
        <p:grpSp>
          <p:nvGrpSpPr>
            <p:cNvPr id="34" name="Group 34">
              <a:extLst>
                <a:ext uri="{FF2B5EF4-FFF2-40B4-BE49-F238E27FC236}">
                  <a16:creationId xmlns:a16="http://schemas.microsoft.com/office/drawing/2014/main" id="{B265B380-EBFD-762C-87EB-8FCD7F389377}"/>
                </a:ext>
              </a:extLst>
            </p:cNvPr>
            <p:cNvGrpSpPr/>
            <p:nvPr/>
          </p:nvGrpSpPr>
          <p:grpSpPr>
            <a:xfrm>
              <a:off x="6503306" y="8517519"/>
              <a:ext cx="1194389" cy="1194389"/>
              <a:chOff x="0" y="0"/>
              <a:chExt cx="812800" cy="812800"/>
            </a:xfrm>
          </p:grpSpPr>
          <p:sp>
            <p:nvSpPr>
              <p:cNvPr id="35" name="Freeform 35">
                <a:extLst>
                  <a:ext uri="{FF2B5EF4-FFF2-40B4-BE49-F238E27FC236}">
                    <a16:creationId xmlns:a16="http://schemas.microsoft.com/office/drawing/2014/main" id="{510BE7D1-CF82-CFC2-05DF-E9605ADF4B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36" name="TextBox 36">
                <a:extLst>
                  <a:ext uri="{FF2B5EF4-FFF2-40B4-BE49-F238E27FC236}">
                    <a16:creationId xmlns:a16="http://schemas.microsoft.com/office/drawing/2014/main" id="{1D11A604-063C-5CF5-23F7-1AE94AC93CC1}"/>
                  </a:ext>
                </a:extLst>
              </p:cNvPr>
              <p:cNvSpPr txBox="1"/>
              <p:nvPr/>
            </p:nvSpPr>
            <p:spPr>
              <a:xfrm>
                <a:off x="76200" y="28575"/>
                <a:ext cx="660400" cy="708025"/>
              </a:xfrm>
              <a:prstGeom prst="rect">
                <a:avLst/>
              </a:prstGeom>
            </p:spPr>
            <p:txBody>
              <a:bodyPr lIns="53213" tIns="53213" rIns="53213" bIns="53213" rtlCol="0" anchor="ctr"/>
              <a:lstStyle/>
              <a:p>
                <a:pPr algn="ctr"/>
                <a:endParaRPr/>
              </a:p>
            </p:txBody>
          </p:sp>
        </p:grpSp>
        <p:sp>
          <p:nvSpPr>
            <p:cNvPr id="37" name="TextBox 37">
              <a:extLst>
                <a:ext uri="{FF2B5EF4-FFF2-40B4-BE49-F238E27FC236}">
                  <a16:creationId xmlns:a16="http://schemas.microsoft.com/office/drawing/2014/main" id="{AFB8F7D8-E047-9304-6201-8830928BDD68}"/>
                </a:ext>
              </a:extLst>
            </p:cNvPr>
            <p:cNvSpPr txBox="1"/>
            <p:nvPr/>
          </p:nvSpPr>
          <p:spPr>
            <a:xfrm>
              <a:off x="6734670" y="8651053"/>
              <a:ext cx="826911" cy="923201"/>
            </a:xfrm>
            <a:prstGeom prst="rect">
              <a:avLst/>
            </a:prstGeom>
          </p:spPr>
          <p:txBody>
            <a:bodyPr lIns="0" tIns="0" rIns="0" bIns="0" rtlCol="0" anchor="t">
              <a:spAutoFit/>
            </a:bodyPr>
            <a:lstStyle/>
            <a:p>
              <a:pPr algn="ctr"/>
              <a:r>
                <a:rPr lang="en-US" sz="5999">
                  <a:solidFill>
                    <a:srgbClr val="403031"/>
                  </a:solidFill>
                  <a:latin typeface="Barlow Condensed SemiBold" panose="00000706000000000000" pitchFamily="2" charset="0"/>
                </a:rPr>
                <a:t>2</a:t>
              </a:r>
            </a:p>
          </p:txBody>
        </p:sp>
      </p:grpSp>
      <p:grpSp>
        <p:nvGrpSpPr>
          <p:cNvPr id="44" name="Group 43">
            <a:extLst>
              <a:ext uri="{FF2B5EF4-FFF2-40B4-BE49-F238E27FC236}">
                <a16:creationId xmlns:a16="http://schemas.microsoft.com/office/drawing/2014/main" id="{A64AD26E-185D-196A-4832-20406448DF27}"/>
              </a:ext>
            </a:extLst>
          </p:cNvPr>
          <p:cNvGrpSpPr/>
          <p:nvPr/>
        </p:nvGrpSpPr>
        <p:grpSpPr>
          <a:xfrm>
            <a:off x="12319266" y="8480464"/>
            <a:ext cx="1194389" cy="1194389"/>
            <a:chOff x="12016012" y="8539213"/>
            <a:chExt cx="1194389" cy="1194389"/>
          </a:xfrm>
        </p:grpSpPr>
        <p:grpSp>
          <p:nvGrpSpPr>
            <p:cNvPr id="38" name="Group 38">
              <a:extLst>
                <a:ext uri="{FF2B5EF4-FFF2-40B4-BE49-F238E27FC236}">
                  <a16:creationId xmlns:a16="http://schemas.microsoft.com/office/drawing/2014/main" id="{75A994D3-28AA-A1B3-809F-1594C1D007AD}"/>
                </a:ext>
              </a:extLst>
            </p:cNvPr>
            <p:cNvGrpSpPr/>
            <p:nvPr/>
          </p:nvGrpSpPr>
          <p:grpSpPr>
            <a:xfrm>
              <a:off x="12016012" y="8539213"/>
              <a:ext cx="1194389" cy="1194389"/>
              <a:chOff x="0" y="0"/>
              <a:chExt cx="812800" cy="812800"/>
            </a:xfrm>
          </p:grpSpPr>
          <p:sp>
            <p:nvSpPr>
              <p:cNvPr id="39" name="Freeform 39">
                <a:extLst>
                  <a:ext uri="{FF2B5EF4-FFF2-40B4-BE49-F238E27FC236}">
                    <a16:creationId xmlns:a16="http://schemas.microsoft.com/office/drawing/2014/main" id="{E7613F7F-64F0-C4F9-0C0B-D596A4C4A1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40" name="TextBox 40">
                <a:extLst>
                  <a:ext uri="{FF2B5EF4-FFF2-40B4-BE49-F238E27FC236}">
                    <a16:creationId xmlns:a16="http://schemas.microsoft.com/office/drawing/2014/main" id="{9F3754BD-8F50-CC3D-53CF-780720302D31}"/>
                  </a:ext>
                </a:extLst>
              </p:cNvPr>
              <p:cNvSpPr txBox="1"/>
              <p:nvPr/>
            </p:nvSpPr>
            <p:spPr>
              <a:xfrm>
                <a:off x="76200" y="28575"/>
                <a:ext cx="660400" cy="708025"/>
              </a:xfrm>
              <a:prstGeom prst="rect">
                <a:avLst/>
              </a:prstGeom>
            </p:spPr>
            <p:txBody>
              <a:bodyPr lIns="53213" tIns="53213" rIns="53213" bIns="53213" rtlCol="0" anchor="ctr"/>
              <a:lstStyle/>
              <a:p>
                <a:pPr algn="ctr"/>
                <a:endParaRPr/>
              </a:p>
            </p:txBody>
          </p:sp>
        </p:grpSp>
        <p:sp>
          <p:nvSpPr>
            <p:cNvPr id="41" name="TextBox 41">
              <a:extLst>
                <a:ext uri="{FF2B5EF4-FFF2-40B4-BE49-F238E27FC236}">
                  <a16:creationId xmlns:a16="http://schemas.microsoft.com/office/drawing/2014/main" id="{9689CC60-3F0F-6E74-F2E6-A0D40EC3FE13}"/>
                </a:ext>
              </a:extLst>
            </p:cNvPr>
            <p:cNvSpPr txBox="1"/>
            <p:nvPr/>
          </p:nvSpPr>
          <p:spPr>
            <a:xfrm>
              <a:off x="12247376" y="8672746"/>
              <a:ext cx="826911" cy="923201"/>
            </a:xfrm>
            <a:prstGeom prst="rect">
              <a:avLst/>
            </a:prstGeom>
          </p:spPr>
          <p:txBody>
            <a:bodyPr lIns="0" tIns="0" rIns="0" bIns="0" rtlCol="0" anchor="t">
              <a:spAutoFit/>
            </a:bodyPr>
            <a:lstStyle/>
            <a:p>
              <a:pPr algn="ctr"/>
              <a:r>
                <a:rPr lang="en-US" sz="5999">
                  <a:solidFill>
                    <a:srgbClr val="403031"/>
                  </a:solidFill>
                  <a:latin typeface="Barlow Condensed SemiBold" panose="00000706000000000000" pitchFamily="2" charset="0"/>
                </a:rPr>
                <a:t>3</a:t>
              </a:r>
            </a:p>
          </p:txBody>
        </p:sp>
      </p:grpSp>
      <p:grpSp>
        <p:nvGrpSpPr>
          <p:cNvPr id="45" name="Group 44">
            <a:extLst>
              <a:ext uri="{FF2B5EF4-FFF2-40B4-BE49-F238E27FC236}">
                <a16:creationId xmlns:a16="http://schemas.microsoft.com/office/drawing/2014/main" id="{DA3F4276-91BE-4CAA-AF94-173936CDA262}"/>
              </a:ext>
            </a:extLst>
          </p:cNvPr>
          <p:cNvGrpSpPr/>
          <p:nvPr/>
        </p:nvGrpSpPr>
        <p:grpSpPr>
          <a:xfrm>
            <a:off x="16958583" y="8483517"/>
            <a:ext cx="1194389" cy="1194389"/>
            <a:chOff x="12016012" y="8539213"/>
            <a:chExt cx="1194389" cy="1194389"/>
          </a:xfrm>
        </p:grpSpPr>
        <p:grpSp>
          <p:nvGrpSpPr>
            <p:cNvPr id="46" name="Group 38">
              <a:extLst>
                <a:ext uri="{FF2B5EF4-FFF2-40B4-BE49-F238E27FC236}">
                  <a16:creationId xmlns:a16="http://schemas.microsoft.com/office/drawing/2014/main" id="{A4C822E1-A8DB-AB3E-474D-C7EE30D5D6E4}"/>
                </a:ext>
              </a:extLst>
            </p:cNvPr>
            <p:cNvGrpSpPr/>
            <p:nvPr/>
          </p:nvGrpSpPr>
          <p:grpSpPr>
            <a:xfrm>
              <a:off x="12016012" y="8539213"/>
              <a:ext cx="1194389" cy="1194389"/>
              <a:chOff x="0" y="0"/>
              <a:chExt cx="812800" cy="812800"/>
            </a:xfrm>
          </p:grpSpPr>
          <p:sp>
            <p:nvSpPr>
              <p:cNvPr id="48" name="Freeform 39">
                <a:extLst>
                  <a:ext uri="{FF2B5EF4-FFF2-40B4-BE49-F238E27FC236}">
                    <a16:creationId xmlns:a16="http://schemas.microsoft.com/office/drawing/2014/main" id="{06DEBCEA-3205-90B8-201F-C539CFF7AE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49" name="TextBox 40">
                <a:extLst>
                  <a:ext uri="{FF2B5EF4-FFF2-40B4-BE49-F238E27FC236}">
                    <a16:creationId xmlns:a16="http://schemas.microsoft.com/office/drawing/2014/main" id="{18A8BDD7-3D2E-D6A5-9FD0-F8765B425E14}"/>
                  </a:ext>
                </a:extLst>
              </p:cNvPr>
              <p:cNvSpPr txBox="1"/>
              <p:nvPr/>
            </p:nvSpPr>
            <p:spPr>
              <a:xfrm>
                <a:off x="76200" y="28575"/>
                <a:ext cx="660400" cy="708025"/>
              </a:xfrm>
              <a:prstGeom prst="rect">
                <a:avLst/>
              </a:prstGeom>
            </p:spPr>
            <p:txBody>
              <a:bodyPr lIns="53213" tIns="53213" rIns="53213" bIns="53213" rtlCol="0" anchor="ctr"/>
              <a:lstStyle/>
              <a:p>
                <a:pPr algn="ctr"/>
                <a:endParaRPr/>
              </a:p>
            </p:txBody>
          </p:sp>
        </p:grpSp>
        <p:sp>
          <p:nvSpPr>
            <p:cNvPr id="47" name="TextBox 41">
              <a:extLst>
                <a:ext uri="{FF2B5EF4-FFF2-40B4-BE49-F238E27FC236}">
                  <a16:creationId xmlns:a16="http://schemas.microsoft.com/office/drawing/2014/main" id="{83F102E6-48FB-4125-92B2-E89CE4D7E8DD}"/>
                </a:ext>
              </a:extLst>
            </p:cNvPr>
            <p:cNvSpPr txBox="1"/>
            <p:nvPr/>
          </p:nvSpPr>
          <p:spPr>
            <a:xfrm>
              <a:off x="12247376" y="8672746"/>
              <a:ext cx="826911" cy="923201"/>
            </a:xfrm>
            <a:prstGeom prst="rect">
              <a:avLst/>
            </a:prstGeom>
          </p:spPr>
          <p:txBody>
            <a:bodyPr lIns="0" tIns="0" rIns="0" bIns="0" rtlCol="0" anchor="t">
              <a:spAutoFit/>
            </a:bodyPr>
            <a:lstStyle/>
            <a:p>
              <a:pPr algn="ctr"/>
              <a:r>
                <a:rPr lang="en-US" sz="5999">
                  <a:solidFill>
                    <a:srgbClr val="403031"/>
                  </a:solidFill>
                  <a:latin typeface="Barlow Condensed SemiBold" panose="00000706000000000000" pitchFamily="2" charset="0"/>
                </a:rPr>
                <a:t>4</a:t>
              </a:r>
            </a:p>
          </p:txBody>
        </p:sp>
      </p:grpSp>
    </p:spTree>
    <p:extLst>
      <p:ext uri="{BB962C8B-B14F-4D97-AF65-F5344CB8AC3E}">
        <p14:creationId xmlns:p14="http://schemas.microsoft.com/office/powerpoint/2010/main" val="257754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610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65991" y="1248176"/>
            <a:ext cx="15756019" cy="8199322"/>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406313" y="258418"/>
            <a:ext cx="10672596" cy="2000070"/>
            <a:chOff x="0" y="0"/>
            <a:chExt cx="1871340" cy="358081"/>
          </a:xfrm>
        </p:grpSpPr>
        <p:sp>
          <p:nvSpPr>
            <p:cNvPr id="12" name="Freeform 12"/>
            <p:cNvSpPr/>
            <p:nvPr/>
          </p:nvSpPr>
          <p:spPr>
            <a:xfrm>
              <a:off x="0" y="0"/>
              <a:ext cx="1871340" cy="358081"/>
            </a:xfrm>
            <a:custGeom>
              <a:avLst/>
              <a:gdLst/>
              <a:ahLst/>
              <a:cxnLst/>
              <a:rect l="l" t="t" r="r" b="b"/>
              <a:pathLst>
                <a:path w="1871340" h="358081">
                  <a:moveTo>
                    <a:pt x="83900" y="0"/>
                  </a:moveTo>
                  <a:lnTo>
                    <a:pt x="1787440" y="0"/>
                  </a:lnTo>
                  <a:cubicBezTo>
                    <a:pt x="1809692" y="0"/>
                    <a:pt x="1831032" y="8839"/>
                    <a:pt x="1846766" y="24574"/>
                  </a:cubicBezTo>
                  <a:cubicBezTo>
                    <a:pt x="1862501" y="40308"/>
                    <a:pt x="1871340" y="61648"/>
                    <a:pt x="1871340" y="83900"/>
                  </a:cubicBezTo>
                  <a:lnTo>
                    <a:pt x="1871340" y="274182"/>
                  </a:lnTo>
                  <a:cubicBezTo>
                    <a:pt x="1871340" y="320518"/>
                    <a:pt x="1833777" y="358081"/>
                    <a:pt x="1787440" y="358081"/>
                  </a:cubicBezTo>
                  <a:lnTo>
                    <a:pt x="83900" y="358081"/>
                  </a:lnTo>
                  <a:cubicBezTo>
                    <a:pt x="37563" y="358081"/>
                    <a:pt x="0" y="320518"/>
                    <a:pt x="0" y="274182"/>
                  </a:cubicBezTo>
                  <a:lnTo>
                    <a:pt x="0" y="83900"/>
                  </a:lnTo>
                  <a:cubicBezTo>
                    <a:pt x="0" y="37563"/>
                    <a:pt x="37563" y="0"/>
                    <a:pt x="83900" y="0"/>
                  </a:cubicBezTo>
                  <a:close/>
                </a:path>
              </a:pathLst>
            </a:custGeom>
            <a:solidFill>
              <a:srgbClr val="DDCDD6"/>
            </a:solidFill>
          </p:spPr>
        </p:sp>
        <p:sp>
          <p:nvSpPr>
            <p:cNvPr id="13" name="TextBox 13"/>
            <p:cNvSpPr txBox="1"/>
            <p:nvPr/>
          </p:nvSpPr>
          <p:spPr>
            <a:xfrm>
              <a:off x="0" y="-38100"/>
              <a:ext cx="1871340" cy="396181"/>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4543198" y="885236"/>
            <a:ext cx="670916" cy="622122"/>
          </a:xfrm>
          <a:custGeom>
            <a:avLst/>
            <a:gdLst/>
            <a:ahLst/>
            <a:cxnLst/>
            <a:rect l="l" t="t" r="r" b="b"/>
            <a:pathLst>
              <a:path w="670916" h="622122">
                <a:moveTo>
                  <a:pt x="0" y="0"/>
                </a:moveTo>
                <a:lnTo>
                  <a:pt x="670916" y="0"/>
                </a:lnTo>
                <a:lnTo>
                  <a:pt x="670916" y="622123"/>
                </a:lnTo>
                <a:lnTo>
                  <a:pt x="0" y="622123"/>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sp>
        <p:nvSpPr>
          <p:cNvPr id="15" name="Freeform 15"/>
          <p:cNvSpPr/>
          <p:nvPr/>
        </p:nvSpPr>
        <p:spPr>
          <a:xfrm>
            <a:off x="14255431" y="944958"/>
            <a:ext cx="670916" cy="622122"/>
          </a:xfrm>
          <a:custGeom>
            <a:avLst/>
            <a:gdLst/>
            <a:ahLst/>
            <a:cxnLst/>
            <a:rect l="l" t="t" r="r" b="b"/>
            <a:pathLst>
              <a:path w="670916" h="622122">
                <a:moveTo>
                  <a:pt x="0" y="0"/>
                </a:moveTo>
                <a:lnTo>
                  <a:pt x="670916" y="0"/>
                </a:lnTo>
                <a:lnTo>
                  <a:pt x="670916" y="622123"/>
                </a:lnTo>
                <a:lnTo>
                  <a:pt x="0" y="622123"/>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sp>
        <p:nvSpPr>
          <p:cNvPr id="19" name="TextBox 19"/>
          <p:cNvSpPr txBox="1"/>
          <p:nvPr/>
        </p:nvSpPr>
        <p:spPr>
          <a:xfrm>
            <a:off x="5472781" y="332689"/>
            <a:ext cx="8422285" cy="1846659"/>
          </a:xfrm>
          <a:prstGeom prst="rect">
            <a:avLst/>
          </a:prstGeom>
        </p:spPr>
        <p:txBody>
          <a:bodyPr wrap="square" lIns="0" tIns="0" rIns="0" bIns="0" rtlCol="0" anchor="t">
            <a:spAutoFit/>
          </a:bodyPr>
          <a:lstStyle/>
          <a:p>
            <a:pPr algn="ctr"/>
            <a:r>
              <a:rPr lang="en-US" sz="4000">
                <a:solidFill>
                  <a:srgbClr val="403031"/>
                </a:solidFill>
                <a:latin typeface="Bahnschrift SemiBold SemiConden" panose="020B0502040204020203" pitchFamily="34" charset="0"/>
              </a:rPr>
              <a:t>Chia sẻ thêm về những việc làm khác để chăm sóc, bảo vệ sức khoẻ thể chất và tinh thần ở tuổi dậy thì theo gợi ý</a:t>
            </a:r>
          </a:p>
        </p:txBody>
      </p:sp>
      <p:grpSp>
        <p:nvGrpSpPr>
          <p:cNvPr id="31" name="Group 30">
            <a:extLst>
              <a:ext uri="{FF2B5EF4-FFF2-40B4-BE49-F238E27FC236}">
                <a16:creationId xmlns:a16="http://schemas.microsoft.com/office/drawing/2014/main" id="{DAFCF322-3C4A-48A9-4E0E-1B0C77DC34F2}"/>
              </a:ext>
            </a:extLst>
          </p:cNvPr>
          <p:cNvGrpSpPr/>
          <p:nvPr/>
        </p:nvGrpSpPr>
        <p:grpSpPr>
          <a:xfrm>
            <a:off x="1623047" y="3651007"/>
            <a:ext cx="3513072" cy="2420965"/>
            <a:chOff x="2738580" y="3862883"/>
            <a:chExt cx="3513072" cy="2420965"/>
          </a:xfrm>
        </p:grpSpPr>
        <p:pic>
          <p:nvPicPr>
            <p:cNvPr id="24" name="Picture 23">
              <a:extLst>
                <a:ext uri="{FF2B5EF4-FFF2-40B4-BE49-F238E27FC236}">
                  <a16:creationId xmlns:a16="http://schemas.microsoft.com/office/drawing/2014/main" id="{6F3223B5-9E5E-0337-D239-1B7AB2E8FF8F}"/>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2738580" y="3862883"/>
              <a:ext cx="3513072" cy="2420965"/>
            </a:xfrm>
            <a:prstGeom prst="rect">
              <a:avLst/>
            </a:prstGeom>
          </p:spPr>
        </p:pic>
        <p:sp>
          <p:nvSpPr>
            <p:cNvPr id="18" name="TextBox 18"/>
            <p:cNvSpPr txBox="1"/>
            <p:nvPr/>
          </p:nvSpPr>
          <p:spPr>
            <a:xfrm>
              <a:off x="3157665" y="4913274"/>
              <a:ext cx="2775582" cy="492443"/>
            </a:xfrm>
            <a:prstGeom prst="rect">
              <a:avLst/>
            </a:prstGeom>
          </p:spPr>
          <p:txBody>
            <a:bodyPr wrap="square" lIns="0" tIns="0" rIns="0" bIns="0" rtlCol="0" anchor="t">
              <a:spAutoFit/>
            </a:bodyPr>
            <a:lstStyle/>
            <a:p>
              <a:pPr marL="323850" lvl="1" algn="l"/>
              <a:r>
                <a:rPr lang="vi-VN" sz="3200">
                  <a:solidFill>
                    <a:srgbClr val="553D3F"/>
                  </a:solidFill>
                  <a:latin typeface="Bahnschrift Condensed" panose="020B0502040204020203" pitchFamily="34" charset="0"/>
                </a:rPr>
                <a:t>Chế độ sinh hoạt</a:t>
              </a:r>
            </a:p>
          </p:txBody>
        </p:sp>
      </p:grpSp>
      <p:grpSp>
        <p:nvGrpSpPr>
          <p:cNvPr id="33" name="Group 32">
            <a:extLst>
              <a:ext uri="{FF2B5EF4-FFF2-40B4-BE49-F238E27FC236}">
                <a16:creationId xmlns:a16="http://schemas.microsoft.com/office/drawing/2014/main" id="{7F2E17D0-12ED-4596-DDD4-38FBA535E9D8}"/>
              </a:ext>
            </a:extLst>
          </p:cNvPr>
          <p:cNvGrpSpPr/>
          <p:nvPr/>
        </p:nvGrpSpPr>
        <p:grpSpPr>
          <a:xfrm>
            <a:off x="5150644" y="5142459"/>
            <a:ext cx="4208049" cy="2359868"/>
            <a:chOff x="5788439" y="6151627"/>
            <a:chExt cx="4208049" cy="2359868"/>
          </a:xfrm>
        </p:grpSpPr>
        <p:pic>
          <p:nvPicPr>
            <p:cNvPr id="28" name="Picture 27">
              <a:extLst>
                <a:ext uri="{FF2B5EF4-FFF2-40B4-BE49-F238E27FC236}">
                  <a16:creationId xmlns:a16="http://schemas.microsoft.com/office/drawing/2014/main" id="{C1395F71-0F0A-429B-DB29-EE016B459B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88439" y="6151627"/>
              <a:ext cx="4208049" cy="2359868"/>
            </a:xfrm>
            <a:prstGeom prst="rect">
              <a:avLst/>
            </a:prstGeom>
          </p:spPr>
        </p:pic>
        <p:sp>
          <p:nvSpPr>
            <p:cNvPr id="20" name="TextBox 20"/>
            <p:cNvSpPr txBox="1"/>
            <p:nvPr/>
          </p:nvSpPr>
          <p:spPr>
            <a:xfrm>
              <a:off x="6251652" y="7008697"/>
              <a:ext cx="3081304" cy="984885"/>
            </a:xfrm>
            <a:prstGeom prst="rect">
              <a:avLst/>
            </a:prstGeom>
          </p:spPr>
          <p:txBody>
            <a:bodyPr wrap="square" lIns="0" tIns="0" rIns="0" bIns="0" rtlCol="0" anchor="t">
              <a:spAutoFit/>
            </a:bodyPr>
            <a:lstStyle/>
            <a:p>
              <a:pPr marL="323850" lvl="1" algn="ctr"/>
              <a:r>
                <a:rPr lang="vi-VN" sz="3200">
                  <a:solidFill>
                    <a:srgbClr val="553D3F"/>
                  </a:solidFill>
                  <a:latin typeface="Bahnschrift Condensed" panose="020B0502040204020203" pitchFamily="34" charset="0"/>
                </a:rPr>
                <a:t>Tập luyện thể dục, thể thao</a:t>
              </a:r>
            </a:p>
          </p:txBody>
        </p:sp>
      </p:grpSp>
      <p:grpSp>
        <p:nvGrpSpPr>
          <p:cNvPr id="34" name="Group 33">
            <a:extLst>
              <a:ext uri="{FF2B5EF4-FFF2-40B4-BE49-F238E27FC236}">
                <a16:creationId xmlns:a16="http://schemas.microsoft.com/office/drawing/2014/main" id="{4B74BA0C-D072-AAE6-EE02-C62A7ED61567}"/>
              </a:ext>
            </a:extLst>
          </p:cNvPr>
          <p:cNvGrpSpPr/>
          <p:nvPr/>
        </p:nvGrpSpPr>
        <p:grpSpPr>
          <a:xfrm>
            <a:off x="10866122" y="5155738"/>
            <a:ext cx="4108767" cy="2359868"/>
            <a:chOff x="10252569" y="6198186"/>
            <a:chExt cx="4108767" cy="2359868"/>
          </a:xfrm>
        </p:grpSpPr>
        <p:pic>
          <p:nvPicPr>
            <p:cNvPr id="26" name="Picture 25">
              <a:extLst>
                <a:ext uri="{FF2B5EF4-FFF2-40B4-BE49-F238E27FC236}">
                  <a16:creationId xmlns:a16="http://schemas.microsoft.com/office/drawing/2014/main" id="{935E1645-0529-9007-0616-BDC50A998C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2569" y="6198186"/>
              <a:ext cx="4108767" cy="2359868"/>
            </a:xfrm>
            <a:prstGeom prst="rect">
              <a:avLst/>
            </a:prstGeom>
          </p:spPr>
        </p:pic>
        <p:sp>
          <p:nvSpPr>
            <p:cNvPr id="21" name="TextBox 21"/>
            <p:cNvSpPr txBox="1"/>
            <p:nvPr/>
          </p:nvSpPr>
          <p:spPr>
            <a:xfrm>
              <a:off x="11082475" y="7008697"/>
              <a:ext cx="2546557" cy="984885"/>
            </a:xfrm>
            <a:prstGeom prst="rect">
              <a:avLst/>
            </a:prstGeom>
          </p:spPr>
          <p:txBody>
            <a:bodyPr wrap="square" lIns="0" tIns="0" rIns="0" bIns="0" rtlCol="0" anchor="t">
              <a:spAutoFit/>
            </a:bodyPr>
            <a:lstStyle/>
            <a:p>
              <a:pPr marL="323850" lvl="1" algn="l"/>
              <a:r>
                <a:rPr lang="vi-VN" sz="3200">
                  <a:solidFill>
                    <a:srgbClr val="553D3F"/>
                  </a:solidFill>
                  <a:latin typeface="Bahnschrift Condensed" panose="020B0502040204020203" pitchFamily="34" charset="0"/>
                </a:rPr>
                <a:t>Sự hỗ trợ của người thân</a:t>
              </a:r>
            </a:p>
          </p:txBody>
        </p:sp>
      </p:grpSp>
      <p:grpSp>
        <p:nvGrpSpPr>
          <p:cNvPr id="32" name="Group 31">
            <a:extLst>
              <a:ext uri="{FF2B5EF4-FFF2-40B4-BE49-F238E27FC236}">
                <a16:creationId xmlns:a16="http://schemas.microsoft.com/office/drawing/2014/main" id="{D04971C4-D889-7C48-C26E-D0EEC9C787D8}"/>
              </a:ext>
            </a:extLst>
          </p:cNvPr>
          <p:cNvGrpSpPr/>
          <p:nvPr/>
        </p:nvGrpSpPr>
        <p:grpSpPr>
          <a:xfrm>
            <a:off x="6472624" y="2580922"/>
            <a:ext cx="3894927" cy="2176577"/>
            <a:chOff x="11082551" y="4710616"/>
            <a:chExt cx="3894927" cy="2176577"/>
          </a:xfrm>
        </p:grpSpPr>
        <p:pic>
          <p:nvPicPr>
            <p:cNvPr id="30" name="Picture 29">
              <a:extLst>
                <a:ext uri="{FF2B5EF4-FFF2-40B4-BE49-F238E27FC236}">
                  <a16:creationId xmlns:a16="http://schemas.microsoft.com/office/drawing/2014/main" id="{0D64FD8A-7502-1C78-201A-ACA9B23D6E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82551" y="4710616"/>
              <a:ext cx="3894927" cy="2176577"/>
            </a:xfrm>
            <a:prstGeom prst="rect">
              <a:avLst/>
            </a:prstGeom>
          </p:spPr>
        </p:pic>
        <p:sp>
          <p:nvSpPr>
            <p:cNvPr id="22" name="TextBox 18">
              <a:extLst>
                <a:ext uri="{FF2B5EF4-FFF2-40B4-BE49-F238E27FC236}">
                  <a16:creationId xmlns:a16="http://schemas.microsoft.com/office/drawing/2014/main" id="{33FD2A45-9BA1-524C-93D7-EAE5311E332E}"/>
                </a:ext>
              </a:extLst>
            </p:cNvPr>
            <p:cNvSpPr txBox="1"/>
            <p:nvPr/>
          </p:nvSpPr>
          <p:spPr>
            <a:xfrm>
              <a:off x="11746810" y="5489835"/>
              <a:ext cx="2775582" cy="492443"/>
            </a:xfrm>
            <a:prstGeom prst="rect">
              <a:avLst/>
            </a:prstGeom>
          </p:spPr>
          <p:txBody>
            <a:bodyPr wrap="square" lIns="0" tIns="0" rIns="0" bIns="0" rtlCol="0" anchor="t">
              <a:spAutoFit/>
            </a:bodyPr>
            <a:lstStyle/>
            <a:p>
              <a:pPr marL="323850" lvl="1" algn="l"/>
              <a:r>
                <a:rPr lang="vi-VN" sz="3200">
                  <a:solidFill>
                    <a:srgbClr val="553D3F"/>
                  </a:solidFill>
                  <a:latin typeface="Bahnschrift Condensed" panose="020B0502040204020203" pitchFamily="34" charset="0"/>
                </a:rPr>
                <a:t>Chế độ ăn uống</a:t>
              </a:r>
            </a:p>
          </p:txBody>
        </p:sp>
      </p:grpSp>
      <p:grpSp>
        <p:nvGrpSpPr>
          <p:cNvPr id="35" name="Group 34">
            <a:extLst>
              <a:ext uri="{FF2B5EF4-FFF2-40B4-BE49-F238E27FC236}">
                <a16:creationId xmlns:a16="http://schemas.microsoft.com/office/drawing/2014/main" id="{97D41897-7E8A-E246-98EA-5B0FAEFAA053}"/>
              </a:ext>
            </a:extLst>
          </p:cNvPr>
          <p:cNvGrpSpPr/>
          <p:nvPr/>
        </p:nvGrpSpPr>
        <p:grpSpPr>
          <a:xfrm>
            <a:off x="1466438" y="5221227"/>
            <a:ext cx="3513072" cy="2420965"/>
            <a:chOff x="2738580" y="3862883"/>
            <a:chExt cx="3513072" cy="2420965"/>
          </a:xfrm>
        </p:grpSpPr>
        <p:pic>
          <p:nvPicPr>
            <p:cNvPr id="36" name="Picture 35">
              <a:extLst>
                <a:ext uri="{FF2B5EF4-FFF2-40B4-BE49-F238E27FC236}">
                  <a16:creationId xmlns:a16="http://schemas.microsoft.com/office/drawing/2014/main" id="{5CD47368-254C-2D52-6837-FDCF2C1051EE}"/>
                </a:ext>
              </a:extLst>
            </p:cNvPr>
            <p:cNvPicPr>
              <a:picLocks noChangeAspect="1"/>
            </p:cNvPicPr>
            <p:nvPr/>
          </p:nvPicPr>
          <p:blipFill>
            <a:blip r:embed="rId14">
              <a:extLst>
                <a:ext uri="{BEBA8EAE-BF5A-486C-A8C5-ECC9F3942E4B}">
                  <a14:imgProps xmlns:a14="http://schemas.microsoft.com/office/drawing/2010/main">
                    <a14:imgLayer r:embed="rId10">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738580" y="3862883"/>
              <a:ext cx="3513072" cy="2420965"/>
            </a:xfrm>
            <a:prstGeom prst="rect">
              <a:avLst/>
            </a:prstGeom>
          </p:spPr>
        </p:pic>
        <p:sp>
          <p:nvSpPr>
            <p:cNvPr id="37" name="TextBox 18">
              <a:extLst>
                <a:ext uri="{FF2B5EF4-FFF2-40B4-BE49-F238E27FC236}">
                  <a16:creationId xmlns:a16="http://schemas.microsoft.com/office/drawing/2014/main" id="{7B1A4A8A-3412-A6E1-27AF-FA6C963AD9E9}"/>
                </a:ext>
              </a:extLst>
            </p:cNvPr>
            <p:cNvSpPr txBox="1"/>
            <p:nvPr/>
          </p:nvSpPr>
          <p:spPr>
            <a:xfrm>
              <a:off x="3083046" y="4653691"/>
              <a:ext cx="2950384" cy="1107996"/>
            </a:xfrm>
            <a:prstGeom prst="rect">
              <a:avLst/>
            </a:prstGeom>
          </p:spPr>
          <p:txBody>
            <a:bodyPr wrap="square" lIns="0" tIns="0" rIns="0" bIns="0" rtlCol="0" anchor="t">
              <a:spAutoFit/>
            </a:bodyPr>
            <a:lstStyle/>
            <a:p>
              <a:pPr marL="323850" lvl="1" algn="l"/>
              <a:r>
                <a:rPr lang="en-US" sz="2400">
                  <a:solidFill>
                    <a:srgbClr val="7030A0"/>
                  </a:solidFill>
                  <a:latin typeface="Bahnschrift Condensed" panose="020B0502040204020203" pitchFamily="34" charset="0"/>
                </a:rPr>
                <a:t>- Vận động hàng ngày</a:t>
              </a:r>
            </a:p>
            <a:p>
              <a:pPr marL="323850" lvl="1" algn="l"/>
              <a:r>
                <a:rPr lang="en-US" sz="2400">
                  <a:solidFill>
                    <a:srgbClr val="7030A0"/>
                  </a:solidFill>
                  <a:latin typeface="Bahnschrift Condensed" panose="020B0502040204020203" pitchFamily="34" charset="0"/>
                </a:rPr>
                <a:t>- </a:t>
              </a:r>
              <a:r>
                <a:rPr lang="vi-VN" sz="2400">
                  <a:solidFill>
                    <a:srgbClr val="7030A0"/>
                  </a:solidFill>
                  <a:latin typeface="Bahnschrift Condensed" panose="020B0502040204020203" pitchFamily="34" charset="0"/>
                </a:rPr>
                <a:t>Sinh hoạt đúng giờ, khoa học</a:t>
              </a:r>
            </a:p>
          </p:txBody>
        </p:sp>
      </p:grpSp>
      <p:grpSp>
        <p:nvGrpSpPr>
          <p:cNvPr id="38" name="Group 37">
            <a:extLst>
              <a:ext uri="{FF2B5EF4-FFF2-40B4-BE49-F238E27FC236}">
                <a16:creationId xmlns:a16="http://schemas.microsoft.com/office/drawing/2014/main" id="{D82CCFDF-18B2-CBB6-7DCC-4A954A9AE386}"/>
              </a:ext>
            </a:extLst>
          </p:cNvPr>
          <p:cNvGrpSpPr/>
          <p:nvPr/>
        </p:nvGrpSpPr>
        <p:grpSpPr>
          <a:xfrm>
            <a:off x="9429367" y="2919656"/>
            <a:ext cx="3894927" cy="2420965"/>
            <a:chOff x="11082551" y="4710616"/>
            <a:chExt cx="3894927" cy="2420965"/>
          </a:xfrm>
        </p:grpSpPr>
        <p:pic>
          <p:nvPicPr>
            <p:cNvPr id="39" name="Picture 38">
              <a:extLst>
                <a:ext uri="{FF2B5EF4-FFF2-40B4-BE49-F238E27FC236}">
                  <a16:creationId xmlns:a16="http://schemas.microsoft.com/office/drawing/2014/main" id="{69051863-784E-D3C0-A4E2-8EE81013B879}"/>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82551" y="4710616"/>
              <a:ext cx="3894927" cy="2420965"/>
            </a:xfrm>
            <a:prstGeom prst="rect">
              <a:avLst/>
            </a:prstGeom>
          </p:spPr>
        </p:pic>
        <p:sp>
          <p:nvSpPr>
            <p:cNvPr id="40" name="TextBox 18">
              <a:extLst>
                <a:ext uri="{FF2B5EF4-FFF2-40B4-BE49-F238E27FC236}">
                  <a16:creationId xmlns:a16="http://schemas.microsoft.com/office/drawing/2014/main" id="{5F732E11-17D5-2C86-8878-E1B9292C5F1B}"/>
                </a:ext>
              </a:extLst>
            </p:cNvPr>
            <p:cNvSpPr txBox="1"/>
            <p:nvPr/>
          </p:nvSpPr>
          <p:spPr>
            <a:xfrm>
              <a:off x="11637663" y="5161249"/>
              <a:ext cx="2654412" cy="1477328"/>
            </a:xfrm>
            <a:prstGeom prst="rect">
              <a:avLst/>
            </a:prstGeom>
          </p:spPr>
          <p:txBody>
            <a:bodyPr wrap="square" lIns="0" tIns="0" rIns="0" bIns="0" rtlCol="0" anchor="t">
              <a:spAutoFit/>
            </a:bodyPr>
            <a:lstStyle/>
            <a:p>
              <a:pPr marL="323850" lvl="1" algn="l"/>
              <a:r>
                <a:rPr lang="en-US" sz="2400">
                  <a:solidFill>
                    <a:srgbClr val="7030A0"/>
                  </a:solidFill>
                  <a:latin typeface="Bahnschrift Condensed" panose="020B0502040204020203" pitchFamily="34" charset="0"/>
                </a:rPr>
                <a:t>- D</a:t>
              </a:r>
              <a:r>
                <a:rPr lang="vi-VN" sz="2400">
                  <a:solidFill>
                    <a:srgbClr val="7030A0"/>
                  </a:solidFill>
                  <a:latin typeface="Bahnschrift Condensed" panose="020B0502040204020203" pitchFamily="34" charset="0"/>
                </a:rPr>
                <a:t>inh dưỡng đầy đủ, lành mạnh</a:t>
              </a:r>
              <a:r>
                <a:rPr lang="en-US" sz="2400">
                  <a:solidFill>
                    <a:srgbClr val="7030A0"/>
                  </a:solidFill>
                  <a:latin typeface="Bahnschrift Condensed" panose="020B0502040204020203" pitchFamily="34" charset="0"/>
                </a:rPr>
                <a:t>.</a:t>
              </a:r>
            </a:p>
            <a:p>
              <a:pPr marL="323850" lvl="1" algn="l"/>
              <a:r>
                <a:rPr lang="en-US" sz="2400">
                  <a:solidFill>
                    <a:srgbClr val="7030A0"/>
                  </a:solidFill>
                  <a:latin typeface="Bahnschrift Condensed" panose="020B0502040204020203" pitchFamily="34" charset="0"/>
                </a:rPr>
                <a:t>- Không dùng chất kích thích.</a:t>
              </a:r>
              <a:endParaRPr lang="vi-VN" sz="2400">
                <a:solidFill>
                  <a:srgbClr val="7030A0"/>
                </a:solidFill>
                <a:latin typeface="Bahnschrift Condensed" panose="020B0502040204020203" pitchFamily="34" charset="0"/>
              </a:endParaRPr>
            </a:p>
          </p:txBody>
        </p:sp>
      </p:grpSp>
      <p:grpSp>
        <p:nvGrpSpPr>
          <p:cNvPr id="41" name="Group 40">
            <a:extLst>
              <a:ext uri="{FF2B5EF4-FFF2-40B4-BE49-F238E27FC236}">
                <a16:creationId xmlns:a16="http://schemas.microsoft.com/office/drawing/2014/main" id="{3CA3F9A2-CFF3-5025-3815-F3F53D2F5CBB}"/>
              </a:ext>
            </a:extLst>
          </p:cNvPr>
          <p:cNvGrpSpPr/>
          <p:nvPr/>
        </p:nvGrpSpPr>
        <p:grpSpPr>
          <a:xfrm>
            <a:off x="5712618" y="6939678"/>
            <a:ext cx="4208049" cy="2359868"/>
            <a:chOff x="5788439" y="6151627"/>
            <a:chExt cx="4208049" cy="2359868"/>
          </a:xfrm>
        </p:grpSpPr>
        <p:pic>
          <p:nvPicPr>
            <p:cNvPr id="42" name="Picture 41">
              <a:extLst>
                <a:ext uri="{FF2B5EF4-FFF2-40B4-BE49-F238E27FC236}">
                  <a16:creationId xmlns:a16="http://schemas.microsoft.com/office/drawing/2014/main" id="{C18AF3DD-C511-D501-F4A1-5991B5630D18}"/>
                </a:ext>
              </a:extLst>
            </p:cNvPr>
            <p:cNvPicPr>
              <a:picLocks noChangeAspect="1"/>
            </p:cNvPicPr>
            <p:nvPr/>
          </p:nvPicPr>
          <p:blipFill>
            <a:blip r:embed="rId17">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88439" y="6151627"/>
              <a:ext cx="4208049" cy="2359868"/>
            </a:xfrm>
            <a:prstGeom prst="rect">
              <a:avLst/>
            </a:prstGeom>
          </p:spPr>
        </p:pic>
        <p:sp>
          <p:nvSpPr>
            <p:cNvPr id="43" name="TextBox 20">
              <a:extLst>
                <a:ext uri="{FF2B5EF4-FFF2-40B4-BE49-F238E27FC236}">
                  <a16:creationId xmlns:a16="http://schemas.microsoft.com/office/drawing/2014/main" id="{09D4DF34-F2AA-70F8-0A2B-649073BB56C1}"/>
                </a:ext>
              </a:extLst>
            </p:cNvPr>
            <p:cNvSpPr txBox="1"/>
            <p:nvPr/>
          </p:nvSpPr>
          <p:spPr>
            <a:xfrm>
              <a:off x="6702481" y="6897457"/>
              <a:ext cx="2601760" cy="1107996"/>
            </a:xfrm>
            <a:prstGeom prst="rect">
              <a:avLst/>
            </a:prstGeom>
          </p:spPr>
          <p:txBody>
            <a:bodyPr wrap="square" lIns="0" tIns="0" rIns="0" bIns="0" rtlCol="0" anchor="t">
              <a:spAutoFit/>
            </a:bodyPr>
            <a:lstStyle/>
            <a:p>
              <a:pPr marL="0" lvl="1" algn="just"/>
              <a:r>
                <a:rPr lang="en-US" sz="2400">
                  <a:solidFill>
                    <a:srgbClr val="7030A0"/>
                  </a:solidFill>
                  <a:latin typeface="Bahnschrift Condensed" panose="020B0502040204020203" pitchFamily="34" charset="0"/>
                </a:rPr>
                <a:t>- Tăng cường vận động</a:t>
              </a:r>
            </a:p>
            <a:p>
              <a:pPr marL="0" lvl="1" algn="just"/>
              <a:r>
                <a:rPr lang="en-US" sz="2400">
                  <a:solidFill>
                    <a:srgbClr val="7030A0"/>
                  </a:solidFill>
                  <a:latin typeface="Bahnschrift Condensed" panose="020B0502040204020203" pitchFamily="34" charset="0"/>
                </a:rPr>
                <a:t>- Chơi một hoặc nhiều môn thể thao</a:t>
              </a:r>
              <a:endParaRPr lang="vi-VN" sz="2400">
                <a:solidFill>
                  <a:srgbClr val="7030A0"/>
                </a:solidFill>
                <a:latin typeface="Bahnschrift Condensed" panose="020B0502040204020203" pitchFamily="34" charset="0"/>
              </a:endParaRPr>
            </a:p>
          </p:txBody>
        </p:sp>
      </p:grpSp>
      <p:grpSp>
        <p:nvGrpSpPr>
          <p:cNvPr id="44" name="Group 43">
            <a:extLst>
              <a:ext uri="{FF2B5EF4-FFF2-40B4-BE49-F238E27FC236}">
                <a16:creationId xmlns:a16="http://schemas.microsoft.com/office/drawing/2014/main" id="{E22BC66D-1401-B579-FF02-63C7C62EB458}"/>
              </a:ext>
            </a:extLst>
          </p:cNvPr>
          <p:cNvGrpSpPr/>
          <p:nvPr/>
        </p:nvGrpSpPr>
        <p:grpSpPr>
          <a:xfrm>
            <a:off x="12244494" y="6839150"/>
            <a:ext cx="4108767" cy="2359868"/>
            <a:chOff x="10252569" y="6198186"/>
            <a:chExt cx="4108767" cy="2359868"/>
          </a:xfrm>
        </p:grpSpPr>
        <p:pic>
          <p:nvPicPr>
            <p:cNvPr id="45" name="Picture 44">
              <a:extLst>
                <a:ext uri="{FF2B5EF4-FFF2-40B4-BE49-F238E27FC236}">
                  <a16:creationId xmlns:a16="http://schemas.microsoft.com/office/drawing/2014/main" id="{7C12AA31-3865-7DA1-CD4C-B54F55F83AF3}"/>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tretch>
              <a:fillRect/>
            </a:stretch>
          </p:blipFill>
          <p:spPr>
            <a:xfrm>
              <a:off x="10252569" y="6198186"/>
              <a:ext cx="4108767" cy="2359868"/>
            </a:xfrm>
            <a:prstGeom prst="rect">
              <a:avLst/>
            </a:prstGeom>
          </p:spPr>
        </p:pic>
        <p:sp>
          <p:nvSpPr>
            <p:cNvPr id="46" name="TextBox 21">
              <a:extLst>
                <a:ext uri="{FF2B5EF4-FFF2-40B4-BE49-F238E27FC236}">
                  <a16:creationId xmlns:a16="http://schemas.microsoft.com/office/drawing/2014/main" id="{586BFFD1-0E15-D061-1225-E537BE27B063}"/>
                </a:ext>
              </a:extLst>
            </p:cNvPr>
            <p:cNvSpPr txBox="1"/>
            <p:nvPr/>
          </p:nvSpPr>
          <p:spPr>
            <a:xfrm>
              <a:off x="11073260" y="6785634"/>
              <a:ext cx="2876320" cy="1477328"/>
            </a:xfrm>
            <a:prstGeom prst="rect">
              <a:avLst/>
            </a:prstGeom>
          </p:spPr>
          <p:txBody>
            <a:bodyPr wrap="square" lIns="0" tIns="0" rIns="0" bIns="0" rtlCol="0" anchor="t">
              <a:spAutoFit/>
            </a:bodyPr>
            <a:lstStyle/>
            <a:p>
              <a:pPr marL="0" lvl="1" algn="l"/>
              <a:r>
                <a:rPr lang="vi-VN" sz="2400">
                  <a:solidFill>
                    <a:srgbClr val="7030A0"/>
                  </a:solidFill>
                  <a:latin typeface="Bahnschrift Condensed" panose="020B0502040204020203" pitchFamily="34" charset="0"/>
                </a:rPr>
                <a:t> </a:t>
              </a:r>
              <a:r>
                <a:rPr lang="en-US" sz="2400">
                  <a:solidFill>
                    <a:srgbClr val="7030A0"/>
                  </a:solidFill>
                  <a:latin typeface="Bahnschrift Condensed" panose="020B0502040204020203" pitchFamily="34" charset="0"/>
                </a:rPr>
                <a:t>Cha mẹ là </a:t>
              </a:r>
              <a:r>
                <a:rPr lang="vi-VN" sz="2400">
                  <a:solidFill>
                    <a:srgbClr val="7030A0"/>
                  </a:solidFill>
                  <a:latin typeface="Bahnschrift Condensed" panose="020B0502040204020203" pitchFamily="34" charset="0"/>
                </a:rPr>
                <a:t>người bạn tốt của con để giúp định hướng vượt qua những “khủng hoảng” của tuổi dậy thì</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1000" fill="hold"/>
                                        <p:tgtEl>
                                          <p:spTgt spid="33"/>
                                        </p:tgtEl>
                                        <p:attrNameLst>
                                          <p:attrName>ppt_w</p:attrName>
                                        </p:attrNameLst>
                                      </p:cBhvr>
                                      <p:tavLst>
                                        <p:tav tm="0">
                                          <p:val>
                                            <p:fltVal val="0"/>
                                          </p:val>
                                        </p:tav>
                                        <p:tav tm="100000">
                                          <p:val>
                                            <p:strVal val="#ppt_w"/>
                                          </p:val>
                                        </p:tav>
                                      </p:tavLst>
                                    </p:anim>
                                    <p:anim calcmode="lin" valueType="num">
                                      <p:cBhvr>
                                        <p:cTn id="34" dur="1000" fill="hold"/>
                                        <p:tgtEl>
                                          <p:spTgt spid="33"/>
                                        </p:tgtEl>
                                        <p:attrNameLst>
                                          <p:attrName>ppt_h</p:attrName>
                                        </p:attrNameLst>
                                      </p:cBhvr>
                                      <p:tavLst>
                                        <p:tav tm="0">
                                          <p:val>
                                            <p:fltVal val="0"/>
                                          </p:val>
                                        </p:tav>
                                        <p:tav tm="100000">
                                          <p:val>
                                            <p:strVal val="#ppt_h"/>
                                          </p:val>
                                        </p:tav>
                                      </p:tavLst>
                                    </p:anim>
                                    <p:anim calcmode="lin" valueType="num">
                                      <p:cBhvr>
                                        <p:cTn id="35" dur="1000" fill="hold"/>
                                        <p:tgtEl>
                                          <p:spTgt spid="33"/>
                                        </p:tgtEl>
                                        <p:attrNameLst>
                                          <p:attrName>style.rotation</p:attrName>
                                        </p:attrNameLst>
                                      </p:cBhvr>
                                      <p:tavLst>
                                        <p:tav tm="0">
                                          <p:val>
                                            <p:fltVal val="90"/>
                                          </p:val>
                                        </p:tav>
                                        <p:tav tm="100000">
                                          <p:val>
                                            <p:fltVal val="0"/>
                                          </p:val>
                                        </p:tav>
                                      </p:tavLst>
                                    </p:anim>
                                    <p:animEffect transition="in" filter="fade">
                                      <p:cBhvr>
                                        <p:cTn id="36" dur="1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ircle(in)">
                                      <p:cBhvr>
                                        <p:cTn id="41" dur="20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style.rotation</p:attrName>
                                        </p:attrNameLst>
                                      </p:cBhvr>
                                      <p:tavLst>
                                        <p:tav tm="0">
                                          <p:val>
                                            <p:fltVal val="90"/>
                                          </p:val>
                                        </p:tav>
                                        <p:tav tm="100000">
                                          <p:val>
                                            <p:fltVal val="0"/>
                                          </p:val>
                                        </p:tav>
                                      </p:tavLst>
                                    </p:anim>
                                    <p:animEffect transition="in" filter="fade">
                                      <p:cBhvr>
                                        <p:cTn id="49" dur="10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heel(1)">
                                      <p:cBhvr>
                                        <p:cTn id="5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algn="ctr">
                <a:spcBef>
                  <a:spcPct val="0"/>
                </a:spcBef>
              </a:pPr>
              <a:endParaRPr/>
            </a:p>
          </p:txBody>
        </p:sp>
      </p:grpSp>
      <p:grpSp>
        <p:nvGrpSpPr>
          <p:cNvPr id="10" name="Group 10"/>
          <p:cNvGrpSpPr/>
          <p:nvPr/>
        </p:nvGrpSpPr>
        <p:grpSpPr>
          <a:xfrm>
            <a:off x="3919457" y="1787628"/>
            <a:ext cx="11829255" cy="1751235"/>
            <a:chOff x="0" y="0"/>
            <a:chExt cx="1918785" cy="358081"/>
          </a:xfrm>
        </p:grpSpPr>
        <p:sp>
          <p:nvSpPr>
            <p:cNvPr id="11" name="Freeform 11"/>
            <p:cNvSpPr/>
            <p:nvPr/>
          </p:nvSpPr>
          <p:spPr>
            <a:xfrm>
              <a:off x="0" y="0"/>
              <a:ext cx="1918785" cy="358081"/>
            </a:xfrm>
            <a:custGeom>
              <a:avLst/>
              <a:gdLst/>
              <a:ahLst/>
              <a:cxnLst/>
              <a:rect l="l" t="t" r="r" b="b"/>
              <a:pathLst>
                <a:path w="1918785" h="358081">
                  <a:moveTo>
                    <a:pt x="81825" y="0"/>
                  </a:moveTo>
                  <a:lnTo>
                    <a:pt x="1836960" y="0"/>
                  </a:lnTo>
                  <a:cubicBezTo>
                    <a:pt x="1858662" y="0"/>
                    <a:pt x="1879474" y="8621"/>
                    <a:pt x="1894819" y="23966"/>
                  </a:cubicBezTo>
                  <a:cubicBezTo>
                    <a:pt x="1910165" y="39311"/>
                    <a:pt x="1918785" y="60124"/>
                    <a:pt x="1918785" y="81825"/>
                  </a:cubicBezTo>
                  <a:lnTo>
                    <a:pt x="1918785" y="276256"/>
                  </a:lnTo>
                  <a:cubicBezTo>
                    <a:pt x="1918785" y="321447"/>
                    <a:pt x="1882151" y="358081"/>
                    <a:pt x="1836960" y="358081"/>
                  </a:cubicBezTo>
                  <a:lnTo>
                    <a:pt x="81825" y="358081"/>
                  </a:lnTo>
                  <a:cubicBezTo>
                    <a:pt x="36634" y="358081"/>
                    <a:pt x="0" y="321447"/>
                    <a:pt x="0" y="276256"/>
                  </a:cubicBezTo>
                  <a:lnTo>
                    <a:pt x="0" y="81825"/>
                  </a:lnTo>
                  <a:cubicBezTo>
                    <a:pt x="0" y="36634"/>
                    <a:pt x="36634" y="0"/>
                    <a:pt x="81825" y="0"/>
                  </a:cubicBezTo>
                  <a:close/>
                </a:path>
              </a:pathLst>
            </a:custGeom>
            <a:solidFill>
              <a:srgbClr val="DDCDD6"/>
            </a:solidFill>
          </p:spPr>
        </p:sp>
        <p:sp>
          <p:nvSpPr>
            <p:cNvPr id="12" name="TextBox 12"/>
            <p:cNvSpPr txBox="1"/>
            <p:nvPr/>
          </p:nvSpPr>
          <p:spPr>
            <a:xfrm>
              <a:off x="0" y="-38100"/>
              <a:ext cx="1918785" cy="396181"/>
            </a:xfrm>
            <a:prstGeom prst="rect">
              <a:avLst/>
            </a:prstGeom>
          </p:spPr>
          <p:txBody>
            <a:bodyPr lIns="50800" tIns="50800" rIns="50800" bIns="50800" rtlCol="0" anchor="ctr"/>
            <a:lstStyle/>
            <a:p>
              <a:pPr algn="ctr"/>
              <a:endParaRPr/>
            </a:p>
          </p:txBody>
        </p:sp>
      </p:grpSp>
      <p:sp>
        <p:nvSpPr>
          <p:cNvPr id="13" name="Freeform 13"/>
          <p:cNvSpPr/>
          <p:nvPr/>
        </p:nvSpPr>
        <p:spPr>
          <a:xfrm>
            <a:off x="4193816" y="2534461"/>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14860981" y="2588579"/>
            <a:ext cx="670916" cy="622122"/>
          </a:xfrm>
          <a:custGeom>
            <a:avLst/>
            <a:gdLst/>
            <a:ahLst/>
            <a:cxnLst/>
            <a:rect l="l" t="t" r="r" b="b"/>
            <a:pathLst>
              <a:path w="670916" h="622122">
                <a:moveTo>
                  <a:pt x="0" y="0"/>
                </a:moveTo>
                <a:lnTo>
                  <a:pt x="670917" y="0"/>
                </a:lnTo>
                <a:lnTo>
                  <a:pt x="670917" y="622122"/>
                </a:lnTo>
                <a:lnTo>
                  <a:pt x="0" y="622122"/>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grpSp>
        <p:nvGrpSpPr>
          <p:cNvPr id="15" name="Group 15"/>
          <p:cNvGrpSpPr/>
          <p:nvPr/>
        </p:nvGrpSpPr>
        <p:grpSpPr>
          <a:xfrm>
            <a:off x="2182296" y="4900556"/>
            <a:ext cx="756696" cy="75669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17" name="TextBox 17"/>
            <p:cNvSpPr txBox="1"/>
            <p:nvPr/>
          </p:nvSpPr>
          <p:spPr>
            <a:xfrm>
              <a:off x="76200" y="28575"/>
              <a:ext cx="660400" cy="708025"/>
            </a:xfrm>
            <a:prstGeom prst="rect">
              <a:avLst/>
            </a:prstGeom>
          </p:spPr>
          <p:txBody>
            <a:bodyPr lIns="33713" tIns="33713" rIns="33713" bIns="33713" rtlCol="0" anchor="ctr"/>
            <a:lstStyle/>
            <a:p>
              <a:pPr algn="ctr"/>
              <a:endParaRPr>
                <a:solidFill>
                  <a:srgbClr val="553D3F"/>
                </a:solidFill>
              </a:endParaRPr>
            </a:p>
          </p:txBody>
        </p:sp>
      </p:grpSp>
      <p:sp>
        <p:nvSpPr>
          <p:cNvPr id="18" name="Freeform 18"/>
          <p:cNvSpPr/>
          <p:nvPr/>
        </p:nvSpPr>
        <p:spPr>
          <a:xfrm>
            <a:off x="2323802" y="5048872"/>
            <a:ext cx="473683" cy="460064"/>
          </a:xfrm>
          <a:custGeom>
            <a:avLst/>
            <a:gdLst/>
            <a:ahLst/>
            <a:cxnLst/>
            <a:rect l="l" t="t" r="r" b="b"/>
            <a:pathLst>
              <a:path w="473683" h="460064">
                <a:moveTo>
                  <a:pt x="0" y="0"/>
                </a:moveTo>
                <a:lnTo>
                  <a:pt x="473683" y="0"/>
                </a:lnTo>
                <a:lnTo>
                  <a:pt x="473683" y="460064"/>
                </a:lnTo>
                <a:lnTo>
                  <a:pt x="0" y="460064"/>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grpSp>
        <p:nvGrpSpPr>
          <p:cNvPr id="19" name="Group 19"/>
          <p:cNvGrpSpPr/>
          <p:nvPr/>
        </p:nvGrpSpPr>
        <p:grpSpPr>
          <a:xfrm>
            <a:off x="11378287" y="4877498"/>
            <a:ext cx="760176" cy="76017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21" name="TextBox 21"/>
            <p:cNvSpPr txBox="1"/>
            <p:nvPr/>
          </p:nvSpPr>
          <p:spPr>
            <a:xfrm>
              <a:off x="76200" y="28575"/>
              <a:ext cx="660400" cy="708025"/>
            </a:xfrm>
            <a:prstGeom prst="rect">
              <a:avLst/>
            </a:prstGeom>
          </p:spPr>
          <p:txBody>
            <a:bodyPr lIns="42962" tIns="42962" rIns="42962" bIns="42962" rtlCol="0" anchor="ctr"/>
            <a:lstStyle/>
            <a:p>
              <a:pPr algn="ctr"/>
              <a:endParaRPr>
                <a:solidFill>
                  <a:srgbClr val="553D3F"/>
                </a:solidFill>
              </a:endParaRPr>
            </a:p>
          </p:txBody>
        </p:sp>
      </p:grpSp>
      <p:sp>
        <p:nvSpPr>
          <p:cNvPr id="22" name="Freeform 22"/>
          <p:cNvSpPr/>
          <p:nvPr/>
        </p:nvSpPr>
        <p:spPr>
          <a:xfrm>
            <a:off x="11477148" y="5000615"/>
            <a:ext cx="562454" cy="513943"/>
          </a:xfrm>
          <a:custGeom>
            <a:avLst/>
            <a:gdLst/>
            <a:ahLst/>
            <a:cxnLst/>
            <a:rect l="l" t="t" r="r" b="b"/>
            <a:pathLst>
              <a:path w="562454" h="513943">
                <a:moveTo>
                  <a:pt x="0" y="0"/>
                </a:moveTo>
                <a:lnTo>
                  <a:pt x="562454" y="0"/>
                </a:lnTo>
                <a:lnTo>
                  <a:pt x="562454" y="513942"/>
                </a:lnTo>
                <a:lnTo>
                  <a:pt x="0" y="513942"/>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grpSp>
        <p:nvGrpSpPr>
          <p:cNvPr id="23" name="Group 23"/>
          <p:cNvGrpSpPr/>
          <p:nvPr/>
        </p:nvGrpSpPr>
        <p:grpSpPr>
          <a:xfrm>
            <a:off x="6799216" y="4897076"/>
            <a:ext cx="760176" cy="76017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25" name="TextBox 25"/>
            <p:cNvSpPr txBox="1"/>
            <p:nvPr/>
          </p:nvSpPr>
          <p:spPr>
            <a:xfrm>
              <a:off x="76200" y="28575"/>
              <a:ext cx="660400" cy="708025"/>
            </a:xfrm>
            <a:prstGeom prst="rect">
              <a:avLst/>
            </a:prstGeom>
          </p:spPr>
          <p:txBody>
            <a:bodyPr lIns="33868" tIns="33868" rIns="33868" bIns="33868" rtlCol="0" anchor="ctr"/>
            <a:lstStyle/>
            <a:p>
              <a:pPr algn="ctr"/>
              <a:endParaRPr>
                <a:solidFill>
                  <a:srgbClr val="553D3F"/>
                </a:solidFill>
              </a:endParaRPr>
            </a:p>
          </p:txBody>
        </p:sp>
      </p:grpSp>
      <p:sp>
        <p:nvSpPr>
          <p:cNvPr id="26" name="Freeform 26"/>
          <p:cNvSpPr/>
          <p:nvPr/>
        </p:nvSpPr>
        <p:spPr>
          <a:xfrm>
            <a:off x="6926237" y="5042966"/>
            <a:ext cx="506135" cy="415663"/>
          </a:xfrm>
          <a:custGeom>
            <a:avLst/>
            <a:gdLst/>
            <a:ahLst/>
            <a:cxnLst/>
            <a:rect l="l" t="t" r="r" b="b"/>
            <a:pathLst>
              <a:path w="506135" h="415663">
                <a:moveTo>
                  <a:pt x="0" y="0"/>
                </a:moveTo>
                <a:lnTo>
                  <a:pt x="506135" y="0"/>
                </a:lnTo>
                <a:lnTo>
                  <a:pt x="506135" y="415664"/>
                </a:lnTo>
                <a:lnTo>
                  <a:pt x="0" y="415664"/>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sp>
      <p:sp>
        <p:nvSpPr>
          <p:cNvPr id="27" name="AutoShape 27"/>
          <p:cNvSpPr/>
          <p:nvPr/>
        </p:nvSpPr>
        <p:spPr>
          <a:xfrm flipV="1">
            <a:off x="2560663" y="4285696"/>
            <a:ext cx="12838683" cy="17542"/>
          </a:xfrm>
          <a:prstGeom prst="line">
            <a:avLst/>
          </a:prstGeom>
          <a:ln w="28575" cap="flat">
            <a:solidFill>
              <a:srgbClr val="403031"/>
            </a:solidFill>
            <a:prstDash val="solid"/>
            <a:headEnd type="none" w="sm" len="sm"/>
            <a:tailEnd type="none" w="sm" len="sm"/>
          </a:ln>
        </p:spPr>
      </p:sp>
      <p:sp>
        <p:nvSpPr>
          <p:cNvPr id="28" name="AutoShape 28"/>
          <p:cNvSpPr/>
          <p:nvPr/>
        </p:nvSpPr>
        <p:spPr>
          <a:xfrm>
            <a:off x="2560644" y="4294467"/>
            <a:ext cx="0" cy="606090"/>
          </a:xfrm>
          <a:prstGeom prst="line">
            <a:avLst/>
          </a:prstGeom>
          <a:ln w="28575" cap="flat">
            <a:solidFill>
              <a:srgbClr val="403031"/>
            </a:solidFill>
            <a:prstDash val="solid"/>
            <a:headEnd type="none" w="sm" len="sm"/>
            <a:tailEnd type="none" w="sm" len="sm"/>
          </a:ln>
        </p:spPr>
      </p:sp>
      <p:sp>
        <p:nvSpPr>
          <p:cNvPr id="29" name="AutoShape 29"/>
          <p:cNvSpPr/>
          <p:nvPr/>
        </p:nvSpPr>
        <p:spPr>
          <a:xfrm>
            <a:off x="7165017" y="4317525"/>
            <a:ext cx="0" cy="606090"/>
          </a:xfrm>
          <a:prstGeom prst="line">
            <a:avLst/>
          </a:prstGeom>
          <a:ln w="28575" cap="flat">
            <a:solidFill>
              <a:srgbClr val="403031"/>
            </a:solidFill>
            <a:prstDash val="solid"/>
            <a:headEnd type="none" w="sm" len="sm"/>
            <a:tailEnd type="none" w="sm" len="sm"/>
          </a:ln>
        </p:spPr>
      </p:sp>
      <p:sp>
        <p:nvSpPr>
          <p:cNvPr id="30" name="AutoShape 30"/>
          <p:cNvSpPr/>
          <p:nvPr/>
        </p:nvSpPr>
        <p:spPr>
          <a:xfrm>
            <a:off x="11758375" y="4271408"/>
            <a:ext cx="0" cy="606090"/>
          </a:xfrm>
          <a:prstGeom prst="line">
            <a:avLst/>
          </a:prstGeom>
          <a:ln w="28575" cap="flat">
            <a:solidFill>
              <a:srgbClr val="403031"/>
            </a:solidFill>
            <a:prstDash val="solid"/>
            <a:headEnd type="none" w="sm" len="sm"/>
            <a:tailEnd type="none" w="sm" len="sm"/>
          </a:ln>
        </p:spPr>
      </p:sp>
      <p:sp>
        <p:nvSpPr>
          <p:cNvPr id="31" name="Freeform 31"/>
          <p:cNvSpPr/>
          <p:nvPr/>
        </p:nvSpPr>
        <p:spPr>
          <a:xfrm flipH="1">
            <a:off x="1797882" y="1694187"/>
            <a:ext cx="2056836" cy="2559050"/>
          </a:xfrm>
          <a:custGeom>
            <a:avLst/>
            <a:gdLst/>
            <a:ahLst/>
            <a:cxnLst/>
            <a:rect l="l" t="t" r="r" b="b"/>
            <a:pathLst>
              <a:path w="2056836" h="2559050">
                <a:moveTo>
                  <a:pt x="2056837" y="0"/>
                </a:moveTo>
                <a:lnTo>
                  <a:pt x="0" y="0"/>
                </a:lnTo>
                <a:lnTo>
                  <a:pt x="0" y="2559050"/>
                </a:lnTo>
                <a:lnTo>
                  <a:pt x="2056837" y="2559050"/>
                </a:lnTo>
                <a:lnTo>
                  <a:pt x="2056837" y="0"/>
                </a:lnTo>
                <a:close/>
              </a:path>
            </a:pathLst>
          </a:custGeom>
          <a:blipFill>
            <a:blip r:embed="rId15" cstate="print">
              <a:extLst>
                <a:ext uri="{96DAC541-7B7A-43D3-8B79-37D633B846F1}">
                  <asvg:svgBlip xmlns:asvg="http://schemas.microsoft.com/office/drawing/2016/SVG/main" xmlns="" r:embed="rId16"/>
                </a:ext>
              </a:extLst>
            </a:blip>
            <a:stretch>
              <a:fillRect/>
            </a:stretch>
          </a:blipFill>
        </p:spPr>
      </p:sp>
      <p:sp>
        <p:nvSpPr>
          <p:cNvPr id="32" name="Freeform 32"/>
          <p:cNvSpPr/>
          <p:nvPr/>
        </p:nvSpPr>
        <p:spPr>
          <a:xfrm>
            <a:off x="15111836" y="7638893"/>
            <a:ext cx="1652164" cy="1071841"/>
          </a:xfrm>
          <a:custGeom>
            <a:avLst/>
            <a:gdLst/>
            <a:ahLst/>
            <a:cxnLst/>
            <a:rect l="l" t="t" r="r" b="b"/>
            <a:pathLst>
              <a:path w="1652164" h="1071841">
                <a:moveTo>
                  <a:pt x="0" y="0"/>
                </a:moveTo>
                <a:lnTo>
                  <a:pt x="1652164" y="0"/>
                </a:lnTo>
                <a:lnTo>
                  <a:pt x="1652164" y="1071841"/>
                </a:lnTo>
                <a:lnTo>
                  <a:pt x="0" y="1071841"/>
                </a:lnTo>
                <a:lnTo>
                  <a:pt x="0" y="0"/>
                </a:lnTo>
                <a:close/>
              </a:path>
            </a:pathLst>
          </a:custGeom>
          <a:blipFill>
            <a:blip r:embed="rId17" cstate="print">
              <a:extLst>
                <a:ext uri="{96DAC541-7B7A-43D3-8B79-37D633B846F1}">
                  <asvg:svgBlip xmlns:asvg="http://schemas.microsoft.com/office/drawing/2016/SVG/main" xmlns="" r:embed="rId18"/>
                </a:ext>
              </a:extLst>
            </a:blip>
            <a:stretch>
              <a:fillRect/>
            </a:stretch>
          </a:blipFill>
        </p:spPr>
      </p:sp>
      <p:sp>
        <p:nvSpPr>
          <p:cNvPr id="33" name="TextBox 33"/>
          <p:cNvSpPr txBox="1"/>
          <p:nvPr/>
        </p:nvSpPr>
        <p:spPr>
          <a:xfrm>
            <a:off x="4542233" y="1934459"/>
            <a:ext cx="10654206" cy="1231106"/>
          </a:xfrm>
          <a:prstGeom prst="rect">
            <a:avLst/>
          </a:prstGeom>
        </p:spPr>
        <p:txBody>
          <a:bodyPr wrap="square" lIns="0" tIns="0" rIns="0" bIns="0" rtlCol="0" anchor="t">
            <a:spAutoFit/>
          </a:bodyPr>
          <a:lstStyle/>
          <a:p>
            <a:pPr algn="ctr"/>
            <a:r>
              <a:rPr lang="vi-VN" sz="4000">
                <a:solidFill>
                  <a:srgbClr val="403031"/>
                </a:solidFill>
                <a:latin typeface="Bahnschrift SemiBold SemiConden" panose="020B0502040204020203" pitchFamily="34" charset="0"/>
              </a:rPr>
              <a:t>c. Trao đổi với bạn về những việc cần tránh khi chăm sóc sức khoẻ thể chất và tinh thần ở tuổi dậy thì.</a:t>
            </a:r>
            <a:endParaRPr lang="en-US" sz="4000">
              <a:solidFill>
                <a:srgbClr val="403031"/>
              </a:solidFill>
              <a:latin typeface="Bahnschrift SemiBold SemiConden" panose="020B0502040204020203" pitchFamily="34" charset="0"/>
            </a:endParaRPr>
          </a:p>
        </p:txBody>
      </p:sp>
      <p:sp>
        <p:nvSpPr>
          <p:cNvPr id="34" name="TextBox 34"/>
          <p:cNvSpPr txBox="1"/>
          <p:nvPr/>
        </p:nvSpPr>
        <p:spPr>
          <a:xfrm>
            <a:off x="3088766" y="4862605"/>
            <a:ext cx="3364925" cy="1292662"/>
          </a:xfrm>
          <a:prstGeom prst="rect">
            <a:avLst/>
          </a:prstGeom>
        </p:spPr>
        <p:txBody>
          <a:bodyPr lIns="0" tIns="0" rIns="0" bIns="0" rtlCol="0" anchor="t">
            <a:spAutoFit/>
          </a:bodyPr>
          <a:lstStyle/>
          <a:p>
            <a:pPr marL="0" lvl="0" indent="0" algn="l">
              <a:spcBef>
                <a:spcPct val="0"/>
              </a:spcBef>
            </a:pPr>
            <a:r>
              <a:rPr lang="vi-VN" sz="2800">
                <a:solidFill>
                  <a:srgbClr val="553D3F"/>
                </a:solidFill>
                <a:latin typeface="Bahnschrift SemiBold SemiConden" panose="020B0502040204020203" pitchFamily="34" charset="0"/>
              </a:rPr>
              <a:t>Tránh xa các chất kích thích như rượu bia, thuốc lá, ma túy,...</a:t>
            </a:r>
            <a:endParaRPr lang="en-US" sz="2800">
              <a:solidFill>
                <a:srgbClr val="553D3F"/>
              </a:solidFill>
              <a:latin typeface="Bahnschrift SemiBold SemiConden" panose="020B0502040204020203" pitchFamily="34" charset="0"/>
            </a:endParaRPr>
          </a:p>
        </p:txBody>
      </p:sp>
      <p:sp>
        <p:nvSpPr>
          <p:cNvPr id="36" name="TextBox 36"/>
          <p:cNvSpPr txBox="1"/>
          <p:nvPr/>
        </p:nvSpPr>
        <p:spPr>
          <a:xfrm>
            <a:off x="7791811" y="4877498"/>
            <a:ext cx="3364925" cy="430887"/>
          </a:xfrm>
          <a:prstGeom prst="rect">
            <a:avLst/>
          </a:prstGeom>
        </p:spPr>
        <p:txBody>
          <a:bodyPr lIns="0" tIns="0" rIns="0" bIns="0" rtlCol="0" anchor="t">
            <a:spAutoFit/>
          </a:bodyPr>
          <a:lstStyle/>
          <a:p>
            <a:pPr marL="0" lvl="0" indent="0" algn="l">
              <a:spcBef>
                <a:spcPct val="0"/>
              </a:spcBef>
            </a:pPr>
            <a:r>
              <a:rPr lang="en-US" sz="2800">
                <a:solidFill>
                  <a:srgbClr val="553D3F"/>
                </a:solidFill>
                <a:latin typeface="Bahnschrift SemiBold SemiConden" panose="020B0502040204020203" pitchFamily="34" charset="0"/>
              </a:rPr>
              <a:t>Vệ sinh không sạch sẽ</a:t>
            </a:r>
          </a:p>
        </p:txBody>
      </p:sp>
      <p:sp>
        <p:nvSpPr>
          <p:cNvPr id="38" name="TextBox 38"/>
          <p:cNvSpPr txBox="1"/>
          <p:nvPr/>
        </p:nvSpPr>
        <p:spPr>
          <a:xfrm>
            <a:off x="12397642" y="4749204"/>
            <a:ext cx="3364925" cy="1292662"/>
          </a:xfrm>
          <a:prstGeom prst="rect">
            <a:avLst/>
          </a:prstGeom>
        </p:spPr>
        <p:txBody>
          <a:bodyPr lIns="0" tIns="0" rIns="0" bIns="0" rtlCol="0" anchor="t">
            <a:spAutoFit/>
          </a:bodyPr>
          <a:lstStyle/>
          <a:p>
            <a:pPr marL="0" lvl="0" indent="0" algn="l">
              <a:spcBef>
                <a:spcPct val="0"/>
              </a:spcBef>
            </a:pPr>
            <a:r>
              <a:rPr lang="en-US" sz="2800">
                <a:solidFill>
                  <a:srgbClr val="553D3F"/>
                </a:solidFill>
                <a:latin typeface="Bahnschrift SemiBold SemiConden" panose="020B0502040204020203" pitchFamily="34" charset="0"/>
              </a:rPr>
              <a:t>Tránh xa hình ảnh, phim ảnh, trang web đồi trụy, khiêu dâm.</a:t>
            </a:r>
          </a:p>
        </p:txBody>
      </p:sp>
      <p:grpSp>
        <p:nvGrpSpPr>
          <p:cNvPr id="41" name="Group 15">
            <a:extLst>
              <a:ext uri="{FF2B5EF4-FFF2-40B4-BE49-F238E27FC236}">
                <a16:creationId xmlns:a16="http://schemas.microsoft.com/office/drawing/2014/main" id="{264E15CA-311C-C8A7-3DD3-4CA53A7916B3}"/>
              </a:ext>
            </a:extLst>
          </p:cNvPr>
          <p:cNvGrpSpPr/>
          <p:nvPr/>
        </p:nvGrpSpPr>
        <p:grpSpPr>
          <a:xfrm>
            <a:off x="2168594" y="7173701"/>
            <a:ext cx="756696" cy="756696"/>
            <a:chOff x="0" y="0"/>
            <a:chExt cx="812800" cy="812800"/>
          </a:xfrm>
        </p:grpSpPr>
        <p:sp>
          <p:nvSpPr>
            <p:cNvPr id="42" name="Freeform 16">
              <a:extLst>
                <a:ext uri="{FF2B5EF4-FFF2-40B4-BE49-F238E27FC236}">
                  <a16:creationId xmlns:a16="http://schemas.microsoft.com/office/drawing/2014/main" id="{6220C2EE-60F1-D1AE-E412-C69D93155F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43" name="TextBox 17">
              <a:extLst>
                <a:ext uri="{FF2B5EF4-FFF2-40B4-BE49-F238E27FC236}">
                  <a16:creationId xmlns:a16="http://schemas.microsoft.com/office/drawing/2014/main" id="{4692A4C7-6E56-76AA-103A-0AE5C740633A}"/>
                </a:ext>
              </a:extLst>
            </p:cNvPr>
            <p:cNvSpPr txBox="1"/>
            <p:nvPr/>
          </p:nvSpPr>
          <p:spPr>
            <a:xfrm>
              <a:off x="76200" y="28575"/>
              <a:ext cx="660400" cy="708025"/>
            </a:xfrm>
            <a:prstGeom prst="rect">
              <a:avLst/>
            </a:prstGeom>
          </p:spPr>
          <p:txBody>
            <a:bodyPr lIns="33713" tIns="33713" rIns="33713" bIns="33713" rtlCol="0" anchor="ctr"/>
            <a:lstStyle/>
            <a:p>
              <a:pPr algn="ctr"/>
              <a:endParaRPr>
                <a:solidFill>
                  <a:srgbClr val="553D3F"/>
                </a:solidFill>
              </a:endParaRPr>
            </a:p>
          </p:txBody>
        </p:sp>
      </p:grpSp>
      <p:sp>
        <p:nvSpPr>
          <p:cNvPr id="44" name="Freeform 18">
            <a:extLst>
              <a:ext uri="{FF2B5EF4-FFF2-40B4-BE49-F238E27FC236}">
                <a16:creationId xmlns:a16="http://schemas.microsoft.com/office/drawing/2014/main" id="{D4FE7A5D-6FA6-8E3E-DABA-6112F52D82ED}"/>
              </a:ext>
            </a:extLst>
          </p:cNvPr>
          <p:cNvSpPr/>
          <p:nvPr/>
        </p:nvSpPr>
        <p:spPr>
          <a:xfrm>
            <a:off x="2310100" y="7322017"/>
            <a:ext cx="473683" cy="460064"/>
          </a:xfrm>
          <a:custGeom>
            <a:avLst/>
            <a:gdLst/>
            <a:ahLst/>
            <a:cxnLst/>
            <a:rect l="l" t="t" r="r" b="b"/>
            <a:pathLst>
              <a:path w="473683" h="460064">
                <a:moveTo>
                  <a:pt x="0" y="0"/>
                </a:moveTo>
                <a:lnTo>
                  <a:pt x="473683" y="0"/>
                </a:lnTo>
                <a:lnTo>
                  <a:pt x="473683" y="460064"/>
                </a:lnTo>
                <a:lnTo>
                  <a:pt x="0" y="460064"/>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grpSp>
        <p:nvGrpSpPr>
          <p:cNvPr id="45" name="Group 19">
            <a:extLst>
              <a:ext uri="{FF2B5EF4-FFF2-40B4-BE49-F238E27FC236}">
                <a16:creationId xmlns:a16="http://schemas.microsoft.com/office/drawing/2014/main" id="{7D55A20F-4716-A097-CC41-9316DF4F29A5}"/>
              </a:ext>
            </a:extLst>
          </p:cNvPr>
          <p:cNvGrpSpPr/>
          <p:nvPr/>
        </p:nvGrpSpPr>
        <p:grpSpPr>
          <a:xfrm>
            <a:off x="11364585" y="7150643"/>
            <a:ext cx="760176" cy="760176"/>
            <a:chOff x="0" y="0"/>
            <a:chExt cx="812800" cy="812800"/>
          </a:xfrm>
        </p:grpSpPr>
        <p:sp>
          <p:nvSpPr>
            <p:cNvPr id="46" name="Freeform 20">
              <a:extLst>
                <a:ext uri="{FF2B5EF4-FFF2-40B4-BE49-F238E27FC236}">
                  <a16:creationId xmlns:a16="http://schemas.microsoft.com/office/drawing/2014/main" id="{C9DD3D9F-A354-4B44-D14F-93C4572FF4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47" name="TextBox 21">
              <a:extLst>
                <a:ext uri="{FF2B5EF4-FFF2-40B4-BE49-F238E27FC236}">
                  <a16:creationId xmlns:a16="http://schemas.microsoft.com/office/drawing/2014/main" id="{0C5256B1-677E-9B03-AD9D-0A154535AA8A}"/>
                </a:ext>
              </a:extLst>
            </p:cNvPr>
            <p:cNvSpPr txBox="1"/>
            <p:nvPr/>
          </p:nvSpPr>
          <p:spPr>
            <a:xfrm>
              <a:off x="76200" y="28575"/>
              <a:ext cx="660400" cy="708025"/>
            </a:xfrm>
            <a:prstGeom prst="rect">
              <a:avLst/>
            </a:prstGeom>
          </p:spPr>
          <p:txBody>
            <a:bodyPr lIns="42962" tIns="42962" rIns="42962" bIns="42962" rtlCol="0" anchor="ctr"/>
            <a:lstStyle/>
            <a:p>
              <a:pPr algn="ctr"/>
              <a:endParaRPr>
                <a:solidFill>
                  <a:srgbClr val="553D3F"/>
                </a:solidFill>
              </a:endParaRPr>
            </a:p>
          </p:txBody>
        </p:sp>
      </p:grpSp>
      <p:sp>
        <p:nvSpPr>
          <p:cNvPr id="48" name="Freeform 22">
            <a:extLst>
              <a:ext uri="{FF2B5EF4-FFF2-40B4-BE49-F238E27FC236}">
                <a16:creationId xmlns:a16="http://schemas.microsoft.com/office/drawing/2014/main" id="{158777E3-E1B6-850C-C31F-1AAAEAADCA86}"/>
              </a:ext>
            </a:extLst>
          </p:cNvPr>
          <p:cNvSpPr/>
          <p:nvPr/>
        </p:nvSpPr>
        <p:spPr>
          <a:xfrm>
            <a:off x="11463446" y="7273760"/>
            <a:ext cx="562454" cy="513943"/>
          </a:xfrm>
          <a:custGeom>
            <a:avLst/>
            <a:gdLst/>
            <a:ahLst/>
            <a:cxnLst/>
            <a:rect l="l" t="t" r="r" b="b"/>
            <a:pathLst>
              <a:path w="562454" h="513943">
                <a:moveTo>
                  <a:pt x="0" y="0"/>
                </a:moveTo>
                <a:lnTo>
                  <a:pt x="562454" y="0"/>
                </a:lnTo>
                <a:lnTo>
                  <a:pt x="562454" y="513942"/>
                </a:lnTo>
                <a:lnTo>
                  <a:pt x="0" y="513942"/>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grpSp>
        <p:nvGrpSpPr>
          <p:cNvPr id="49" name="Group 23">
            <a:extLst>
              <a:ext uri="{FF2B5EF4-FFF2-40B4-BE49-F238E27FC236}">
                <a16:creationId xmlns:a16="http://schemas.microsoft.com/office/drawing/2014/main" id="{9852B507-A19A-451D-2E0B-9359A323F2EF}"/>
              </a:ext>
            </a:extLst>
          </p:cNvPr>
          <p:cNvGrpSpPr/>
          <p:nvPr/>
        </p:nvGrpSpPr>
        <p:grpSpPr>
          <a:xfrm>
            <a:off x="6785514" y="7170221"/>
            <a:ext cx="760176" cy="760176"/>
            <a:chOff x="0" y="0"/>
            <a:chExt cx="812800" cy="812800"/>
          </a:xfrm>
        </p:grpSpPr>
        <p:sp>
          <p:nvSpPr>
            <p:cNvPr id="50" name="Freeform 24">
              <a:extLst>
                <a:ext uri="{FF2B5EF4-FFF2-40B4-BE49-F238E27FC236}">
                  <a16:creationId xmlns:a16="http://schemas.microsoft.com/office/drawing/2014/main" id="{003F7C8B-2437-F86B-3DCC-0AD562C842D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51" name="TextBox 25">
              <a:extLst>
                <a:ext uri="{FF2B5EF4-FFF2-40B4-BE49-F238E27FC236}">
                  <a16:creationId xmlns:a16="http://schemas.microsoft.com/office/drawing/2014/main" id="{38A5D46A-8206-489F-6FC7-25DCF398DC79}"/>
                </a:ext>
              </a:extLst>
            </p:cNvPr>
            <p:cNvSpPr txBox="1"/>
            <p:nvPr/>
          </p:nvSpPr>
          <p:spPr>
            <a:xfrm>
              <a:off x="76200" y="28575"/>
              <a:ext cx="660400" cy="708025"/>
            </a:xfrm>
            <a:prstGeom prst="rect">
              <a:avLst/>
            </a:prstGeom>
          </p:spPr>
          <p:txBody>
            <a:bodyPr lIns="33868" tIns="33868" rIns="33868" bIns="33868" rtlCol="0" anchor="ctr"/>
            <a:lstStyle/>
            <a:p>
              <a:pPr algn="ctr"/>
              <a:endParaRPr>
                <a:solidFill>
                  <a:srgbClr val="553D3F"/>
                </a:solidFill>
              </a:endParaRPr>
            </a:p>
          </p:txBody>
        </p:sp>
      </p:grpSp>
      <p:sp>
        <p:nvSpPr>
          <p:cNvPr id="52" name="Freeform 26">
            <a:extLst>
              <a:ext uri="{FF2B5EF4-FFF2-40B4-BE49-F238E27FC236}">
                <a16:creationId xmlns:a16="http://schemas.microsoft.com/office/drawing/2014/main" id="{76897B42-7DBC-07F7-CCAC-F12C31A693E4}"/>
              </a:ext>
            </a:extLst>
          </p:cNvPr>
          <p:cNvSpPr/>
          <p:nvPr/>
        </p:nvSpPr>
        <p:spPr>
          <a:xfrm>
            <a:off x="6912535" y="7316111"/>
            <a:ext cx="506135" cy="415663"/>
          </a:xfrm>
          <a:custGeom>
            <a:avLst/>
            <a:gdLst/>
            <a:ahLst/>
            <a:cxnLst/>
            <a:rect l="l" t="t" r="r" b="b"/>
            <a:pathLst>
              <a:path w="506135" h="415663">
                <a:moveTo>
                  <a:pt x="0" y="0"/>
                </a:moveTo>
                <a:lnTo>
                  <a:pt x="506135" y="0"/>
                </a:lnTo>
                <a:lnTo>
                  <a:pt x="506135" y="415664"/>
                </a:lnTo>
                <a:lnTo>
                  <a:pt x="0" y="415664"/>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sp>
      <p:sp>
        <p:nvSpPr>
          <p:cNvPr id="53" name="AutoShape 27">
            <a:extLst>
              <a:ext uri="{FF2B5EF4-FFF2-40B4-BE49-F238E27FC236}">
                <a16:creationId xmlns:a16="http://schemas.microsoft.com/office/drawing/2014/main" id="{9A2DD2B7-B091-B8AE-89ED-CA4DB41EE621}"/>
              </a:ext>
            </a:extLst>
          </p:cNvPr>
          <p:cNvSpPr/>
          <p:nvPr/>
        </p:nvSpPr>
        <p:spPr>
          <a:xfrm flipV="1">
            <a:off x="2546961" y="6558841"/>
            <a:ext cx="12838683" cy="17542"/>
          </a:xfrm>
          <a:prstGeom prst="line">
            <a:avLst/>
          </a:prstGeom>
          <a:ln w="28575" cap="flat">
            <a:solidFill>
              <a:srgbClr val="403031"/>
            </a:solidFill>
            <a:prstDash val="solid"/>
            <a:headEnd type="none" w="sm" len="sm"/>
            <a:tailEnd type="none" w="sm" len="sm"/>
          </a:ln>
        </p:spPr>
      </p:sp>
      <p:sp>
        <p:nvSpPr>
          <p:cNvPr id="54" name="AutoShape 28">
            <a:extLst>
              <a:ext uri="{FF2B5EF4-FFF2-40B4-BE49-F238E27FC236}">
                <a16:creationId xmlns:a16="http://schemas.microsoft.com/office/drawing/2014/main" id="{81F840D9-7E1C-CC7E-2ECB-7B3F2BEE54DD}"/>
              </a:ext>
            </a:extLst>
          </p:cNvPr>
          <p:cNvSpPr/>
          <p:nvPr/>
        </p:nvSpPr>
        <p:spPr>
          <a:xfrm>
            <a:off x="2546942" y="6567612"/>
            <a:ext cx="0" cy="606090"/>
          </a:xfrm>
          <a:prstGeom prst="line">
            <a:avLst/>
          </a:prstGeom>
          <a:ln w="28575" cap="flat">
            <a:solidFill>
              <a:srgbClr val="403031"/>
            </a:solidFill>
            <a:prstDash val="solid"/>
            <a:headEnd type="none" w="sm" len="sm"/>
            <a:tailEnd type="none" w="sm" len="sm"/>
          </a:ln>
        </p:spPr>
      </p:sp>
      <p:sp>
        <p:nvSpPr>
          <p:cNvPr id="55" name="AutoShape 29">
            <a:extLst>
              <a:ext uri="{FF2B5EF4-FFF2-40B4-BE49-F238E27FC236}">
                <a16:creationId xmlns:a16="http://schemas.microsoft.com/office/drawing/2014/main" id="{41DA015D-2063-3B97-8F97-E859CA436C59}"/>
              </a:ext>
            </a:extLst>
          </p:cNvPr>
          <p:cNvSpPr/>
          <p:nvPr/>
        </p:nvSpPr>
        <p:spPr>
          <a:xfrm>
            <a:off x="7151315" y="6590670"/>
            <a:ext cx="0" cy="606090"/>
          </a:xfrm>
          <a:prstGeom prst="line">
            <a:avLst/>
          </a:prstGeom>
          <a:ln w="28575" cap="flat">
            <a:solidFill>
              <a:srgbClr val="403031"/>
            </a:solidFill>
            <a:prstDash val="solid"/>
            <a:headEnd type="none" w="sm" len="sm"/>
            <a:tailEnd type="none" w="sm" len="sm"/>
          </a:ln>
        </p:spPr>
      </p:sp>
      <p:sp>
        <p:nvSpPr>
          <p:cNvPr id="56" name="AutoShape 30">
            <a:extLst>
              <a:ext uri="{FF2B5EF4-FFF2-40B4-BE49-F238E27FC236}">
                <a16:creationId xmlns:a16="http://schemas.microsoft.com/office/drawing/2014/main" id="{5AE88B60-CFC9-DA69-FF65-1A94B5566FB8}"/>
              </a:ext>
            </a:extLst>
          </p:cNvPr>
          <p:cNvSpPr/>
          <p:nvPr/>
        </p:nvSpPr>
        <p:spPr>
          <a:xfrm>
            <a:off x="11744673" y="6544553"/>
            <a:ext cx="0" cy="606090"/>
          </a:xfrm>
          <a:prstGeom prst="line">
            <a:avLst/>
          </a:prstGeom>
          <a:ln w="28575" cap="flat">
            <a:solidFill>
              <a:srgbClr val="403031"/>
            </a:solidFill>
            <a:prstDash val="solid"/>
            <a:headEnd type="none" w="sm" len="sm"/>
            <a:tailEnd type="none" w="sm" len="sm"/>
          </a:ln>
        </p:spPr>
      </p:sp>
      <p:sp>
        <p:nvSpPr>
          <p:cNvPr id="57" name="TextBox 34">
            <a:extLst>
              <a:ext uri="{FF2B5EF4-FFF2-40B4-BE49-F238E27FC236}">
                <a16:creationId xmlns:a16="http://schemas.microsoft.com/office/drawing/2014/main" id="{1605131F-75DB-6BA0-5B61-5F9A92FC967D}"/>
              </a:ext>
            </a:extLst>
          </p:cNvPr>
          <p:cNvSpPr txBox="1"/>
          <p:nvPr/>
        </p:nvSpPr>
        <p:spPr>
          <a:xfrm>
            <a:off x="3075065" y="7135750"/>
            <a:ext cx="2030336" cy="430887"/>
          </a:xfrm>
          <a:prstGeom prst="rect">
            <a:avLst/>
          </a:prstGeom>
        </p:spPr>
        <p:txBody>
          <a:bodyPr wrap="square" lIns="0" tIns="0" rIns="0" bIns="0" rtlCol="0" anchor="t">
            <a:spAutoFit/>
          </a:bodyPr>
          <a:lstStyle/>
          <a:p>
            <a:pPr marL="0" lvl="0" indent="0" algn="l">
              <a:spcBef>
                <a:spcPct val="0"/>
              </a:spcBef>
            </a:pPr>
            <a:r>
              <a:rPr lang="en-US" sz="2800">
                <a:solidFill>
                  <a:srgbClr val="553D3F"/>
                </a:solidFill>
                <a:latin typeface="Bahnschrift SemiBold SemiConden" panose="020B0502040204020203" pitchFamily="34" charset="0"/>
              </a:rPr>
              <a:t>Thức khuya</a:t>
            </a:r>
          </a:p>
        </p:txBody>
      </p:sp>
      <p:sp>
        <p:nvSpPr>
          <p:cNvPr id="58" name="TextBox 36">
            <a:extLst>
              <a:ext uri="{FF2B5EF4-FFF2-40B4-BE49-F238E27FC236}">
                <a16:creationId xmlns:a16="http://schemas.microsoft.com/office/drawing/2014/main" id="{9B8B1960-A602-A521-0892-BE6FBE98F0EB}"/>
              </a:ext>
            </a:extLst>
          </p:cNvPr>
          <p:cNvSpPr txBox="1"/>
          <p:nvPr/>
        </p:nvSpPr>
        <p:spPr>
          <a:xfrm>
            <a:off x="7778110" y="7150643"/>
            <a:ext cx="2238814" cy="430887"/>
          </a:xfrm>
          <a:prstGeom prst="rect">
            <a:avLst/>
          </a:prstGeom>
        </p:spPr>
        <p:txBody>
          <a:bodyPr wrap="square" lIns="0" tIns="0" rIns="0" bIns="0" rtlCol="0" anchor="t">
            <a:spAutoFit/>
          </a:bodyPr>
          <a:lstStyle/>
          <a:p>
            <a:pPr marL="0" lvl="0" indent="0" algn="l">
              <a:spcBef>
                <a:spcPct val="0"/>
              </a:spcBef>
            </a:pPr>
            <a:r>
              <a:rPr lang="en-US" sz="2800">
                <a:solidFill>
                  <a:srgbClr val="553D3F"/>
                </a:solidFill>
                <a:latin typeface="Bahnschrift SemiBold SemiConden" panose="020B0502040204020203" pitchFamily="34" charset="0"/>
              </a:rPr>
              <a:t>Lười vận động</a:t>
            </a:r>
          </a:p>
        </p:txBody>
      </p:sp>
      <p:sp>
        <p:nvSpPr>
          <p:cNvPr id="59" name="TextBox 38">
            <a:extLst>
              <a:ext uri="{FF2B5EF4-FFF2-40B4-BE49-F238E27FC236}">
                <a16:creationId xmlns:a16="http://schemas.microsoft.com/office/drawing/2014/main" id="{D805A641-661D-130B-AE4D-C471A9ACAFDB}"/>
              </a:ext>
            </a:extLst>
          </p:cNvPr>
          <p:cNvSpPr txBox="1"/>
          <p:nvPr/>
        </p:nvSpPr>
        <p:spPr>
          <a:xfrm>
            <a:off x="12383940" y="7022349"/>
            <a:ext cx="3364925" cy="861774"/>
          </a:xfrm>
          <a:prstGeom prst="rect">
            <a:avLst/>
          </a:prstGeom>
        </p:spPr>
        <p:txBody>
          <a:bodyPr lIns="0" tIns="0" rIns="0" bIns="0" rtlCol="0" anchor="t">
            <a:spAutoFit/>
          </a:bodyPr>
          <a:lstStyle/>
          <a:p>
            <a:pPr marL="0" lvl="0" indent="0" algn="l">
              <a:spcBef>
                <a:spcPct val="0"/>
              </a:spcBef>
            </a:pPr>
            <a:r>
              <a:rPr lang="en-US" sz="2800">
                <a:solidFill>
                  <a:srgbClr val="553D3F"/>
                </a:solidFill>
                <a:latin typeface="Bahnschrift SemiBold SemiConden" panose="020B0502040204020203" pitchFamily="34" charset="0"/>
              </a:rPr>
              <a:t>Ăn uống tùy ý, ăn mặn, nhiều đường…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par>
                                <p:cTn id="44" presetID="14" presetClass="entr" presetSubtype="1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par>
                                <p:cTn id="47" presetID="14" presetClass="entr" presetSubtype="1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randombar(horizont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heel(1)">
                                      <p:cBhvr>
                                        <p:cTn id="57" dur="2000"/>
                                        <p:tgtEl>
                                          <p:spTgt spid="41"/>
                                        </p:tgtEl>
                                      </p:cBhvr>
                                    </p:animEffect>
                                  </p:childTnLst>
                                </p:cTn>
                              </p:par>
                              <p:par>
                                <p:cTn id="58" presetID="2" presetClass="entr" presetSubtype="4"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additive="base">
                                        <p:cTn id="60" dur="500" fill="hold"/>
                                        <p:tgtEl>
                                          <p:spTgt spid="54"/>
                                        </p:tgtEl>
                                        <p:attrNameLst>
                                          <p:attrName>ppt_x</p:attrName>
                                        </p:attrNameLst>
                                      </p:cBhvr>
                                      <p:tavLst>
                                        <p:tav tm="0">
                                          <p:val>
                                            <p:strVal val="#ppt_x"/>
                                          </p:val>
                                        </p:tav>
                                        <p:tav tm="100000">
                                          <p:val>
                                            <p:strVal val="#ppt_x"/>
                                          </p:val>
                                        </p:tav>
                                      </p:tavLst>
                                    </p:anim>
                                    <p:anim calcmode="lin" valueType="num">
                                      <p:cBhvr additive="base">
                                        <p:cTn id="61" dur="500" fill="hold"/>
                                        <p:tgtEl>
                                          <p:spTgt spid="54"/>
                                        </p:tgtEl>
                                        <p:attrNameLst>
                                          <p:attrName>ppt_y</p:attrName>
                                        </p:attrNameLst>
                                      </p:cBhvr>
                                      <p:tavLst>
                                        <p:tav tm="0">
                                          <p:val>
                                            <p:strVal val="1+#ppt_h/2"/>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heel(1)">
                                      <p:cBhvr>
                                        <p:cTn id="64" dur="2000"/>
                                        <p:tgtEl>
                                          <p:spTgt spid="44"/>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heel(1)">
                                      <p:cBhvr>
                                        <p:cTn id="67" dur="20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circle(in)">
                                      <p:cBhvr>
                                        <p:cTn id="72" dur="2000"/>
                                        <p:tgtEl>
                                          <p:spTgt spid="49"/>
                                        </p:tgtEl>
                                      </p:cBhvr>
                                    </p:animEffect>
                                  </p:childTnLst>
                                </p:cTn>
                              </p:par>
                              <p:par>
                                <p:cTn id="73" presetID="6" presetClass="entr" presetSubtype="16"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circle(in)">
                                      <p:cBhvr>
                                        <p:cTn id="75" dur="2000"/>
                                        <p:tgtEl>
                                          <p:spTgt spid="52"/>
                                        </p:tgtEl>
                                      </p:cBhvr>
                                    </p:animEffect>
                                  </p:childTnLst>
                                </p:cTn>
                              </p:par>
                              <p:par>
                                <p:cTn id="76" presetID="6" presetClass="entr" presetSubtype="16" fill="hold"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circle(in)">
                                      <p:cBhvr>
                                        <p:cTn id="78" dur="2000"/>
                                        <p:tgtEl>
                                          <p:spTgt spid="55"/>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circle(in)">
                                      <p:cBhvr>
                                        <p:cTn id="81" dur="20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left)">
                                      <p:cBhvr>
                                        <p:cTn id="86" dur="500"/>
                                        <p:tgtEl>
                                          <p:spTgt spid="45"/>
                                        </p:tgtEl>
                                      </p:cBhvr>
                                    </p:animEffect>
                                  </p:childTnLst>
                                </p:cTn>
                              </p:par>
                              <p:par>
                                <p:cTn id="87" presetID="22" presetClass="entr" presetSubtype="8"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left)">
                                      <p:cBhvr>
                                        <p:cTn id="89" dur="500"/>
                                        <p:tgtEl>
                                          <p:spTgt spid="48"/>
                                        </p:tgtEl>
                                      </p:cBhvr>
                                    </p:animEffect>
                                  </p:childTnLst>
                                </p:cTn>
                              </p:par>
                              <p:par>
                                <p:cTn id="90" presetID="22" presetClass="entr" presetSubtype="8"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left)">
                                      <p:cBhvr>
                                        <p:cTn id="92" dur="500"/>
                                        <p:tgtEl>
                                          <p:spTgt spid="5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wipe(left)">
                                      <p:cBhvr>
                                        <p:cTn id="9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57" grpId="0"/>
      <p:bldP spid="58"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3601" y="1614915"/>
            <a:ext cx="9791680" cy="7019070"/>
            <a:chOff x="0" y="0"/>
            <a:chExt cx="3023640" cy="2167467"/>
          </a:xfrm>
        </p:grpSpPr>
        <p:sp>
          <p:nvSpPr>
            <p:cNvPr id="4" name="Freeform 4"/>
            <p:cNvSpPr/>
            <p:nvPr/>
          </p:nvSpPr>
          <p:spPr>
            <a:xfrm>
              <a:off x="0" y="0"/>
              <a:ext cx="3023640" cy="2167467"/>
            </a:xfrm>
            <a:custGeom>
              <a:avLst/>
              <a:gdLst/>
              <a:ahLst/>
              <a:cxnLst/>
              <a:rect l="l" t="t" r="r" b="b"/>
              <a:pathLst>
                <a:path w="3023640" h="2167467">
                  <a:moveTo>
                    <a:pt x="36371" y="0"/>
                  </a:moveTo>
                  <a:lnTo>
                    <a:pt x="2987269" y="0"/>
                  </a:lnTo>
                  <a:cubicBezTo>
                    <a:pt x="3007356" y="0"/>
                    <a:pt x="3023640" y="16284"/>
                    <a:pt x="3023640" y="36371"/>
                  </a:cubicBezTo>
                  <a:lnTo>
                    <a:pt x="3023640" y="2131096"/>
                  </a:lnTo>
                  <a:cubicBezTo>
                    <a:pt x="3023640" y="2140742"/>
                    <a:pt x="3019808" y="2149993"/>
                    <a:pt x="3012987" y="2156814"/>
                  </a:cubicBezTo>
                  <a:cubicBezTo>
                    <a:pt x="3006166" y="2163635"/>
                    <a:pt x="2996915" y="2167467"/>
                    <a:pt x="2987269" y="2167467"/>
                  </a:cubicBezTo>
                  <a:lnTo>
                    <a:pt x="36371" y="2167467"/>
                  </a:lnTo>
                  <a:cubicBezTo>
                    <a:pt x="26724" y="2167467"/>
                    <a:pt x="17473" y="2163635"/>
                    <a:pt x="10653" y="2156814"/>
                  </a:cubicBezTo>
                  <a:cubicBezTo>
                    <a:pt x="3832" y="2149993"/>
                    <a:pt x="0" y="2140742"/>
                    <a:pt x="0" y="2131096"/>
                  </a:cubicBezTo>
                  <a:lnTo>
                    <a:pt x="0" y="36371"/>
                  </a:lnTo>
                  <a:cubicBezTo>
                    <a:pt x="0" y="26724"/>
                    <a:pt x="3832" y="17473"/>
                    <a:pt x="10653" y="10653"/>
                  </a:cubicBezTo>
                  <a:cubicBezTo>
                    <a:pt x="17473" y="3832"/>
                    <a:pt x="26724" y="0"/>
                    <a:pt x="36371"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3023640" cy="2215092"/>
            </a:xfrm>
            <a:prstGeom prst="rect">
              <a:avLst/>
            </a:prstGeom>
          </p:spPr>
          <p:txBody>
            <a:bodyPr lIns="50800" tIns="50800" rIns="50800" bIns="50800" rtlCol="0" anchor="ctr"/>
            <a:lstStyle/>
            <a:p>
              <a:pPr algn="ctr">
                <a:spcBef>
                  <a:spcPct val="0"/>
                </a:spcBef>
              </a:pPr>
              <a:endParaRPr/>
            </a:p>
          </p:txBody>
        </p:sp>
      </p:grpSp>
      <p:grpSp>
        <p:nvGrpSpPr>
          <p:cNvPr id="6" name="Group 6"/>
          <p:cNvGrpSpPr/>
          <p:nvPr/>
        </p:nvGrpSpPr>
        <p:grpSpPr>
          <a:xfrm>
            <a:off x="7066013" y="1802107"/>
            <a:ext cx="9366856" cy="6644686"/>
            <a:chOff x="0" y="0"/>
            <a:chExt cx="2892456" cy="2051858"/>
          </a:xfrm>
        </p:grpSpPr>
        <p:sp>
          <p:nvSpPr>
            <p:cNvPr id="7" name="Freeform 7"/>
            <p:cNvSpPr/>
            <p:nvPr/>
          </p:nvSpPr>
          <p:spPr>
            <a:xfrm>
              <a:off x="0" y="0"/>
              <a:ext cx="2892456" cy="2051858"/>
            </a:xfrm>
            <a:custGeom>
              <a:avLst/>
              <a:gdLst/>
              <a:ahLst/>
              <a:cxnLst/>
              <a:rect l="l" t="t" r="r" b="b"/>
              <a:pathLst>
                <a:path w="2892456" h="2051858">
                  <a:moveTo>
                    <a:pt x="32234" y="0"/>
                  </a:moveTo>
                  <a:lnTo>
                    <a:pt x="2860221" y="0"/>
                  </a:lnTo>
                  <a:cubicBezTo>
                    <a:pt x="2878024" y="0"/>
                    <a:pt x="2892456" y="14432"/>
                    <a:pt x="2892456" y="32234"/>
                  </a:cubicBezTo>
                  <a:lnTo>
                    <a:pt x="2892456" y="2019624"/>
                  </a:lnTo>
                  <a:cubicBezTo>
                    <a:pt x="2892456" y="2037426"/>
                    <a:pt x="2878024" y="2051858"/>
                    <a:pt x="2860221" y="2051858"/>
                  </a:cubicBezTo>
                  <a:lnTo>
                    <a:pt x="32234" y="2051858"/>
                  </a:lnTo>
                  <a:cubicBezTo>
                    <a:pt x="14432" y="2051858"/>
                    <a:pt x="0" y="2037426"/>
                    <a:pt x="0" y="2019624"/>
                  </a:cubicBezTo>
                  <a:lnTo>
                    <a:pt x="0" y="32234"/>
                  </a:lnTo>
                  <a:cubicBezTo>
                    <a:pt x="0" y="14432"/>
                    <a:pt x="14432" y="0"/>
                    <a:pt x="32234"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p:spPr>
        </p:sp>
        <p:sp>
          <p:nvSpPr>
            <p:cNvPr id="8" name="TextBox 8"/>
            <p:cNvSpPr txBox="1"/>
            <p:nvPr/>
          </p:nvSpPr>
          <p:spPr>
            <a:xfrm>
              <a:off x="0" y="-47625"/>
              <a:ext cx="2892456" cy="2099483"/>
            </a:xfrm>
            <a:prstGeom prst="rect">
              <a:avLst/>
            </a:prstGeom>
          </p:spPr>
          <p:txBody>
            <a:bodyPr lIns="50800" tIns="50800" rIns="50800" bIns="50800" rtlCol="0" anchor="ctr"/>
            <a:lstStyle/>
            <a:p>
              <a:pPr algn="ctr">
                <a:spcBef>
                  <a:spcPct val="0"/>
                </a:spcBef>
              </a:pPr>
              <a:endParaRPr/>
            </a:p>
          </p:txBody>
        </p:sp>
      </p:grpSp>
      <p:sp>
        <p:nvSpPr>
          <p:cNvPr id="20" name="TextBox 20"/>
          <p:cNvSpPr txBox="1"/>
          <p:nvPr/>
        </p:nvSpPr>
        <p:spPr>
          <a:xfrm>
            <a:off x="12787701" y="3272590"/>
            <a:ext cx="3119293" cy="2708434"/>
          </a:xfrm>
          <a:prstGeom prst="rect">
            <a:avLst/>
          </a:prstGeom>
        </p:spPr>
        <p:txBody>
          <a:bodyPr wrap="square" lIns="0" tIns="0" rIns="0" bIns="0" rtlCol="0" anchor="t">
            <a:spAutoFit/>
          </a:bodyPr>
          <a:lstStyle/>
          <a:p>
            <a:pPr algn="ctr"/>
            <a:r>
              <a:rPr lang="en-US" sz="4400">
                <a:solidFill>
                  <a:schemeClr val="bg1"/>
                </a:solidFill>
                <a:latin typeface="Bahnschrift SemiBold SemiConden" panose="020B0502040204020203" pitchFamily="34" charset="0"/>
              </a:rPr>
              <a:t>Tìm hiểu sự cần thiết phải giữ vệ sinh ở tuổi dậy thì</a:t>
            </a:r>
          </a:p>
        </p:txBody>
      </p:sp>
      <p:sp>
        <p:nvSpPr>
          <p:cNvPr id="24" name="TextBox 11">
            <a:extLst>
              <a:ext uri="{FF2B5EF4-FFF2-40B4-BE49-F238E27FC236}">
                <a16:creationId xmlns:a16="http://schemas.microsoft.com/office/drawing/2014/main" id="{2321D530-8F56-A894-F6E3-8BD4006E1832}"/>
              </a:ext>
            </a:extLst>
          </p:cNvPr>
          <p:cNvSpPr txBox="1"/>
          <p:nvPr/>
        </p:nvSpPr>
        <p:spPr>
          <a:xfrm>
            <a:off x="2285291" y="652185"/>
            <a:ext cx="4749480" cy="615553"/>
          </a:xfrm>
          <a:prstGeom prst="rect">
            <a:avLst/>
          </a:prstGeom>
        </p:spPr>
        <p:txBody>
          <a:bodyPr wrap="square" lIns="0" tIns="0" rIns="0" bIns="0" rtlCol="0" anchor="t">
            <a:spAutoFit/>
          </a:bodyPr>
          <a:lstStyle/>
          <a:p>
            <a:pPr algn="l"/>
            <a:r>
              <a:rPr lang="en-US" sz="4000">
                <a:solidFill>
                  <a:srgbClr val="002060"/>
                </a:solidFill>
                <a:latin typeface="Montserrat SemiBold" panose="00000700000000000000" pitchFamily="2" charset="0"/>
              </a:rPr>
              <a:t>HOẠT ĐỘNG 3</a:t>
            </a:r>
          </a:p>
        </p:txBody>
      </p:sp>
      <p:grpSp>
        <p:nvGrpSpPr>
          <p:cNvPr id="9" name="Group 17">
            <a:extLst>
              <a:ext uri="{FF2B5EF4-FFF2-40B4-BE49-F238E27FC236}">
                <a16:creationId xmlns:a16="http://schemas.microsoft.com/office/drawing/2014/main" id="{C757E8E4-B8C0-5AF7-6E7F-3FDBF3F85160}"/>
              </a:ext>
            </a:extLst>
          </p:cNvPr>
          <p:cNvGrpSpPr>
            <a:grpSpLocks noChangeAspect="1"/>
          </p:cNvGrpSpPr>
          <p:nvPr/>
        </p:nvGrpSpPr>
        <p:grpSpPr>
          <a:xfrm>
            <a:off x="938026" y="2020792"/>
            <a:ext cx="4980240" cy="6053088"/>
            <a:chOff x="0" y="0"/>
            <a:chExt cx="7336282" cy="8916670"/>
          </a:xfrm>
        </p:grpSpPr>
        <p:sp>
          <p:nvSpPr>
            <p:cNvPr id="10" name="Freeform 18">
              <a:extLst>
                <a:ext uri="{FF2B5EF4-FFF2-40B4-BE49-F238E27FC236}">
                  <a16:creationId xmlns:a16="http://schemas.microsoft.com/office/drawing/2014/main" id="{DAB63731-932A-9E91-630B-7192EFC8562A}"/>
                </a:ext>
              </a:extLst>
            </p:cNvPr>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11" name="Freeform 19">
              <a:extLst>
                <a:ext uri="{FF2B5EF4-FFF2-40B4-BE49-F238E27FC236}">
                  <a16:creationId xmlns:a16="http://schemas.microsoft.com/office/drawing/2014/main" id="{C069804E-BB7E-E3AF-48A0-4F4D83354366}"/>
                </a:ext>
              </a:extLst>
            </p:cNvPr>
            <p:cNvSpPr/>
            <p:nvPr/>
          </p:nvSpPr>
          <p:spPr>
            <a:xfrm>
              <a:off x="155575" y="155575"/>
              <a:ext cx="7025387" cy="8605520"/>
            </a:xfrm>
            <a:custGeom>
              <a:avLst/>
              <a:gdLst/>
              <a:ahLst/>
              <a:cxnLst/>
              <a:rect l="l" t="t" r="r" b="b"/>
              <a:pathLst>
                <a:path w="7025387" h="8605520">
                  <a:moveTo>
                    <a:pt x="0" y="8605520"/>
                  </a:moveTo>
                  <a:lnTo>
                    <a:pt x="0" y="3465957"/>
                  </a:lnTo>
                  <a:cubicBezTo>
                    <a:pt x="18415" y="2013458"/>
                    <a:pt x="960374" y="699643"/>
                    <a:pt x="2344166" y="196977"/>
                  </a:cubicBezTo>
                  <a:lnTo>
                    <a:pt x="2347087" y="195961"/>
                  </a:lnTo>
                  <a:cubicBezTo>
                    <a:pt x="2351532" y="194818"/>
                    <a:pt x="2360676" y="192278"/>
                    <a:pt x="2371090" y="187960"/>
                  </a:cubicBezTo>
                  <a:cubicBezTo>
                    <a:pt x="2738247" y="63373"/>
                    <a:pt x="3121914" y="0"/>
                    <a:pt x="3510661" y="0"/>
                  </a:cubicBezTo>
                  <a:cubicBezTo>
                    <a:pt x="3511296" y="0"/>
                    <a:pt x="3511931" y="0"/>
                    <a:pt x="3512693" y="0"/>
                  </a:cubicBezTo>
                  <a:cubicBezTo>
                    <a:pt x="3513328" y="0"/>
                    <a:pt x="3513963" y="0"/>
                    <a:pt x="3514725" y="0"/>
                  </a:cubicBezTo>
                  <a:cubicBezTo>
                    <a:pt x="3903345" y="0"/>
                    <a:pt x="4287139" y="63373"/>
                    <a:pt x="4654296" y="187960"/>
                  </a:cubicBezTo>
                  <a:cubicBezTo>
                    <a:pt x="4664710" y="192278"/>
                    <a:pt x="4673854" y="194818"/>
                    <a:pt x="4678299" y="195961"/>
                  </a:cubicBezTo>
                  <a:lnTo>
                    <a:pt x="4681220" y="196977"/>
                  </a:lnTo>
                  <a:cubicBezTo>
                    <a:pt x="6065012" y="699643"/>
                    <a:pt x="7007099" y="2013458"/>
                    <a:pt x="7025387" y="3465957"/>
                  </a:cubicBezTo>
                  <a:lnTo>
                    <a:pt x="7025387" y="8605520"/>
                  </a:lnTo>
                  <a:lnTo>
                    <a:pt x="0" y="8605520"/>
                  </a:lnTo>
                  <a:close/>
                </a:path>
              </a:pathLst>
            </a:custGeom>
            <a:blipFill>
              <a:blip r:embed="rId4"/>
              <a:stretch>
                <a:fillRect l="-25574" r="-58277"/>
              </a:stretch>
            </a:blipFill>
          </p:spPr>
        </p:sp>
      </p:grpSp>
    </p:spTree>
    <p:extLst>
      <p:ext uri="{BB962C8B-B14F-4D97-AF65-F5344CB8AC3E}">
        <p14:creationId xmlns:p14="http://schemas.microsoft.com/office/powerpoint/2010/main" val="114783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algn="ctr">
                <a:spcBef>
                  <a:spcPct val="0"/>
                </a:spcBef>
              </a:pPr>
              <a:endParaRPr/>
            </a:p>
          </p:txBody>
        </p:sp>
      </p:grpSp>
      <p:grpSp>
        <p:nvGrpSpPr>
          <p:cNvPr id="12" name="Group 12"/>
          <p:cNvGrpSpPr/>
          <p:nvPr/>
        </p:nvGrpSpPr>
        <p:grpSpPr>
          <a:xfrm>
            <a:off x="4648200" y="1679873"/>
            <a:ext cx="9220200" cy="1359591"/>
            <a:chOff x="0" y="0"/>
            <a:chExt cx="1918785" cy="358081"/>
          </a:xfrm>
        </p:grpSpPr>
        <p:sp>
          <p:nvSpPr>
            <p:cNvPr id="13" name="Freeform 13"/>
            <p:cNvSpPr/>
            <p:nvPr/>
          </p:nvSpPr>
          <p:spPr>
            <a:xfrm>
              <a:off x="0" y="0"/>
              <a:ext cx="1918785" cy="358081"/>
            </a:xfrm>
            <a:custGeom>
              <a:avLst/>
              <a:gdLst/>
              <a:ahLst/>
              <a:cxnLst/>
              <a:rect l="l" t="t" r="r" b="b"/>
              <a:pathLst>
                <a:path w="1918785" h="358081">
                  <a:moveTo>
                    <a:pt x="81825" y="0"/>
                  </a:moveTo>
                  <a:lnTo>
                    <a:pt x="1836960" y="0"/>
                  </a:lnTo>
                  <a:cubicBezTo>
                    <a:pt x="1858662" y="0"/>
                    <a:pt x="1879474" y="8621"/>
                    <a:pt x="1894819" y="23966"/>
                  </a:cubicBezTo>
                  <a:cubicBezTo>
                    <a:pt x="1910165" y="39311"/>
                    <a:pt x="1918785" y="60124"/>
                    <a:pt x="1918785" y="81825"/>
                  </a:cubicBezTo>
                  <a:lnTo>
                    <a:pt x="1918785" y="276256"/>
                  </a:lnTo>
                  <a:cubicBezTo>
                    <a:pt x="1918785" y="321447"/>
                    <a:pt x="1882151" y="358081"/>
                    <a:pt x="1836960" y="358081"/>
                  </a:cubicBezTo>
                  <a:lnTo>
                    <a:pt x="81825" y="358081"/>
                  </a:lnTo>
                  <a:cubicBezTo>
                    <a:pt x="36634" y="358081"/>
                    <a:pt x="0" y="321447"/>
                    <a:pt x="0" y="276256"/>
                  </a:cubicBezTo>
                  <a:lnTo>
                    <a:pt x="0" y="81825"/>
                  </a:lnTo>
                  <a:cubicBezTo>
                    <a:pt x="0" y="36634"/>
                    <a:pt x="36634" y="0"/>
                    <a:pt x="81825" y="0"/>
                  </a:cubicBezTo>
                  <a:close/>
                </a:path>
              </a:pathLst>
            </a:custGeom>
            <a:solidFill>
              <a:srgbClr val="DDCDD6"/>
            </a:solidFill>
          </p:spPr>
        </p:sp>
        <p:sp>
          <p:nvSpPr>
            <p:cNvPr id="14" name="TextBox 14"/>
            <p:cNvSpPr txBox="1"/>
            <p:nvPr/>
          </p:nvSpPr>
          <p:spPr>
            <a:xfrm>
              <a:off x="0" y="-38100"/>
              <a:ext cx="1918785" cy="396181"/>
            </a:xfrm>
            <a:prstGeom prst="rect">
              <a:avLst/>
            </a:prstGeom>
          </p:spPr>
          <p:txBody>
            <a:bodyPr lIns="50800" tIns="50800" rIns="50800" bIns="50800" rtlCol="0" anchor="ctr"/>
            <a:lstStyle/>
            <a:p>
              <a:pPr algn="ctr"/>
              <a:endParaRPr/>
            </a:p>
          </p:txBody>
        </p:sp>
      </p:grpSp>
      <p:sp>
        <p:nvSpPr>
          <p:cNvPr id="15" name="Freeform 15"/>
          <p:cNvSpPr/>
          <p:nvPr/>
        </p:nvSpPr>
        <p:spPr>
          <a:xfrm>
            <a:off x="5058465" y="2038055"/>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13041911" y="2055144"/>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20" name="TextBox 14">
            <a:extLst>
              <a:ext uri="{FF2B5EF4-FFF2-40B4-BE49-F238E27FC236}">
                <a16:creationId xmlns:a16="http://schemas.microsoft.com/office/drawing/2014/main" id="{A6EDC78C-06D0-54FA-1956-1370FFF6C06C}"/>
              </a:ext>
            </a:extLst>
          </p:cNvPr>
          <p:cNvSpPr txBox="1"/>
          <p:nvPr/>
        </p:nvSpPr>
        <p:spPr>
          <a:xfrm>
            <a:off x="3175108" y="3243012"/>
            <a:ext cx="12445892" cy="1377172"/>
          </a:xfrm>
          <a:prstGeom prst="rect">
            <a:avLst/>
          </a:prstGeom>
        </p:spPr>
        <p:txBody>
          <a:bodyPr wrap="square" lIns="0" tIns="0" rIns="0" bIns="0" rtlCol="0" anchor="t">
            <a:spAutoFit/>
          </a:bodyPr>
          <a:lstStyle/>
          <a:p>
            <a:pPr>
              <a:lnSpc>
                <a:spcPct val="150000"/>
              </a:lnSpc>
            </a:pPr>
            <a:r>
              <a:rPr lang="en-US" sz="3200">
                <a:solidFill>
                  <a:schemeClr val="bg2">
                    <a:lumMod val="10000"/>
                  </a:schemeClr>
                </a:solidFill>
                <a:latin typeface="Bahnschrift Condensed" panose="020B0502040204020203" pitchFamily="34" charset="0"/>
              </a:rPr>
              <a:t>Nêu những tác hại của việc không giữ gìn vệ sinh ở tuổi dậy thì ở hai tình huống trong sách Bài học STEM 5 trang 73</a:t>
            </a:r>
          </a:p>
        </p:txBody>
      </p:sp>
      <p:sp>
        <p:nvSpPr>
          <p:cNvPr id="21" name="TextBox 5">
            <a:extLst>
              <a:ext uri="{FF2B5EF4-FFF2-40B4-BE49-F238E27FC236}">
                <a16:creationId xmlns:a16="http://schemas.microsoft.com/office/drawing/2014/main" id="{06B47E08-CBD9-4A0E-0BAE-E1FCECFDB721}"/>
              </a:ext>
            </a:extLst>
          </p:cNvPr>
          <p:cNvSpPr txBox="1"/>
          <p:nvPr/>
        </p:nvSpPr>
        <p:spPr>
          <a:xfrm>
            <a:off x="5232896" y="1875067"/>
            <a:ext cx="8360503" cy="923330"/>
          </a:xfrm>
          <a:prstGeom prst="rect">
            <a:avLst/>
          </a:prstGeom>
        </p:spPr>
        <p:txBody>
          <a:bodyPr wrap="square" lIns="0" tIns="0" rIns="0" bIns="0" rtlCol="0" anchor="t">
            <a:spAutoFit/>
          </a:bodyPr>
          <a:lstStyle/>
          <a:p>
            <a:pPr algn="ctr"/>
            <a:r>
              <a:rPr lang="en-US" sz="6000">
                <a:solidFill>
                  <a:srgbClr val="002060"/>
                </a:solidFill>
                <a:latin typeface="Bahnschrift SemiBold" panose="020B0502040204020203" pitchFamily="34" charset="0"/>
              </a:rPr>
              <a:t>PHIẾU HỌC TẬP SỐ 3</a:t>
            </a:r>
          </a:p>
        </p:txBody>
      </p:sp>
      <p:graphicFrame>
        <p:nvGraphicFramePr>
          <p:cNvPr id="9" name="Table 8">
            <a:extLst>
              <a:ext uri="{FF2B5EF4-FFF2-40B4-BE49-F238E27FC236}">
                <a16:creationId xmlns:a16="http://schemas.microsoft.com/office/drawing/2014/main" id="{167573C4-3D9D-9D44-78B1-59630AE56F85}"/>
              </a:ext>
            </a:extLst>
          </p:cNvPr>
          <p:cNvGraphicFramePr>
            <a:graphicFrameLocks noGrp="1"/>
          </p:cNvGraphicFramePr>
          <p:nvPr>
            <p:extLst>
              <p:ext uri="{D42A27DB-BD31-4B8C-83A1-F6EECF244321}">
                <p14:modId xmlns:p14="http://schemas.microsoft.com/office/powerpoint/2010/main" val="534899767"/>
              </p:ext>
            </p:extLst>
          </p:nvPr>
        </p:nvGraphicFramePr>
        <p:xfrm>
          <a:off x="3175108" y="4793233"/>
          <a:ext cx="11988692" cy="4025091"/>
        </p:xfrm>
        <a:graphic>
          <a:graphicData uri="http://schemas.openxmlformats.org/drawingml/2006/table">
            <a:tbl>
              <a:tblPr firstRow="1" firstCol="1" bandRow="1">
                <a:tableStyleId>{5C22544A-7EE6-4342-B048-85BDC9FD1C3A}</a:tableStyleId>
              </a:tblPr>
              <a:tblGrid>
                <a:gridCol w="11988692">
                  <a:extLst>
                    <a:ext uri="{9D8B030D-6E8A-4147-A177-3AD203B41FA5}">
                      <a16:colId xmlns:a16="http://schemas.microsoft.com/office/drawing/2014/main" val="3579024884"/>
                    </a:ext>
                  </a:extLst>
                </a:gridCol>
              </a:tblGrid>
              <a:tr h="429084">
                <a:tc>
                  <a:txBody>
                    <a:bodyPr/>
                    <a:lstStyle/>
                    <a:p>
                      <a:pPr algn="ctr">
                        <a:lnSpc>
                          <a:spcPct val="115000"/>
                        </a:lnSpc>
                        <a:spcBef>
                          <a:spcPts val="600"/>
                        </a:spcBef>
                        <a:spcAft>
                          <a:spcPts val="600"/>
                        </a:spcAft>
                      </a:pPr>
                      <a:r>
                        <a:rPr lang="en-US" sz="2800">
                          <a:effectLst/>
                        </a:rPr>
                        <a:t>Tác hại</a:t>
                      </a:r>
                      <a:endParaRPr lang="en-US" sz="2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rgbClr val="614B8D"/>
                    </a:solidFill>
                  </a:tcPr>
                </a:tc>
                <a:extLst>
                  <a:ext uri="{0D108BD9-81ED-4DB2-BD59-A6C34878D82A}">
                    <a16:rowId xmlns:a16="http://schemas.microsoft.com/office/drawing/2014/main" val="3879316211"/>
                  </a:ext>
                </a:extLst>
              </a:tr>
              <a:tr h="3534363">
                <a:tc>
                  <a:txBody>
                    <a:bodyPr/>
                    <a:lstStyle/>
                    <a:p>
                      <a:pPr algn="ctr">
                        <a:lnSpc>
                          <a:spcPct val="115000"/>
                        </a:lnSpc>
                        <a:spcBef>
                          <a:spcPts val="800"/>
                        </a:spcBef>
                        <a:spcAft>
                          <a:spcPts val="1000"/>
                        </a:spcAft>
                      </a:pPr>
                      <a:r>
                        <a:rPr lang="en-US" sz="2000" kern="1200">
                          <a:effectLst/>
                        </a:rPr>
                        <a:t>………………………………………………………………………………………………………………………………………………………………………….</a:t>
                      </a:r>
                      <a:endParaRPr lang="en-US" sz="2000">
                        <a:effectLst/>
                      </a:endParaRPr>
                    </a:p>
                    <a:p>
                      <a:pPr algn="ctr">
                        <a:lnSpc>
                          <a:spcPct val="115000"/>
                        </a:lnSpc>
                        <a:spcBef>
                          <a:spcPts val="800"/>
                        </a:spcBef>
                        <a:spcAft>
                          <a:spcPts val="1000"/>
                        </a:spcAft>
                      </a:pPr>
                      <a:r>
                        <a:rPr lang="en-US" sz="2000" kern="1200">
                          <a:effectLst/>
                        </a:rPr>
                        <a:t>………………………………………………………………………………………………………………………………………………………………………….</a:t>
                      </a:r>
                    </a:p>
                    <a:p>
                      <a:pPr marL="0" marR="0" lvl="0" indent="0" algn="ctr" defTabSz="914400" rtl="0" eaLnBrk="1" fontAlgn="auto" latinLnBrk="0" hangingPunct="1">
                        <a:lnSpc>
                          <a:spcPct val="115000"/>
                        </a:lnSpc>
                        <a:spcBef>
                          <a:spcPts val="800"/>
                        </a:spcBef>
                        <a:spcAft>
                          <a:spcPts val="1000"/>
                        </a:spcAft>
                        <a:buClrTx/>
                        <a:buSzTx/>
                        <a:buFontTx/>
                        <a:buNone/>
                        <a:tabLst/>
                        <a:defRPr/>
                      </a:pPr>
                      <a:r>
                        <a:rPr lang="en-US" sz="2000" kern="1200">
                          <a:effectLst/>
                        </a:rPr>
                        <a:t>………………………………………………………………………………………………………………………………………………………………………….</a:t>
                      </a:r>
                      <a:endParaRPr lang="en-US" sz="2000">
                        <a:effectLst/>
                      </a:endParaRPr>
                    </a:p>
                    <a:p>
                      <a:pPr marL="0" marR="0" lvl="0" indent="0" algn="ctr" defTabSz="914400" rtl="0" eaLnBrk="1" fontAlgn="auto" latinLnBrk="0" hangingPunct="1">
                        <a:lnSpc>
                          <a:spcPct val="115000"/>
                        </a:lnSpc>
                        <a:spcBef>
                          <a:spcPts val="800"/>
                        </a:spcBef>
                        <a:spcAft>
                          <a:spcPts val="1000"/>
                        </a:spcAft>
                        <a:buClrTx/>
                        <a:buSzTx/>
                        <a:buFontTx/>
                        <a:buNone/>
                        <a:tabLst/>
                        <a:defRPr/>
                      </a:pPr>
                      <a:r>
                        <a:rPr lang="en-US" sz="2000" kern="1200">
                          <a:effectLst/>
                        </a:rPr>
                        <a:t>………………………………………………………………………………………………………………………………………………………………………….</a:t>
                      </a:r>
                      <a:endParaRPr lang="en-US" sz="2000">
                        <a:effectLst/>
                      </a:endParaRPr>
                    </a:p>
                    <a:p>
                      <a:pPr marL="0" marR="0" lvl="0" indent="0" algn="ctr" defTabSz="914400" rtl="0" eaLnBrk="1" fontAlgn="auto" latinLnBrk="0" hangingPunct="1">
                        <a:lnSpc>
                          <a:spcPct val="115000"/>
                        </a:lnSpc>
                        <a:spcBef>
                          <a:spcPts val="800"/>
                        </a:spcBef>
                        <a:spcAft>
                          <a:spcPts val="1000"/>
                        </a:spcAft>
                        <a:buClrTx/>
                        <a:buSzTx/>
                        <a:buFontTx/>
                        <a:buNone/>
                        <a:tabLst/>
                        <a:defRPr/>
                      </a:pPr>
                      <a:r>
                        <a:rPr lang="en-US" sz="2000" kern="1200">
                          <a:effectLst/>
                        </a:rPr>
                        <a:t>………………………………………………………………………………………………………………………………………………………………………….</a:t>
                      </a:r>
                      <a:endParaRPr lang="en-US" sz="2000">
                        <a:effectLst/>
                      </a:endParaRPr>
                    </a:p>
                    <a:p>
                      <a:pPr marL="0" marR="0" lvl="0" indent="0" algn="ctr" defTabSz="914400" rtl="0" eaLnBrk="1" fontAlgn="auto" latinLnBrk="0" hangingPunct="1">
                        <a:lnSpc>
                          <a:spcPct val="115000"/>
                        </a:lnSpc>
                        <a:spcBef>
                          <a:spcPts val="800"/>
                        </a:spcBef>
                        <a:spcAft>
                          <a:spcPts val="1000"/>
                        </a:spcAft>
                        <a:buClrTx/>
                        <a:buSzTx/>
                        <a:buFontTx/>
                        <a:buNone/>
                        <a:tabLst/>
                        <a:defRPr/>
                      </a:pPr>
                      <a:r>
                        <a:rPr lang="en-US" sz="2000" kern="1200">
                          <a:effectLst/>
                        </a:rPr>
                        <a:t>………………………………………………………………………………………………………………………………………………………………………….</a:t>
                      </a:r>
                      <a:endParaRPr lang="en-US" sz="2000">
                        <a:effectLst/>
                      </a:endParaRPr>
                    </a:p>
                  </a:txBody>
                  <a:tcPr marL="68580" marR="68580" marT="0" marB="0">
                    <a:solidFill>
                      <a:srgbClr val="E1F0F2"/>
                    </a:solidFill>
                  </a:tcPr>
                </a:tc>
                <a:extLst>
                  <a:ext uri="{0D108BD9-81ED-4DB2-BD59-A6C34878D82A}">
                    <a16:rowId xmlns:a16="http://schemas.microsoft.com/office/drawing/2014/main" val="186199580"/>
                  </a:ext>
                </a:extLst>
              </a:tr>
            </a:tbl>
          </a:graphicData>
        </a:graphic>
      </p:graphicFrame>
    </p:spTree>
    <p:extLst>
      <p:ext uri="{BB962C8B-B14F-4D97-AF65-F5344CB8AC3E}">
        <p14:creationId xmlns:p14="http://schemas.microsoft.com/office/powerpoint/2010/main" val="371053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8493426" y="3126026"/>
            <a:ext cx="5691704" cy="5622162"/>
            <a:chOff x="0" y="0"/>
            <a:chExt cx="7336282" cy="8916670"/>
          </a:xfrm>
        </p:grpSpPr>
        <p:sp>
          <p:nvSpPr>
            <p:cNvPr id="4" name="Freeform 4"/>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5" name="Freeform 5"/>
            <p:cNvSpPr/>
            <p:nvPr/>
          </p:nvSpPr>
          <p:spPr>
            <a:xfrm flipH="1">
              <a:off x="155575" y="155575"/>
              <a:ext cx="7025387" cy="8605520"/>
            </a:xfrm>
            <a:custGeom>
              <a:avLst/>
              <a:gdLst/>
              <a:ahLst/>
              <a:cxnLst/>
              <a:rect l="l" t="t" r="r" b="b"/>
              <a:pathLst>
                <a:path w="7025387" h="8605520">
                  <a:moveTo>
                    <a:pt x="7025387" y="8605520"/>
                  </a:moveTo>
                  <a:lnTo>
                    <a:pt x="7025387" y="3465957"/>
                  </a:lnTo>
                  <a:cubicBezTo>
                    <a:pt x="7006972" y="2013458"/>
                    <a:pt x="6065013" y="699643"/>
                    <a:pt x="4681221" y="196977"/>
                  </a:cubicBezTo>
                  <a:lnTo>
                    <a:pt x="4678300" y="195961"/>
                  </a:lnTo>
                  <a:cubicBezTo>
                    <a:pt x="4673855" y="194818"/>
                    <a:pt x="4664711" y="192278"/>
                    <a:pt x="4654297" y="187960"/>
                  </a:cubicBezTo>
                  <a:cubicBezTo>
                    <a:pt x="4287140" y="63373"/>
                    <a:pt x="3903473" y="0"/>
                    <a:pt x="3514726" y="0"/>
                  </a:cubicBezTo>
                  <a:cubicBezTo>
                    <a:pt x="3514091" y="0"/>
                    <a:pt x="3513456" y="0"/>
                    <a:pt x="3512694" y="0"/>
                  </a:cubicBezTo>
                  <a:cubicBezTo>
                    <a:pt x="3512059" y="0"/>
                    <a:pt x="3511424" y="0"/>
                    <a:pt x="3510662" y="0"/>
                  </a:cubicBezTo>
                  <a:cubicBezTo>
                    <a:pt x="3122042" y="0"/>
                    <a:pt x="2738248" y="63373"/>
                    <a:pt x="2371091" y="187960"/>
                  </a:cubicBezTo>
                  <a:cubicBezTo>
                    <a:pt x="2360676" y="192278"/>
                    <a:pt x="2351532" y="194818"/>
                    <a:pt x="2347087" y="195961"/>
                  </a:cubicBezTo>
                  <a:lnTo>
                    <a:pt x="2344166" y="196977"/>
                  </a:lnTo>
                  <a:cubicBezTo>
                    <a:pt x="960374" y="699643"/>
                    <a:pt x="18288" y="2013458"/>
                    <a:pt x="0" y="3465957"/>
                  </a:cubicBezTo>
                  <a:lnTo>
                    <a:pt x="0" y="8605520"/>
                  </a:lnTo>
                  <a:lnTo>
                    <a:pt x="7025387" y="8605520"/>
                  </a:lnTo>
                  <a:close/>
                </a:path>
              </a:pathLst>
            </a:custGeom>
            <a:solidFill>
              <a:srgbClr val="E1F0F2"/>
            </a:solidFill>
          </p:spPr>
        </p:sp>
      </p:grpSp>
      <p:grpSp>
        <p:nvGrpSpPr>
          <p:cNvPr id="8" name="Group 8"/>
          <p:cNvGrpSpPr/>
          <p:nvPr/>
        </p:nvGrpSpPr>
        <p:grpSpPr>
          <a:xfrm>
            <a:off x="2590800" y="723900"/>
            <a:ext cx="12496799" cy="1664391"/>
            <a:chOff x="0" y="0"/>
            <a:chExt cx="2255841" cy="358081"/>
          </a:xfrm>
        </p:grpSpPr>
        <p:sp>
          <p:nvSpPr>
            <p:cNvPr id="9" name="Freeform 9"/>
            <p:cNvSpPr/>
            <p:nvPr/>
          </p:nvSpPr>
          <p:spPr>
            <a:xfrm>
              <a:off x="0" y="0"/>
              <a:ext cx="2255841" cy="358081"/>
            </a:xfrm>
            <a:custGeom>
              <a:avLst/>
              <a:gdLst/>
              <a:ahLst/>
              <a:cxnLst/>
              <a:rect l="l" t="t" r="r" b="b"/>
              <a:pathLst>
                <a:path w="2255841" h="358081">
                  <a:moveTo>
                    <a:pt x="68695" y="0"/>
                  </a:moveTo>
                  <a:lnTo>
                    <a:pt x="2187145" y="0"/>
                  </a:lnTo>
                  <a:cubicBezTo>
                    <a:pt x="2205364" y="0"/>
                    <a:pt x="2222837" y="7238"/>
                    <a:pt x="2235720" y="20120"/>
                  </a:cubicBezTo>
                  <a:cubicBezTo>
                    <a:pt x="2248603" y="33003"/>
                    <a:pt x="2255841" y="50476"/>
                    <a:pt x="2255841" y="68695"/>
                  </a:cubicBezTo>
                  <a:lnTo>
                    <a:pt x="2255841" y="289386"/>
                  </a:lnTo>
                  <a:cubicBezTo>
                    <a:pt x="2255841" y="307605"/>
                    <a:pt x="2248603" y="325078"/>
                    <a:pt x="2235720" y="337961"/>
                  </a:cubicBezTo>
                  <a:cubicBezTo>
                    <a:pt x="2222837" y="350844"/>
                    <a:pt x="2205364" y="358081"/>
                    <a:pt x="2187145" y="358081"/>
                  </a:cubicBezTo>
                  <a:lnTo>
                    <a:pt x="68695" y="358081"/>
                  </a:lnTo>
                  <a:cubicBezTo>
                    <a:pt x="50476" y="358081"/>
                    <a:pt x="33003" y="350844"/>
                    <a:pt x="20120" y="337961"/>
                  </a:cubicBezTo>
                  <a:cubicBezTo>
                    <a:pt x="7238" y="325078"/>
                    <a:pt x="0" y="307605"/>
                    <a:pt x="0" y="289386"/>
                  </a:cubicBezTo>
                  <a:lnTo>
                    <a:pt x="0" y="68695"/>
                  </a:lnTo>
                  <a:cubicBezTo>
                    <a:pt x="0" y="50476"/>
                    <a:pt x="7238" y="33003"/>
                    <a:pt x="20120" y="20120"/>
                  </a:cubicBezTo>
                  <a:cubicBezTo>
                    <a:pt x="33003" y="7238"/>
                    <a:pt x="50476" y="0"/>
                    <a:pt x="68695" y="0"/>
                  </a:cubicBezTo>
                  <a:close/>
                </a:path>
              </a:pathLst>
            </a:custGeom>
            <a:solidFill>
              <a:srgbClr val="FFFFFF"/>
            </a:solidFill>
          </p:spPr>
        </p:sp>
        <p:sp>
          <p:nvSpPr>
            <p:cNvPr id="10" name="TextBox 10"/>
            <p:cNvSpPr txBox="1"/>
            <p:nvPr/>
          </p:nvSpPr>
          <p:spPr>
            <a:xfrm>
              <a:off x="0" y="-47625"/>
              <a:ext cx="2255841" cy="405706"/>
            </a:xfrm>
            <a:prstGeom prst="rect">
              <a:avLst/>
            </a:prstGeom>
          </p:spPr>
          <p:txBody>
            <a:bodyPr lIns="50800" tIns="50800" rIns="50800" bIns="50800" rtlCol="0" anchor="ctr"/>
            <a:lstStyle/>
            <a:p>
              <a:pPr algn="ctr"/>
              <a:endParaRPr/>
            </a:p>
          </p:txBody>
        </p:sp>
      </p:grpSp>
      <p:sp>
        <p:nvSpPr>
          <p:cNvPr id="11" name="Freeform 11"/>
          <p:cNvSpPr/>
          <p:nvPr/>
        </p:nvSpPr>
        <p:spPr>
          <a:xfrm>
            <a:off x="3018574" y="1110260"/>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14185130" y="1260296"/>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grpSp>
        <p:nvGrpSpPr>
          <p:cNvPr id="13" name="Group 13"/>
          <p:cNvGrpSpPr>
            <a:grpSpLocks noChangeAspect="1"/>
          </p:cNvGrpSpPr>
          <p:nvPr/>
        </p:nvGrpSpPr>
        <p:grpSpPr>
          <a:xfrm>
            <a:off x="1624858" y="3220252"/>
            <a:ext cx="4971619" cy="5622161"/>
            <a:chOff x="6350" y="6350"/>
            <a:chExt cx="7323582" cy="8903970"/>
          </a:xfrm>
        </p:grpSpPr>
        <p:sp>
          <p:nvSpPr>
            <p:cNvPr id="14" name="Freeform 14"/>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15" name="Freeform 15"/>
            <p:cNvSpPr/>
            <p:nvPr/>
          </p:nvSpPr>
          <p:spPr>
            <a:xfrm flipH="1">
              <a:off x="155574" y="155574"/>
              <a:ext cx="7025387" cy="8605520"/>
            </a:xfrm>
            <a:custGeom>
              <a:avLst/>
              <a:gdLst/>
              <a:ahLst/>
              <a:cxnLst/>
              <a:rect l="l" t="t" r="r" b="b"/>
              <a:pathLst>
                <a:path w="7025387" h="8605520">
                  <a:moveTo>
                    <a:pt x="7025387" y="8605520"/>
                  </a:moveTo>
                  <a:lnTo>
                    <a:pt x="7025387" y="3465957"/>
                  </a:lnTo>
                  <a:cubicBezTo>
                    <a:pt x="7006972" y="2013458"/>
                    <a:pt x="6065013" y="699643"/>
                    <a:pt x="4681221" y="196977"/>
                  </a:cubicBezTo>
                  <a:lnTo>
                    <a:pt x="4678300" y="195961"/>
                  </a:lnTo>
                  <a:cubicBezTo>
                    <a:pt x="4673855" y="194818"/>
                    <a:pt x="4664711" y="192278"/>
                    <a:pt x="4654297" y="187960"/>
                  </a:cubicBezTo>
                  <a:cubicBezTo>
                    <a:pt x="4287140" y="63373"/>
                    <a:pt x="3903473" y="0"/>
                    <a:pt x="3514726" y="0"/>
                  </a:cubicBezTo>
                  <a:cubicBezTo>
                    <a:pt x="3514091" y="0"/>
                    <a:pt x="3513456" y="0"/>
                    <a:pt x="3512694" y="0"/>
                  </a:cubicBezTo>
                  <a:cubicBezTo>
                    <a:pt x="3512059" y="0"/>
                    <a:pt x="3511424" y="0"/>
                    <a:pt x="3510662" y="0"/>
                  </a:cubicBezTo>
                  <a:cubicBezTo>
                    <a:pt x="3122042" y="0"/>
                    <a:pt x="2738248" y="63373"/>
                    <a:pt x="2371091" y="187960"/>
                  </a:cubicBezTo>
                  <a:cubicBezTo>
                    <a:pt x="2360676" y="192278"/>
                    <a:pt x="2351532" y="194818"/>
                    <a:pt x="2347087" y="195961"/>
                  </a:cubicBezTo>
                  <a:lnTo>
                    <a:pt x="2344166" y="196977"/>
                  </a:lnTo>
                  <a:cubicBezTo>
                    <a:pt x="960374" y="699643"/>
                    <a:pt x="18288" y="2013458"/>
                    <a:pt x="0" y="3465957"/>
                  </a:cubicBezTo>
                  <a:lnTo>
                    <a:pt x="0" y="8605520"/>
                  </a:lnTo>
                  <a:lnTo>
                    <a:pt x="7025387" y="8605520"/>
                  </a:lnTo>
                  <a:close/>
                </a:path>
              </a:pathLst>
            </a:custGeom>
            <a:blipFill dpi="0" rotWithShape="1">
              <a:blip r:embed="rId9">
                <a:extLst>
                  <a:ext uri="{28A0092B-C50C-407E-A947-70E740481C1C}">
                    <a14:useLocalDpi xmlns:a14="http://schemas.microsoft.com/office/drawing/2010/main" val="0"/>
                  </a:ext>
                </a:extLst>
              </a:blip>
              <a:srcRect/>
              <a:stretch>
                <a:fillRect/>
              </a:stretch>
            </a:blipFill>
          </p:spPr>
        </p:sp>
      </p:grpSp>
      <p:sp>
        <p:nvSpPr>
          <p:cNvPr id="20" name="TextBox 33">
            <a:extLst>
              <a:ext uri="{FF2B5EF4-FFF2-40B4-BE49-F238E27FC236}">
                <a16:creationId xmlns:a16="http://schemas.microsoft.com/office/drawing/2014/main" id="{034D7E30-135A-BA95-32D8-D74D153D25A1}"/>
              </a:ext>
            </a:extLst>
          </p:cNvPr>
          <p:cNvSpPr txBox="1"/>
          <p:nvPr/>
        </p:nvSpPr>
        <p:spPr>
          <a:xfrm>
            <a:off x="3909694" y="807174"/>
            <a:ext cx="9970037" cy="1354217"/>
          </a:xfrm>
          <a:prstGeom prst="rect">
            <a:avLst/>
          </a:prstGeom>
        </p:spPr>
        <p:txBody>
          <a:bodyPr wrap="square" lIns="0" tIns="0" rIns="0" bIns="0" rtlCol="0" anchor="t">
            <a:spAutoFit/>
          </a:bodyPr>
          <a:lstStyle/>
          <a:p>
            <a:pPr algn="ctr"/>
            <a:r>
              <a:rPr lang="vi-VN" sz="4400">
                <a:solidFill>
                  <a:srgbClr val="403031"/>
                </a:solidFill>
                <a:latin typeface="Bahnschrift SemiBold SemiConden" panose="020B0502040204020203" pitchFamily="34" charset="0"/>
              </a:rPr>
              <a:t>a. Nêu những tác hại của việc không giữ vệ sinh ở tuổi dậy thì trong tranh tình huống sau. </a:t>
            </a:r>
            <a:endParaRPr lang="en-US" sz="4400">
              <a:solidFill>
                <a:srgbClr val="403031"/>
              </a:solidFill>
              <a:latin typeface="Bahnschrift SemiBold SemiConden" panose="020B0502040204020203" pitchFamily="34" charset="0"/>
            </a:endParaRPr>
          </a:p>
        </p:txBody>
      </p:sp>
      <p:sp>
        <p:nvSpPr>
          <p:cNvPr id="16" name="TextBox 34">
            <a:extLst>
              <a:ext uri="{FF2B5EF4-FFF2-40B4-BE49-F238E27FC236}">
                <a16:creationId xmlns:a16="http://schemas.microsoft.com/office/drawing/2014/main" id="{2F9C0AF9-8282-4522-EDC7-7ECD8EEF99B3}"/>
              </a:ext>
            </a:extLst>
          </p:cNvPr>
          <p:cNvSpPr txBox="1"/>
          <p:nvPr/>
        </p:nvSpPr>
        <p:spPr>
          <a:xfrm>
            <a:off x="10833034" y="3314475"/>
            <a:ext cx="1524000" cy="492443"/>
          </a:xfrm>
          <a:prstGeom prst="rect">
            <a:avLst/>
          </a:prstGeom>
        </p:spPr>
        <p:txBody>
          <a:bodyPr wrap="square" lIns="0" tIns="0" rIns="0" bIns="0" rtlCol="0" anchor="t">
            <a:spAutoFit/>
          </a:bodyPr>
          <a:lstStyle/>
          <a:p>
            <a:pPr lvl="0">
              <a:spcBef>
                <a:spcPct val="0"/>
              </a:spcBef>
            </a:pPr>
            <a:r>
              <a:rPr lang="en-US" sz="3200">
                <a:solidFill>
                  <a:srgbClr val="002060"/>
                </a:solidFill>
                <a:latin typeface="Bahnschrift SemiBold SemiConden" panose="020B0502040204020203" pitchFamily="34" charset="0"/>
              </a:rPr>
              <a:t>Tác hại</a:t>
            </a:r>
          </a:p>
        </p:txBody>
      </p:sp>
      <p:sp>
        <p:nvSpPr>
          <p:cNvPr id="21" name="Speech Bubble: Rectangle with Corners Rounded 20">
            <a:extLst>
              <a:ext uri="{FF2B5EF4-FFF2-40B4-BE49-F238E27FC236}">
                <a16:creationId xmlns:a16="http://schemas.microsoft.com/office/drawing/2014/main" id="{6F96C0E8-060C-B575-53D7-B752A04751D0}"/>
              </a:ext>
            </a:extLst>
          </p:cNvPr>
          <p:cNvSpPr/>
          <p:nvPr/>
        </p:nvSpPr>
        <p:spPr>
          <a:xfrm>
            <a:off x="1821262" y="2783852"/>
            <a:ext cx="3129990" cy="1426658"/>
          </a:xfrm>
          <a:prstGeom prst="wedgeRoundRectCallout">
            <a:avLst>
              <a:gd name="adj1" fmla="val 42567"/>
              <a:gd name="adj2" fmla="val 106088"/>
              <a:gd name="adj3" fmla="val 16667"/>
            </a:avLst>
          </a:prstGeom>
          <a:solidFill>
            <a:srgbClr val="477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a:extLst>
              <a:ext uri="{FF2B5EF4-FFF2-40B4-BE49-F238E27FC236}">
                <a16:creationId xmlns:a16="http://schemas.microsoft.com/office/drawing/2014/main" id="{3B1A7574-DE08-BE8F-83F9-1D5783160757}"/>
              </a:ext>
            </a:extLst>
          </p:cNvPr>
          <p:cNvSpPr txBox="1"/>
          <p:nvPr/>
        </p:nvSpPr>
        <p:spPr>
          <a:xfrm>
            <a:off x="1926496" y="2774651"/>
            <a:ext cx="2895007" cy="1477328"/>
          </a:xfrm>
          <a:prstGeom prst="rect">
            <a:avLst/>
          </a:prstGeom>
        </p:spPr>
        <p:txBody>
          <a:bodyPr wrap="square" lIns="0" tIns="0" rIns="0" bIns="0" rtlCol="0" anchor="t">
            <a:spAutoFit/>
          </a:bodyPr>
          <a:lstStyle/>
          <a:p>
            <a:pPr algn="ctr"/>
            <a:r>
              <a:rPr lang="vi-VN" sz="2400">
                <a:solidFill>
                  <a:schemeClr val="bg1"/>
                </a:solidFill>
                <a:latin typeface="Montserrat Medium" panose="00000600000000000000" pitchFamily="2" charset="0"/>
              </a:rPr>
              <a:t>Muộn quá rồi mà mình chưa rửa mặt. Sáng mai dậy rửa sau vậy.</a:t>
            </a:r>
            <a:endParaRPr lang="en-US" sz="2400">
              <a:solidFill>
                <a:schemeClr val="bg1"/>
              </a:solidFill>
              <a:latin typeface="Montserrat Medium" panose="00000600000000000000" pitchFamily="2" charset="0"/>
            </a:endParaRPr>
          </a:p>
        </p:txBody>
      </p:sp>
      <p:sp>
        <p:nvSpPr>
          <p:cNvPr id="23" name="TextBox 34">
            <a:extLst>
              <a:ext uri="{FF2B5EF4-FFF2-40B4-BE49-F238E27FC236}">
                <a16:creationId xmlns:a16="http://schemas.microsoft.com/office/drawing/2014/main" id="{62772B91-9FFE-9D76-4756-61CE93E1472A}"/>
              </a:ext>
            </a:extLst>
          </p:cNvPr>
          <p:cNvSpPr txBox="1"/>
          <p:nvPr/>
        </p:nvSpPr>
        <p:spPr>
          <a:xfrm>
            <a:off x="9448800" y="6034795"/>
            <a:ext cx="4038600" cy="2154436"/>
          </a:xfrm>
          <a:prstGeom prst="rect">
            <a:avLst/>
          </a:prstGeom>
        </p:spPr>
        <p:txBody>
          <a:bodyPr wrap="square" lIns="0" tIns="0" rIns="0" bIns="0" rtlCol="0" anchor="t">
            <a:spAutoFit/>
          </a:bodyPr>
          <a:lstStyle/>
          <a:p>
            <a:pPr lvl="0">
              <a:spcBef>
                <a:spcPct val="0"/>
              </a:spcBef>
            </a:pPr>
            <a:r>
              <a:rPr lang="vi-VN" sz="2800">
                <a:solidFill>
                  <a:srgbClr val="553D3F"/>
                </a:solidFill>
                <a:latin typeface="Bahnschrift SemiBold SemiConden" panose="020B0502040204020203" pitchFamily="34" charset="0"/>
              </a:rPr>
              <a:t>Da lão hóa nhanh</a:t>
            </a:r>
            <a:r>
              <a:rPr lang="en-US" sz="2800">
                <a:solidFill>
                  <a:srgbClr val="553D3F"/>
                </a:solidFill>
                <a:latin typeface="Bahnschrift SemiBold SemiConden" panose="020B0502040204020203" pitchFamily="34" charset="0"/>
              </a:rPr>
              <a:t> do l</a:t>
            </a:r>
            <a:r>
              <a:rPr lang="vi-VN" sz="2800">
                <a:solidFill>
                  <a:srgbClr val="553D3F"/>
                </a:solidFill>
                <a:latin typeface="Bahnschrift SemiBold SemiConden" panose="020B0502040204020203" pitchFamily="34" charset="0"/>
              </a:rPr>
              <a:t>ỗ chân lông tắc nghẽn khiến da mất đi độ đàn hồi, dễ xuất hiện nếp nhăn, đẩy nhanh tốc độ lão hóa.</a:t>
            </a:r>
            <a:endParaRPr lang="en-US" sz="2800">
              <a:solidFill>
                <a:srgbClr val="553D3F"/>
              </a:solidFill>
              <a:latin typeface="Bahnschrift SemiBold SemiConden" panose="020B0502040204020203" pitchFamily="34" charset="0"/>
            </a:endParaRPr>
          </a:p>
        </p:txBody>
      </p:sp>
      <p:sp>
        <p:nvSpPr>
          <p:cNvPr id="24" name="TextBox 34">
            <a:extLst>
              <a:ext uri="{FF2B5EF4-FFF2-40B4-BE49-F238E27FC236}">
                <a16:creationId xmlns:a16="http://schemas.microsoft.com/office/drawing/2014/main" id="{BAC2BDB8-0ABB-8B2F-E0DD-C2D2A573C26A}"/>
              </a:ext>
            </a:extLst>
          </p:cNvPr>
          <p:cNvSpPr txBox="1"/>
          <p:nvPr/>
        </p:nvSpPr>
        <p:spPr>
          <a:xfrm>
            <a:off x="9448800" y="4482491"/>
            <a:ext cx="4038600" cy="1292662"/>
          </a:xfrm>
          <a:prstGeom prst="rect">
            <a:avLst/>
          </a:prstGeom>
        </p:spPr>
        <p:txBody>
          <a:bodyPr wrap="square" lIns="0" tIns="0" rIns="0" bIns="0" rtlCol="0" anchor="t">
            <a:spAutoFit/>
          </a:bodyPr>
          <a:lstStyle/>
          <a:p>
            <a:pPr lvl="0">
              <a:spcBef>
                <a:spcPct val="0"/>
              </a:spcBef>
            </a:pPr>
            <a:r>
              <a:rPr lang="vi-VN" sz="2800">
                <a:solidFill>
                  <a:srgbClr val="553D3F"/>
                </a:solidFill>
                <a:latin typeface="Bahnschrift SemiBold SemiConden" panose="020B0502040204020203" pitchFamily="34" charset="0"/>
              </a:rPr>
              <a:t>Da tích tụ dầu thừa, bụi bẩn</a:t>
            </a:r>
            <a:r>
              <a:rPr lang="en-US" sz="2800">
                <a:solidFill>
                  <a:srgbClr val="553D3F"/>
                </a:solidFill>
                <a:latin typeface="Bahnschrift SemiBold SemiConden" panose="020B0502040204020203" pitchFamily="34" charset="0"/>
              </a:rPr>
              <a:t> </a:t>
            </a:r>
            <a:r>
              <a:rPr lang="vi-VN" sz="2800">
                <a:solidFill>
                  <a:srgbClr val="553D3F"/>
                </a:solidFill>
                <a:latin typeface="Bahnschrift SemiBold SemiConden" panose="020B0502040204020203" pitchFamily="34" charset="0"/>
              </a:rPr>
              <a:t>gây ra mụn, thậm chí viêm da do vi khuẩn.</a:t>
            </a:r>
            <a:r>
              <a:rPr lang="en-US" sz="2800">
                <a:solidFill>
                  <a:srgbClr val="553D3F"/>
                </a:solidFill>
                <a:latin typeface="Bahnschrift SemiBold SemiConden" panose="020B0502040204020203" pitchFamily="34" charset="0"/>
              </a:rPr>
              <a:t> </a:t>
            </a:r>
          </a:p>
        </p:txBody>
      </p:sp>
      <p:sp>
        <p:nvSpPr>
          <p:cNvPr id="25" name="Freeform 11">
            <a:extLst>
              <a:ext uri="{FF2B5EF4-FFF2-40B4-BE49-F238E27FC236}">
                <a16:creationId xmlns:a16="http://schemas.microsoft.com/office/drawing/2014/main" id="{87758655-3065-EFE1-D0BF-99E8C5863B5D}"/>
              </a:ext>
            </a:extLst>
          </p:cNvPr>
          <p:cNvSpPr/>
          <p:nvPr/>
        </p:nvSpPr>
        <p:spPr>
          <a:xfrm>
            <a:off x="8859983" y="4520591"/>
            <a:ext cx="493059" cy="45720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26" name="Freeform 11">
            <a:extLst>
              <a:ext uri="{FF2B5EF4-FFF2-40B4-BE49-F238E27FC236}">
                <a16:creationId xmlns:a16="http://schemas.microsoft.com/office/drawing/2014/main" id="{5A1161A2-2CE4-09D0-3D4E-2FD149920045}"/>
              </a:ext>
            </a:extLst>
          </p:cNvPr>
          <p:cNvSpPr/>
          <p:nvPr/>
        </p:nvSpPr>
        <p:spPr>
          <a:xfrm>
            <a:off x="8834055" y="6031331"/>
            <a:ext cx="493059" cy="45720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84925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algn="ctr">
                <a:spcBef>
                  <a:spcPct val="0"/>
                </a:spcBef>
              </a:pPr>
              <a:endParaRPr/>
            </a:p>
          </p:txBody>
        </p:sp>
      </p:grpSp>
      <p:grpSp>
        <p:nvGrpSpPr>
          <p:cNvPr id="12" name="Group 12"/>
          <p:cNvGrpSpPr/>
          <p:nvPr/>
        </p:nvGrpSpPr>
        <p:grpSpPr>
          <a:xfrm>
            <a:off x="4648200" y="2028040"/>
            <a:ext cx="9220200" cy="1359591"/>
            <a:chOff x="0" y="0"/>
            <a:chExt cx="1918785" cy="358081"/>
          </a:xfrm>
        </p:grpSpPr>
        <p:sp>
          <p:nvSpPr>
            <p:cNvPr id="13" name="Freeform 13"/>
            <p:cNvSpPr/>
            <p:nvPr/>
          </p:nvSpPr>
          <p:spPr>
            <a:xfrm>
              <a:off x="0" y="0"/>
              <a:ext cx="1918785" cy="358081"/>
            </a:xfrm>
            <a:custGeom>
              <a:avLst/>
              <a:gdLst/>
              <a:ahLst/>
              <a:cxnLst/>
              <a:rect l="l" t="t" r="r" b="b"/>
              <a:pathLst>
                <a:path w="1918785" h="358081">
                  <a:moveTo>
                    <a:pt x="81825" y="0"/>
                  </a:moveTo>
                  <a:lnTo>
                    <a:pt x="1836960" y="0"/>
                  </a:lnTo>
                  <a:cubicBezTo>
                    <a:pt x="1858662" y="0"/>
                    <a:pt x="1879474" y="8621"/>
                    <a:pt x="1894819" y="23966"/>
                  </a:cubicBezTo>
                  <a:cubicBezTo>
                    <a:pt x="1910165" y="39311"/>
                    <a:pt x="1918785" y="60124"/>
                    <a:pt x="1918785" y="81825"/>
                  </a:cubicBezTo>
                  <a:lnTo>
                    <a:pt x="1918785" y="276256"/>
                  </a:lnTo>
                  <a:cubicBezTo>
                    <a:pt x="1918785" y="321447"/>
                    <a:pt x="1882151" y="358081"/>
                    <a:pt x="1836960" y="358081"/>
                  </a:cubicBezTo>
                  <a:lnTo>
                    <a:pt x="81825" y="358081"/>
                  </a:lnTo>
                  <a:cubicBezTo>
                    <a:pt x="36634" y="358081"/>
                    <a:pt x="0" y="321447"/>
                    <a:pt x="0" y="276256"/>
                  </a:cubicBezTo>
                  <a:lnTo>
                    <a:pt x="0" y="81825"/>
                  </a:lnTo>
                  <a:cubicBezTo>
                    <a:pt x="0" y="36634"/>
                    <a:pt x="36634" y="0"/>
                    <a:pt x="81825" y="0"/>
                  </a:cubicBezTo>
                  <a:close/>
                </a:path>
              </a:pathLst>
            </a:custGeom>
            <a:solidFill>
              <a:srgbClr val="DDCDD6"/>
            </a:solidFill>
          </p:spPr>
        </p:sp>
        <p:sp>
          <p:nvSpPr>
            <p:cNvPr id="14" name="TextBox 14"/>
            <p:cNvSpPr txBox="1"/>
            <p:nvPr/>
          </p:nvSpPr>
          <p:spPr>
            <a:xfrm>
              <a:off x="0" y="-38100"/>
              <a:ext cx="1918785" cy="396181"/>
            </a:xfrm>
            <a:prstGeom prst="rect">
              <a:avLst/>
            </a:prstGeom>
          </p:spPr>
          <p:txBody>
            <a:bodyPr lIns="50800" tIns="50800" rIns="50800" bIns="50800" rtlCol="0" anchor="ctr"/>
            <a:lstStyle/>
            <a:p>
              <a:pPr algn="ctr"/>
              <a:endParaRPr/>
            </a:p>
          </p:txBody>
        </p:sp>
      </p:grpSp>
      <p:sp>
        <p:nvSpPr>
          <p:cNvPr id="15" name="Freeform 15"/>
          <p:cNvSpPr/>
          <p:nvPr/>
        </p:nvSpPr>
        <p:spPr>
          <a:xfrm>
            <a:off x="5058465" y="2386222"/>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13041911" y="2403311"/>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20" name="TextBox 14">
            <a:extLst>
              <a:ext uri="{FF2B5EF4-FFF2-40B4-BE49-F238E27FC236}">
                <a16:creationId xmlns:a16="http://schemas.microsoft.com/office/drawing/2014/main" id="{A6EDC78C-06D0-54FA-1956-1370FFF6C06C}"/>
              </a:ext>
            </a:extLst>
          </p:cNvPr>
          <p:cNvSpPr txBox="1"/>
          <p:nvPr/>
        </p:nvSpPr>
        <p:spPr>
          <a:xfrm>
            <a:off x="3485070" y="3716639"/>
            <a:ext cx="11168924" cy="4910896"/>
          </a:xfrm>
          <a:prstGeom prst="rect">
            <a:avLst/>
          </a:prstGeom>
        </p:spPr>
        <p:txBody>
          <a:bodyPr wrap="square" lIns="0" tIns="0" rIns="0" bIns="0" rtlCol="0" anchor="t">
            <a:spAutoFit/>
          </a:bodyPr>
          <a:lstStyle/>
          <a:p>
            <a:pPr>
              <a:lnSpc>
                <a:spcPct val="150000"/>
              </a:lnSpc>
            </a:pPr>
            <a:r>
              <a:rPr lang="en-US" sz="3200">
                <a:solidFill>
                  <a:schemeClr val="bg2">
                    <a:lumMod val="10000"/>
                  </a:schemeClr>
                </a:solidFill>
                <a:latin typeface="Bahnschrift Condensed" panose="020B0502040204020203" pitchFamily="34" charset="0"/>
              </a:rPr>
              <a:t>a. Em đã làm những việc gì để chăm sóc và bảo vệ sức khoẻ bản thân hằng ngày?</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vi-VN" sz="3200">
                <a:solidFill>
                  <a:schemeClr val="bg2">
                    <a:lumMod val="10000"/>
                  </a:schemeClr>
                </a:solidFill>
                <a:latin typeface="Bahnschrift Condensed" panose="020B0502040204020203" pitchFamily="34" charset="0"/>
              </a:rPr>
              <a:t>b. Trong những việc làm đó, việc làm nào em đã thực hiện để chăm sóc, bảo vệ sức khoẻ khi bước vào tuổi dậy thì?</a:t>
            </a:r>
            <a:endParaRPr lang="en-US" sz="3200">
              <a:solidFill>
                <a:schemeClr val="bg2">
                  <a:lumMod val="10000"/>
                </a:schemeClr>
              </a:solidFill>
              <a:latin typeface="Bahnschrift Condensed" panose="020B0502040204020203" pitchFamily="34" charset="0"/>
            </a:endParaRPr>
          </a:p>
          <a:p>
            <a:pPr>
              <a:lnSpc>
                <a:spcPct val="150000"/>
              </a:lnSpc>
            </a:pPr>
            <a:r>
              <a:rPr lang="en-US" sz="2400">
                <a:solidFill>
                  <a:schemeClr val="bg2">
                    <a:lumMod val="10000"/>
                  </a:schemeClr>
                </a:solidFill>
                <a:latin typeface="Bahnschrift" panose="020B0502040204020203" pitchFamily="34" charset="0"/>
              </a:rPr>
              <a:t>……………………………………………………………………………………………………………………………………….</a:t>
            </a:r>
          </a:p>
          <a:p>
            <a:pPr>
              <a:lnSpc>
                <a:spcPct val="150000"/>
              </a:lnSpc>
            </a:pPr>
            <a:r>
              <a:rPr lang="en-US" sz="2400">
                <a:solidFill>
                  <a:schemeClr val="bg2">
                    <a:lumMod val="10000"/>
                  </a:schemeClr>
                </a:solidFill>
                <a:latin typeface="Bahnschrift" panose="020B0502040204020203" pitchFamily="34" charset="0"/>
              </a:rPr>
              <a:t>……………………………………………………………………………………………………………………………………….</a:t>
            </a:r>
          </a:p>
        </p:txBody>
      </p:sp>
      <p:sp>
        <p:nvSpPr>
          <p:cNvPr id="21" name="TextBox 5">
            <a:extLst>
              <a:ext uri="{FF2B5EF4-FFF2-40B4-BE49-F238E27FC236}">
                <a16:creationId xmlns:a16="http://schemas.microsoft.com/office/drawing/2014/main" id="{06B47E08-CBD9-4A0E-0BAE-E1FCECFDB721}"/>
              </a:ext>
            </a:extLst>
          </p:cNvPr>
          <p:cNvSpPr txBox="1"/>
          <p:nvPr/>
        </p:nvSpPr>
        <p:spPr>
          <a:xfrm>
            <a:off x="5232896" y="2223234"/>
            <a:ext cx="8360503" cy="923330"/>
          </a:xfrm>
          <a:prstGeom prst="rect">
            <a:avLst/>
          </a:prstGeom>
        </p:spPr>
        <p:txBody>
          <a:bodyPr wrap="square" lIns="0" tIns="0" rIns="0" bIns="0" rtlCol="0" anchor="t">
            <a:spAutoFit/>
          </a:bodyPr>
          <a:lstStyle/>
          <a:p>
            <a:pPr algn="ctr"/>
            <a:r>
              <a:rPr lang="en-US" sz="6000">
                <a:solidFill>
                  <a:srgbClr val="002060"/>
                </a:solidFill>
                <a:latin typeface="Bahnschrift SemiBold" panose="020B0502040204020203" pitchFamily="34" charset="0"/>
              </a:rPr>
              <a:t>PHIẾU HỌC TẬP SỐ 1</a:t>
            </a:r>
          </a:p>
        </p:txBody>
      </p:sp>
      <p:sp>
        <p:nvSpPr>
          <p:cNvPr id="22" name="TextBox 5">
            <a:extLst>
              <a:ext uri="{FF2B5EF4-FFF2-40B4-BE49-F238E27FC236}">
                <a16:creationId xmlns:a16="http://schemas.microsoft.com/office/drawing/2014/main" id="{80E397E5-CE58-83F9-39AC-DC943E2981A4}"/>
              </a:ext>
            </a:extLst>
          </p:cNvPr>
          <p:cNvSpPr txBox="1"/>
          <p:nvPr/>
        </p:nvSpPr>
        <p:spPr>
          <a:xfrm>
            <a:off x="2888578" y="9627402"/>
            <a:ext cx="2570605" cy="369332"/>
          </a:xfrm>
          <a:prstGeom prst="rect">
            <a:avLst/>
          </a:prstGeom>
        </p:spPr>
        <p:txBody>
          <a:bodyPr wrap="square" lIns="0" tIns="0" rIns="0" bIns="0" rtlCol="0" anchor="t">
            <a:spAutoFit/>
          </a:bodyPr>
          <a:lstStyle/>
          <a:p>
            <a:r>
              <a:rPr lang="en-US" sz="2400">
                <a:solidFill>
                  <a:srgbClr val="553D3F"/>
                </a:solidFill>
                <a:latin typeface="Montserrat Medium" panose="00000600000000000000" pitchFamily="2" charset="0"/>
              </a:rPr>
              <a:t>(Trang 71 SGK)</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590800" y="723900"/>
            <a:ext cx="12496799" cy="1664391"/>
            <a:chOff x="0" y="0"/>
            <a:chExt cx="2255841" cy="358081"/>
          </a:xfrm>
        </p:grpSpPr>
        <p:sp>
          <p:nvSpPr>
            <p:cNvPr id="9" name="Freeform 9"/>
            <p:cNvSpPr/>
            <p:nvPr/>
          </p:nvSpPr>
          <p:spPr>
            <a:xfrm>
              <a:off x="0" y="0"/>
              <a:ext cx="2255841" cy="358081"/>
            </a:xfrm>
            <a:custGeom>
              <a:avLst/>
              <a:gdLst/>
              <a:ahLst/>
              <a:cxnLst/>
              <a:rect l="l" t="t" r="r" b="b"/>
              <a:pathLst>
                <a:path w="2255841" h="358081">
                  <a:moveTo>
                    <a:pt x="68695" y="0"/>
                  </a:moveTo>
                  <a:lnTo>
                    <a:pt x="2187145" y="0"/>
                  </a:lnTo>
                  <a:cubicBezTo>
                    <a:pt x="2205364" y="0"/>
                    <a:pt x="2222837" y="7238"/>
                    <a:pt x="2235720" y="20120"/>
                  </a:cubicBezTo>
                  <a:cubicBezTo>
                    <a:pt x="2248603" y="33003"/>
                    <a:pt x="2255841" y="50476"/>
                    <a:pt x="2255841" y="68695"/>
                  </a:cubicBezTo>
                  <a:lnTo>
                    <a:pt x="2255841" y="289386"/>
                  </a:lnTo>
                  <a:cubicBezTo>
                    <a:pt x="2255841" y="307605"/>
                    <a:pt x="2248603" y="325078"/>
                    <a:pt x="2235720" y="337961"/>
                  </a:cubicBezTo>
                  <a:cubicBezTo>
                    <a:pt x="2222837" y="350844"/>
                    <a:pt x="2205364" y="358081"/>
                    <a:pt x="2187145" y="358081"/>
                  </a:cubicBezTo>
                  <a:lnTo>
                    <a:pt x="68695" y="358081"/>
                  </a:lnTo>
                  <a:cubicBezTo>
                    <a:pt x="50476" y="358081"/>
                    <a:pt x="33003" y="350844"/>
                    <a:pt x="20120" y="337961"/>
                  </a:cubicBezTo>
                  <a:cubicBezTo>
                    <a:pt x="7238" y="325078"/>
                    <a:pt x="0" y="307605"/>
                    <a:pt x="0" y="289386"/>
                  </a:cubicBezTo>
                  <a:lnTo>
                    <a:pt x="0" y="68695"/>
                  </a:lnTo>
                  <a:cubicBezTo>
                    <a:pt x="0" y="50476"/>
                    <a:pt x="7238" y="33003"/>
                    <a:pt x="20120" y="20120"/>
                  </a:cubicBezTo>
                  <a:cubicBezTo>
                    <a:pt x="33003" y="7238"/>
                    <a:pt x="50476" y="0"/>
                    <a:pt x="68695" y="0"/>
                  </a:cubicBezTo>
                  <a:close/>
                </a:path>
              </a:pathLst>
            </a:custGeom>
            <a:solidFill>
              <a:srgbClr val="FFFFFF"/>
            </a:solidFill>
          </p:spPr>
        </p:sp>
        <p:sp>
          <p:nvSpPr>
            <p:cNvPr id="10" name="TextBox 10"/>
            <p:cNvSpPr txBox="1"/>
            <p:nvPr/>
          </p:nvSpPr>
          <p:spPr>
            <a:xfrm>
              <a:off x="0" y="-47625"/>
              <a:ext cx="2255841" cy="405706"/>
            </a:xfrm>
            <a:prstGeom prst="rect">
              <a:avLst/>
            </a:prstGeom>
          </p:spPr>
          <p:txBody>
            <a:bodyPr lIns="50800" tIns="50800" rIns="50800" bIns="50800" rtlCol="0" anchor="ctr"/>
            <a:lstStyle/>
            <a:p>
              <a:pPr algn="ctr"/>
              <a:endParaRPr/>
            </a:p>
          </p:txBody>
        </p:sp>
      </p:grpSp>
      <p:sp>
        <p:nvSpPr>
          <p:cNvPr id="11" name="Freeform 11"/>
          <p:cNvSpPr/>
          <p:nvPr/>
        </p:nvSpPr>
        <p:spPr>
          <a:xfrm>
            <a:off x="3018574" y="1110260"/>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14185130" y="1260296"/>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grpSp>
        <p:nvGrpSpPr>
          <p:cNvPr id="17" name="Group 17"/>
          <p:cNvGrpSpPr>
            <a:grpSpLocks noChangeAspect="1"/>
          </p:cNvGrpSpPr>
          <p:nvPr/>
        </p:nvGrpSpPr>
        <p:grpSpPr>
          <a:xfrm>
            <a:off x="1651958" y="3813983"/>
            <a:ext cx="4980240" cy="5095814"/>
            <a:chOff x="0" y="0"/>
            <a:chExt cx="7336282" cy="8916670"/>
          </a:xfrm>
        </p:grpSpPr>
        <p:sp>
          <p:nvSpPr>
            <p:cNvPr id="18" name="Freeform 18"/>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19" name="Freeform 19"/>
            <p:cNvSpPr/>
            <p:nvPr/>
          </p:nvSpPr>
          <p:spPr>
            <a:xfrm>
              <a:off x="155575" y="155575"/>
              <a:ext cx="7025387" cy="8605520"/>
            </a:xfrm>
            <a:custGeom>
              <a:avLst/>
              <a:gdLst/>
              <a:ahLst/>
              <a:cxnLst/>
              <a:rect l="l" t="t" r="r" b="b"/>
              <a:pathLst>
                <a:path w="7025387" h="8605520">
                  <a:moveTo>
                    <a:pt x="0" y="8605520"/>
                  </a:moveTo>
                  <a:lnTo>
                    <a:pt x="0" y="3465957"/>
                  </a:lnTo>
                  <a:cubicBezTo>
                    <a:pt x="18415" y="2013458"/>
                    <a:pt x="960374" y="699643"/>
                    <a:pt x="2344166" y="196977"/>
                  </a:cubicBezTo>
                  <a:lnTo>
                    <a:pt x="2347087" y="195961"/>
                  </a:lnTo>
                  <a:cubicBezTo>
                    <a:pt x="2351532" y="194818"/>
                    <a:pt x="2360676" y="192278"/>
                    <a:pt x="2371090" y="187960"/>
                  </a:cubicBezTo>
                  <a:cubicBezTo>
                    <a:pt x="2738247" y="63373"/>
                    <a:pt x="3121914" y="0"/>
                    <a:pt x="3510661" y="0"/>
                  </a:cubicBezTo>
                  <a:cubicBezTo>
                    <a:pt x="3511296" y="0"/>
                    <a:pt x="3511931" y="0"/>
                    <a:pt x="3512693" y="0"/>
                  </a:cubicBezTo>
                  <a:cubicBezTo>
                    <a:pt x="3513328" y="0"/>
                    <a:pt x="3513963" y="0"/>
                    <a:pt x="3514725" y="0"/>
                  </a:cubicBezTo>
                  <a:cubicBezTo>
                    <a:pt x="3903345" y="0"/>
                    <a:pt x="4287139" y="63373"/>
                    <a:pt x="4654296" y="187960"/>
                  </a:cubicBezTo>
                  <a:cubicBezTo>
                    <a:pt x="4664710" y="192278"/>
                    <a:pt x="4673854" y="194818"/>
                    <a:pt x="4678299" y="195961"/>
                  </a:cubicBezTo>
                  <a:lnTo>
                    <a:pt x="4681220" y="196977"/>
                  </a:lnTo>
                  <a:cubicBezTo>
                    <a:pt x="6065012" y="699643"/>
                    <a:pt x="7007099" y="2013458"/>
                    <a:pt x="7025387" y="3465957"/>
                  </a:cubicBezTo>
                  <a:lnTo>
                    <a:pt x="7025387" y="8605520"/>
                  </a:lnTo>
                  <a:lnTo>
                    <a:pt x="0" y="8605520"/>
                  </a:ln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p:spPr>
        </p:sp>
      </p:grpSp>
      <p:sp>
        <p:nvSpPr>
          <p:cNvPr id="20" name="TextBox 33">
            <a:extLst>
              <a:ext uri="{FF2B5EF4-FFF2-40B4-BE49-F238E27FC236}">
                <a16:creationId xmlns:a16="http://schemas.microsoft.com/office/drawing/2014/main" id="{034D7E30-135A-BA95-32D8-D74D153D25A1}"/>
              </a:ext>
            </a:extLst>
          </p:cNvPr>
          <p:cNvSpPr txBox="1"/>
          <p:nvPr/>
        </p:nvSpPr>
        <p:spPr>
          <a:xfrm>
            <a:off x="3909694" y="807174"/>
            <a:ext cx="9970037" cy="1354217"/>
          </a:xfrm>
          <a:prstGeom prst="rect">
            <a:avLst/>
          </a:prstGeom>
        </p:spPr>
        <p:txBody>
          <a:bodyPr wrap="square" lIns="0" tIns="0" rIns="0" bIns="0" rtlCol="0" anchor="t">
            <a:spAutoFit/>
          </a:bodyPr>
          <a:lstStyle/>
          <a:p>
            <a:pPr algn="ctr"/>
            <a:r>
              <a:rPr lang="vi-VN" sz="4400">
                <a:solidFill>
                  <a:srgbClr val="403031"/>
                </a:solidFill>
                <a:latin typeface="Bahnschrift SemiBold SemiConden" panose="020B0502040204020203" pitchFamily="34" charset="0"/>
              </a:rPr>
              <a:t>a. Nêu những tác hại của việc không giữ vệ sinh ở tuổi dậy thì trong tranh tình huống sau. </a:t>
            </a:r>
            <a:endParaRPr lang="en-US" sz="4400">
              <a:solidFill>
                <a:srgbClr val="403031"/>
              </a:solidFill>
              <a:latin typeface="Bahnschrift SemiBold SemiConden" panose="020B0502040204020203" pitchFamily="34" charset="0"/>
            </a:endParaRPr>
          </a:p>
        </p:txBody>
      </p:sp>
      <p:sp>
        <p:nvSpPr>
          <p:cNvPr id="16" name="Speech Bubble: Rectangle with Corners Rounded 15">
            <a:extLst>
              <a:ext uri="{FF2B5EF4-FFF2-40B4-BE49-F238E27FC236}">
                <a16:creationId xmlns:a16="http://schemas.microsoft.com/office/drawing/2014/main" id="{7709BEBD-F4A8-357F-197C-05CA84B6C88C}"/>
              </a:ext>
            </a:extLst>
          </p:cNvPr>
          <p:cNvSpPr/>
          <p:nvPr/>
        </p:nvSpPr>
        <p:spPr>
          <a:xfrm flipH="1">
            <a:off x="5800214" y="2853004"/>
            <a:ext cx="3129990" cy="1426658"/>
          </a:xfrm>
          <a:prstGeom prst="wedgeRoundRectCallout">
            <a:avLst>
              <a:gd name="adj1" fmla="val 42567"/>
              <a:gd name="adj2" fmla="val 106088"/>
              <a:gd name="adj3" fmla="val 16667"/>
            </a:avLst>
          </a:prstGeom>
          <a:solidFill>
            <a:srgbClr val="477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5">
            <a:extLst>
              <a:ext uri="{FF2B5EF4-FFF2-40B4-BE49-F238E27FC236}">
                <a16:creationId xmlns:a16="http://schemas.microsoft.com/office/drawing/2014/main" id="{9A7BED9B-8A63-4040-82FB-E2C14D2E1EA5}"/>
              </a:ext>
            </a:extLst>
          </p:cNvPr>
          <p:cNvSpPr txBox="1"/>
          <p:nvPr/>
        </p:nvSpPr>
        <p:spPr>
          <a:xfrm>
            <a:off x="5905448" y="3025687"/>
            <a:ext cx="2895007" cy="1107996"/>
          </a:xfrm>
          <a:prstGeom prst="rect">
            <a:avLst/>
          </a:prstGeom>
        </p:spPr>
        <p:txBody>
          <a:bodyPr wrap="square" lIns="0" tIns="0" rIns="0" bIns="0" rtlCol="0" anchor="t">
            <a:spAutoFit/>
          </a:bodyPr>
          <a:lstStyle/>
          <a:p>
            <a:pPr algn="ctr"/>
            <a:r>
              <a:rPr lang="vi-VN" sz="2400">
                <a:solidFill>
                  <a:schemeClr val="bg1"/>
                </a:solidFill>
                <a:latin typeface="Montserrat Medium" panose="00000600000000000000" pitchFamily="2" charset="0"/>
              </a:rPr>
              <a:t>Nước ao bẩn vậy mà các cậu cũng tắm à?</a:t>
            </a:r>
            <a:endParaRPr lang="en-US" sz="2400">
              <a:solidFill>
                <a:schemeClr val="bg1"/>
              </a:solidFill>
              <a:latin typeface="Montserrat Medium" panose="00000600000000000000" pitchFamily="2" charset="0"/>
            </a:endParaRPr>
          </a:p>
        </p:txBody>
      </p:sp>
      <p:grpSp>
        <p:nvGrpSpPr>
          <p:cNvPr id="22" name="Group 3">
            <a:extLst>
              <a:ext uri="{FF2B5EF4-FFF2-40B4-BE49-F238E27FC236}">
                <a16:creationId xmlns:a16="http://schemas.microsoft.com/office/drawing/2014/main" id="{A63E7D66-EE3C-D5D4-86FE-5F150BEEDD84}"/>
              </a:ext>
            </a:extLst>
          </p:cNvPr>
          <p:cNvGrpSpPr>
            <a:grpSpLocks noChangeAspect="1"/>
          </p:cNvGrpSpPr>
          <p:nvPr/>
        </p:nvGrpSpPr>
        <p:grpSpPr>
          <a:xfrm>
            <a:off x="9035438" y="3526564"/>
            <a:ext cx="5691704" cy="5622162"/>
            <a:chOff x="0" y="0"/>
            <a:chExt cx="7336282" cy="8916670"/>
          </a:xfrm>
        </p:grpSpPr>
        <p:sp>
          <p:nvSpPr>
            <p:cNvPr id="23" name="Freeform 4">
              <a:extLst>
                <a:ext uri="{FF2B5EF4-FFF2-40B4-BE49-F238E27FC236}">
                  <a16:creationId xmlns:a16="http://schemas.microsoft.com/office/drawing/2014/main" id="{477085F2-1A9A-BD10-6197-3DB8D6A66FBF}"/>
                </a:ext>
              </a:extLst>
            </p:cNvPr>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403031"/>
            </a:solidFill>
          </p:spPr>
        </p:sp>
        <p:sp>
          <p:nvSpPr>
            <p:cNvPr id="24" name="Freeform 5">
              <a:extLst>
                <a:ext uri="{FF2B5EF4-FFF2-40B4-BE49-F238E27FC236}">
                  <a16:creationId xmlns:a16="http://schemas.microsoft.com/office/drawing/2014/main" id="{A5E8C167-7D48-9333-7761-57263187600F}"/>
                </a:ext>
              </a:extLst>
            </p:cNvPr>
            <p:cNvSpPr/>
            <p:nvPr/>
          </p:nvSpPr>
          <p:spPr>
            <a:xfrm flipH="1">
              <a:off x="155575" y="155575"/>
              <a:ext cx="7025387" cy="8605520"/>
            </a:xfrm>
            <a:custGeom>
              <a:avLst/>
              <a:gdLst/>
              <a:ahLst/>
              <a:cxnLst/>
              <a:rect l="l" t="t" r="r" b="b"/>
              <a:pathLst>
                <a:path w="7025387" h="8605520">
                  <a:moveTo>
                    <a:pt x="7025387" y="8605520"/>
                  </a:moveTo>
                  <a:lnTo>
                    <a:pt x="7025387" y="3465957"/>
                  </a:lnTo>
                  <a:cubicBezTo>
                    <a:pt x="7006972" y="2013458"/>
                    <a:pt x="6065013" y="699643"/>
                    <a:pt x="4681221" y="196977"/>
                  </a:cubicBezTo>
                  <a:lnTo>
                    <a:pt x="4678300" y="195961"/>
                  </a:lnTo>
                  <a:cubicBezTo>
                    <a:pt x="4673855" y="194818"/>
                    <a:pt x="4664711" y="192278"/>
                    <a:pt x="4654297" y="187960"/>
                  </a:cubicBezTo>
                  <a:cubicBezTo>
                    <a:pt x="4287140" y="63373"/>
                    <a:pt x="3903473" y="0"/>
                    <a:pt x="3514726" y="0"/>
                  </a:cubicBezTo>
                  <a:cubicBezTo>
                    <a:pt x="3514091" y="0"/>
                    <a:pt x="3513456" y="0"/>
                    <a:pt x="3512694" y="0"/>
                  </a:cubicBezTo>
                  <a:cubicBezTo>
                    <a:pt x="3512059" y="0"/>
                    <a:pt x="3511424" y="0"/>
                    <a:pt x="3510662" y="0"/>
                  </a:cubicBezTo>
                  <a:cubicBezTo>
                    <a:pt x="3122042" y="0"/>
                    <a:pt x="2738248" y="63373"/>
                    <a:pt x="2371091" y="187960"/>
                  </a:cubicBezTo>
                  <a:cubicBezTo>
                    <a:pt x="2360676" y="192278"/>
                    <a:pt x="2351532" y="194818"/>
                    <a:pt x="2347087" y="195961"/>
                  </a:cubicBezTo>
                  <a:lnTo>
                    <a:pt x="2344166" y="196977"/>
                  </a:lnTo>
                  <a:cubicBezTo>
                    <a:pt x="960374" y="699643"/>
                    <a:pt x="18288" y="2013458"/>
                    <a:pt x="0" y="3465957"/>
                  </a:cubicBezTo>
                  <a:lnTo>
                    <a:pt x="0" y="8605520"/>
                  </a:lnTo>
                  <a:lnTo>
                    <a:pt x="7025387" y="8605520"/>
                  </a:lnTo>
                  <a:close/>
                </a:path>
              </a:pathLst>
            </a:custGeom>
            <a:solidFill>
              <a:srgbClr val="DDECD4"/>
            </a:solidFill>
          </p:spPr>
        </p:sp>
      </p:grpSp>
      <p:sp>
        <p:nvSpPr>
          <p:cNvPr id="25" name="TextBox 34">
            <a:extLst>
              <a:ext uri="{FF2B5EF4-FFF2-40B4-BE49-F238E27FC236}">
                <a16:creationId xmlns:a16="http://schemas.microsoft.com/office/drawing/2014/main" id="{067D6387-F703-64B7-BF32-FAB509FA368C}"/>
              </a:ext>
            </a:extLst>
          </p:cNvPr>
          <p:cNvSpPr txBox="1"/>
          <p:nvPr/>
        </p:nvSpPr>
        <p:spPr>
          <a:xfrm>
            <a:off x="11375046" y="3715013"/>
            <a:ext cx="1524000" cy="492443"/>
          </a:xfrm>
          <a:prstGeom prst="rect">
            <a:avLst/>
          </a:prstGeom>
        </p:spPr>
        <p:txBody>
          <a:bodyPr wrap="square" lIns="0" tIns="0" rIns="0" bIns="0" rtlCol="0" anchor="t">
            <a:spAutoFit/>
          </a:bodyPr>
          <a:lstStyle/>
          <a:p>
            <a:pPr lvl="0">
              <a:spcBef>
                <a:spcPct val="0"/>
              </a:spcBef>
            </a:pPr>
            <a:r>
              <a:rPr lang="en-US" sz="3200">
                <a:solidFill>
                  <a:srgbClr val="002060"/>
                </a:solidFill>
                <a:latin typeface="Bahnschrift SemiBold SemiConden" panose="020B0502040204020203" pitchFamily="34" charset="0"/>
              </a:rPr>
              <a:t>Tác hại</a:t>
            </a:r>
          </a:p>
        </p:txBody>
      </p:sp>
      <p:sp>
        <p:nvSpPr>
          <p:cNvPr id="26" name="TextBox 34">
            <a:extLst>
              <a:ext uri="{FF2B5EF4-FFF2-40B4-BE49-F238E27FC236}">
                <a16:creationId xmlns:a16="http://schemas.microsoft.com/office/drawing/2014/main" id="{D185B3D6-496C-0A68-EA15-A91B68EFDC9C}"/>
              </a:ext>
            </a:extLst>
          </p:cNvPr>
          <p:cNvSpPr txBox="1"/>
          <p:nvPr/>
        </p:nvSpPr>
        <p:spPr>
          <a:xfrm>
            <a:off x="10419542" y="6543422"/>
            <a:ext cx="4038600" cy="861774"/>
          </a:xfrm>
          <a:prstGeom prst="rect">
            <a:avLst/>
          </a:prstGeom>
        </p:spPr>
        <p:txBody>
          <a:bodyPr wrap="square" lIns="0" tIns="0" rIns="0" bIns="0" rtlCol="0" anchor="t">
            <a:spAutoFit/>
          </a:bodyPr>
          <a:lstStyle/>
          <a:p>
            <a:pPr lvl="0">
              <a:spcBef>
                <a:spcPct val="0"/>
              </a:spcBef>
            </a:pPr>
            <a:r>
              <a:rPr lang="en-US" sz="2800">
                <a:solidFill>
                  <a:srgbClr val="553D3F"/>
                </a:solidFill>
                <a:latin typeface="Bahnschrift SemiBold SemiConden" panose="020B0502040204020203" pitchFamily="34" charset="0"/>
              </a:rPr>
              <a:t>Nhiễm c</a:t>
            </a:r>
            <a:r>
              <a:rPr lang="vi-VN" sz="2800">
                <a:solidFill>
                  <a:srgbClr val="553D3F"/>
                </a:solidFill>
                <a:latin typeface="Bahnschrift SemiBold SemiConden" panose="020B0502040204020203" pitchFamily="34" charset="0"/>
              </a:rPr>
              <a:t>ác bệnh về mắt, ngoài da, bệnh phụ khoa</a:t>
            </a:r>
            <a:endParaRPr lang="en-US" sz="2800">
              <a:solidFill>
                <a:srgbClr val="553D3F"/>
              </a:solidFill>
              <a:latin typeface="Bahnschrift SemiBold SemiConden" panose="020B0502040204020203" pitchFamily="34" charset="0"/>
            </a:endParaRPr>
          </a:p>
        </p:txBody>
      </p:sp>
      <p:sp>
        <p:nvSpPr>
          <p:cNvPr id="27" name="TextBox 34">
            <a:extLst>
              <a:ext uri="{FF2B5EF4-FFF2-40B4-BE49-F238E27FC236}">
                <a16:creationId xmlns:a16="http://schemas.microsoft.com/office/drawing/2014/main" id="{372328AB-6FBC-EA7D-BEE1-749747E68601}"/>
              </a:ext>
            </a:extLst>
          </p:cNvPr>
          <p:cNvSpPr txBox="1"/>
          <p:nvPr/>
        </p:nvSpPr>
        <p:spPr>
          <a:xfrm>
            <a:off x="10419542" y="4991118"/>
            <a:ext cx="2658388" cy="430887"/>
          </a:xfrm>
          <a:prstGeom prst="rect">
            <a:avLst/>
          </a:prstGeom>
        </p:spPr>
        <p:txBody>
          <a:bodyPr wrap="square" lIns="0" tIns="0" rIns="0" bIns="0" rtlCol="0" anchor="t">
            <a:spAutoFit/>
          </a:bodyPr>
          <a:lstStyle/>
          <a:p>
            <a:pPr lvl="0">
              <a:spcBef>
                <a:spcPct val="0"/>
              </a:spcBef>
            </a:pPr>
            <a:r>
              <a:rPr lang="en-US" sz="2800">
                <a:solidFill>
                  <a:srgbClr val="553D3F"/>
                </a:solidFill>
                <a:latin typeface="Bahnschrift SemiBold SemiConden" panose="020B0502040204020203" pitchFamily="34" charset="0"/>
              </a:rPr>
              <a:t>Nhiễm giun, sán</a:t>
            </a:r>
            <a:r>
              <a:rPr lang="vi-VN" sz="2800">
                <a:solidFill>
                  <a:srgbClr val="553D3F"/>
                </a:solidFill>
                <a:latin typeface="Bahnschrift SemiBold SemiConden" panose="020B0502040204020203" pitchFamily="34" charset="0"/>
              </a:rPr>
              <a:t>.</a:t>
            </a:r>
            <a:r>
              <a:rPr lang="en-US" sz="2800">
                <a:solidFill>
                  <a:srgbClr val="553D3F"/>
                </a:solidFill>
                <a:latin typeface="Bahnschrift SemiBold SemiConden" panose="020B0502040204020203" pitchFamily="34" charset="0"/>
              </a:rPr>
              <a:t> </a:t>
            </a:r>
          </a:p>
        </p:txBody>
      </p:sp>
      <p:sp>
        <p:nvSpPr>
          <p:cNvPr id="28" name="Freeform 11">
            <a:extLst>
              <a:ext uri="{FF2B5EF4-FFF2-40B4-BE49-F238E27FC236}">
                <a16:creationId xmlns:a16="http://schemas.microsoft.com/office/drawing/2014/main" id="{23488936-2A37-0B28-C17C-6F3ADF5985E9}"/>
              </a:ext>
            </a:extLst>
          </p:cNvPr>
          <p:cNvSpPr/>
          <p:nvPr/>
        </p:nvSpPr>
        <p:spPr>
          <a:xfrm>
            <a:off x="9830725" y="5029218"/>
            <a:ext cx="493059" cy="45720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29" name="Freeform 11">
            <a:extLst>
              <a:ext uri="{FF2B5EF4-FFF2-40B4-BE49-F238E27FC236}">
                <a16:creationId xmlns:a16="http://schemas.microsoft.com/office/drawing/2014/main" id="{1513617B-F20D-D1FE-C7E0-74951BC5ADBE}"/>
              </a:ext>
            </a:extLst>
          </p:cNvPr>
          <p:cNvSpPr/>
          <p:nvPr/>
        </p:nvSpPr>
        <p:spPr>
          <a:xfrm>
            <a:off x="9804797" y="6539958"/>
            <a:ext cx="493059" cy="45720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47374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22" presetClass="entr" presetSubtype="8"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par>
                                <p:cTn id="37" presetID="22" presetClass="entr" presetSubtype="8"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vệ sinh vùng kín ở tuổi dậy thì để tránh viêm nhiễm phụ khoa">
            <a:extLst>
              <a:ext uri="{FF2B5EF4-FFF2-40B4-BE49-F238E27FC236}">
                <a16:creationId xmlns:a16="http://schemas.microsoft.com/office/drawing/2014/main" id="{B0F06920-25B6-C314-97F2-FA7D5AB77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1" y="3824108"/>
            <a:ext cx="7170302" cy="44688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A9CCF6A5-A621-FB1C-539E-133B594B0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393" y="3207235"/>
            <a:ext cx="5543808" cy="5886724"/>
          </a:xfrm>
          <a:prstGeom prst="rect">
            <a:avLst/>
          </a:prstGeom>
        </p:spPr>
      </p:pic>
      <p:grpSp>
        <p:nvGrpSpPr>
          <p:cNvPr id="11" name="Group 11"/>
          <p:cNvGrpSpPr/>
          <p:nvPr/>
        </p:nvGrpSpPr>
        <p:grpSpPr>
          <a:xfrm rot="-5400000">
            <a:off x="750145" y="4408257"/>
            <a:ext cx="4721723" cy="3574988"/>
            <a:chOff x="0" y="0"/>
            <a:chExt cx="3077377" cy="2329994"/>
          </a:xfrm>
        </p:grpSpPr>
        <p:sp>
          <p:nvSpPr>
            <p:cNvPr id="12" name="Freeform 12"/>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13" name="TextBox 13"/>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14" name="Group 14"/>
          <p:cNvGrpSpPr/>
          <p:nvPr/>
        </p:nvGrpSpPr>
        <p:grpSpPr>
          <a:xfrm rot="-5400000">
            <a:off x="854135" y="4520826"/>
            <a:ext cx="4513743" cy="3343794"/>
            <a:chOff x="0" y="0"/>
            <a:chExt cx="2941826" cy="2179313"/>
          </a:xfrm>
        </p:grpSpPr>
        <p:sp>
          <p:nvSpPr>
            <p:cNvPr id="15" name="Freeform 15"/>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16" name="TextBox 16"/>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grpSp>
        <p:nvGrpSpPr>
          <p:cNvPr id="17" name="Group 17"/>
          <p:cNvGrpSpPr/>
          <p:nvPr/>
        </p:nvGrpSpPr>
        <p:grpSpPr>
          <a:xfrm rot="-5400000">
            <a:off x="4772140" y="4408257"/>
            <a:ext cx="4721723" cy="3574988"/>
            <a:chOff x="0" y="0"/>
            <a:chExt cx="3077377" cy="2329994"/>
          </a:xfrm>
        </p:grpSpPr>
        <p:sp>
          <p:nvSpPr>
            <p:cNvPr id="18" name="Freeform 18"/>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19" name="TextBox 19"/>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20" name="Group 20"/>
          <p:cNvGrpSpPr/>
          <p:nvPr/>
        </p:nvGrpSpPr>
        <p:grpSpPr>
          <a:xfrm rot="-5400000">
            <a:off x="4876131" y="4520826"/>
            <a:ext cx="4513743" cy="3343794"/>
            <a:chOff x="0" y="0"/>
            <a:chExt cx="2941826" cy="2179313"/>
          </a:xfrm>
        </p:grpSpPr>
        <p:sp>
          <p:nvSpPr>
            <p:cNvPr id="21" name="Freeform 21"/>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22" name="TextBox 22"/>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grpSp>
        <p:nvGrpSpPr>
          <p:cNvPr id="23" name="Group 23"/>
          <p:cNvGrpSpPr/>
          <p:nvPr/>
        </p:nvGrpSpPr>
        <p:grpSpPr>
          <a:xfrm rot="-5400000">
            <a:off x="8794136" y="4408257"/>
            <a:ext cx="4721723" cy="3574988"/>
            <a:chOff x="0" y="0"/>
            <a:chExt cx="3077377" cy="2329994"/>
          </a:xfrm>
        </p:grpSpPr>
        <p:sp>
          <p:nvSpPr>
            <p:cNvPr id="24" name="Freeform 24"/>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25" name="TextBox 25"/>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26" name="Group 26"/>
          <p:cNvGrpSpPr/>
          <p:nvPr/>
        </p:nvGrpSpPr>
        <p:grpSpPr>
          <a:xfrm rot="-5400000">
            <a:off x="8898126" y="4520826"/>
            <a:ext cx="4513743" cy="3343794"/>
            <a:chOff x="0" y="0"/>
            <a:chExt cx="2941826" cy="2179313"/>
          </a:xfrm>
        </p:grpSpPr>
        <p:sp>
          <p:nvSpPr>
            <p:cNvPr id="27" name="Freeform 27"/>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28" name="TextBox 28"/>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grpSp>
        <p:nvGrpSpPr>
          <p:cNvPr id="29" name="Group 29"/>
          <p:cNvGrpSpPr/>
          <p:nvPr/>
        </p:nvGrpSpPr>
        <p:grpSpPr>
          <a:xfrm rot="-5400000">
            <a:off x="12816132" y="4408257"/>
            <a:ext cx="4721723" cy="3574988"/>
            <a:chOff x="0" y="0"/>
            <a:chExt cx="3077377" cy="2329994"/>
          </a:xfrm>
        </p:grpSpPr>
        <p:sp>
          <p:nvSpPr>
            <p:cNvPr id="30" name="Freeform 30"/>
            <p:cNvSpPr/>
            <p:nvPr/>
          </p:nvSpPr>
          <p:spPr>
            <a:xfrm>
              <a:off x="0" y="0"/>
              <a:ext cx="3077377" cy="2329994"/>
            </a:xfrm>
            <a:custGeom>
              <a:avLst/>
              <a:gdLst/>
              <a:ahLst/>
              <a:cxnLst/>
              <a:rect l="l" t="t" r="r" b="b"/>
              <a:pathLst>
                <a:path w="3077377" h="2329994">
                  <a:moveTo>
                    <a:pt x="75423" y="0"/>
                  </a:moveTo>
                  <a:lnTo>
                    <a:pt x="3001953" y="0"/>
                  </a:lnTo>
                  <a:cubicBezTo>
                    <a:pt x="3021957" y="0"/>
                    <a:pt x="3041141" y="7946"/>
                    <a:pt x="3055286" y="22091"/>
                  </a:cubicBezTo>
                  <a:cubicBezTo>
                    <a:pt x="3069430" y="36236"/>
                    <a:pt x="3077377" y="55420"/>
                    <a:pt x="3077377" y="75423"/>
                  </a:cubicBezTo>
                  <a:lnTo>
                    <a:pt x="3077377" y="2254570"/>
                  </a:lnTo>
                  <a:cubicBezTo>
                    <a:pt x="3077377" y="2274574"/>
                    <a:pt x="3069430" y="2293758"/>
                    <a:pt x="3055286" y="2307903"/>
                  </a:cubicBezTo>
                  <a:cubicBezTo>
                    <a:pt x="3041141" y="2322047"/>
                    <a:pt x="3021957" y="2329994"/>
                    <a:pt x="3001953" y="2329994"/>
                  </a:cubicBezTo>
                  <a:lnTo>
                    <a:pt x="75423" y="2329994"/>
                  </a:lnTo>
                  <a:cubicBezTo>
                    <a:pt x="55420" y="2329994"/>
                    <a:pt x="36236" y="2322047"/>
                    <a:pt x="22091" y="2307903"/>
                  </a:cubicBezTo>
                  <a:cubicBezTo>
                    <a:pt x="7946" y="2293758"/>
                    <a:pt x="0" y="2274574"/>
                    <a:pt x="0" y="2254570"/>
                  </a:cubicBezTo>
                  <a:lnTo>
                    <a:pt x="0" y="75423"/>
                  </a:lnTo>
                  <a:cubicBezTo>
                    <a:pt x="0" y="55420"/>
                    <a:pt x="7946" y="36236"/>
                    <a:pt x="22091" y="22091"/>
                  </a:cubicBezTo>
                  <a:cubicBezTo>
                    <a:pt x="36236" y="7946"/>
                    <a:pt x="55420" y="0"/>
                    <a:pt x="75423" y="0"/>
                  </a:cubicBezTo>
                  <a:close/>
                </a:path>
              </a:pathLst>
            </a:custGeom>
            <a:solidFill>
              <a:srgbClr val="000000">
                <a:alpha val="0"/>
              </a:srgbClr>
            </a:solidFill>
            <a:ln w="28575" cap="rnd">
              <a:solidFill>
                <a:srgbClr val="403031"/>
              </a:solidFill>
              <a:prstDash val="solid"/>
              <a:round/>
            </a:ln>
          </p:spPr>
        </p:sp>
        <p:sp>
          <p:nvSpPr>
            <p:cNvPr id="31" name="TextBox 31"/>
            <p:cNvSpPr txBox="1"/>
            <p:nvPr/>
          </p:nvSpPr>
          <p:spPr>
            <a:xfrm>
              <a:off x="0" y="-47625"/>
              <a:ext cx="3077377" cy="2377619"/>
            </a:xfrm>
            <a:prstGeom prst="rect">
              <a:avLst/>
            </a:prstGeom>
          </p:spPr>
          <p:txBody>
            <a:bodyPr lIns="50800" tIns="50800" rIns="50800" bIns="50800" rtlCol="0" anchor="ctr"/>
            <a:lstStyle/>
            <a:p>
              <a:pPr algn="ctr">
                <a:spcBef>
                  <a:spcPct val="0"/>
                </a:spcBef>
              </a:pPr>
              <a:endParaRPr/>
            </a:p>
          </p:txBody>
        </p:sp>
      </p:grpSp>
      <p:grpSp>
        <p:nvGrpSpPr>
          <p:cNvPr id="32" name="Group 32"/>
          <p:cNvGrpSpPr/>
          <p:nvPr/>
        </p:nvGrpSpPr>
        <p:grpSpPr>
          <a:xfrm rot="-5400000">
            <a:off x="12920122" y="4520826"/>
            <a:ext cx="4513743" cy="3343794"/>
            <a:chOff x="0" y="0"/>
            <a:chExt cx="2941826" cy="2179313"/>
          </a:xfrm>
        </p:grpSpPr>
        <p:sp>
          <p:nvSpPr>
            <p:cNvPr id="33" name="Freeform 33"/>
            <p:cNvSpPr/>
            <p:nvPr/>
          </p:nvSpPr>
          <p:spPr>
            <a:xfrm>
              <a:off x="0" y="0"/>
              <a:ext cx="2941826" cy="2179313"/>
            </a:xfrm>
            <a:custGeom>
              <a:avLst/>
              <a:gdLst/>
              <a:ahLst/>
              <a:cxnLst/>
              <a:rect l="l" t="t" r="r" b="b"/>
              <a:pathLst>
                <a:path w="2941826" h="2179313">
                  <a:moveTo>
                    <a:pt x="66892" y="0"/>
                  </a:moveTo>
                  <a:lnTo>
                    <a:pt x="2874933" y="0"/>
                  </a:lnTo>
                  <a:cubicBezTo>
                    <a:pt x="2911877" y="0"/>
                    <a:pt x="2941826" y="29949"/>
                    <a:pt x="2941826" y="66892"/>
                  </a:cubicBezTo>
                  <a:lnTo>
                    <a:pt x="2941826" y="2112421"/>
                  </a:lnTo>
                  <a:cubicBezTo>
                    <a:pt x="2941826" y="2130162"/>
                    <a:pt x="2934778" y="2147176"/>
                    <a:pt x="2922234" y="2159721"/>
                  </a:cubicBezTo>
                  <a:cubicBezTo>
                    <a:pt x="2909689" y="2172266"/>
                    <a:pt x="2892674" y="2179313"/>
                    <a:pt x="2874933" y="2179313"/>
                  </a:cubicBezTo>
                  <a:lnTo>
                    <a:pt x="66892" y="2179313"/>
                  </a:lnTo>
                  <a:cubicBezTo>
                    <a:pt x="29949" y="2179313"/>
                    <a:pt x="0" y="2149365"/>
                    <a:pt x="0" y="2112421"/>
                  </a:cubicBezTo>
                  <a:lnTo>
                    <a:pt x="0" y="66892"/>
                  </a:lnTo>
                  <a:cubicBezTo>
                    <a:pt x="0" y="29949"/>
                    <a:pt x="29949" y="0"/>
                    <a:pt x="66892" y="0"/>
                  </a:cubicBezTo>
                  <a:close/>
                </a:path>
              </a:pathLst>
            </a:custGeom>
            <a:solidFill>
              <a:srgbClr val="FFFFFF"/>
            </a:solidFill>
          </p:spPr>
        </p:sp>
        <p:sp>
          <p:nvSpPr>
            <p:cNvPr id="34" name="TextBox 34"/>
            <p:cNvSpPr txBox="1"/>
            <p:nvPr/>
          </p:nvSpPr>
          <p:spPr>
            <a:xfrm>
              <a:off x="0" y="-47625"/>
              <a:ext cx="2941826" cy="2226938"/>
            </a:xfrm>
            <a:prstGeom prst="rect">
              <a:avLst/>
            </a:prstGeom>
          </p:spPr>
          <p:txBody>
            <a:bodyPr lIns="50800" tIns="50800" rIns="50800" bIns="50800" rtlCol="0" anchor="ctr"/>
            <a:lstStyle/>
            <a:p>
              <a:pPr algn="ctr">
                <a:spcBef>
                  <a:spcPct val="0"/>
                </a:spcBef>
              </a:pPr>
              <a:endParaRPr/>
            </a:p>
          </p:txBody>
        </p:sp>
      </p:grpSp>
      <p:sp>
        <p:nvSpPr>
          <p:cNvPr id="36" name="TextBox 36"/>
          <p:cNvSpPr txBox="1"/>
          <p:nvPr/>
        </p:nvSpPr>
        <p:spPr>
          <a:xfrm>
            <a:off x="1878965" y="4703445"/>
            <a:ext cx="2355403" cy="1477328"/>
          </a:xfrm>
          <a:prstGeom prst="rect">
            <a:avLst/>
          </a:prstGeom>
        </p:spPr>
        <p:txBody>
          <a:bodyPr wrap="square"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Có </a:t>
            </a:r>
            <a:r>
              <a:rPr lang="vi-VN" sz="3200">
                <a:solidFill>
                  <a:srgbClr val="403031"/>
                </a:solidFill>
                <a:latin typeface="Bahnschrift SemiBold SemiConden" panose="020B0502040204020203" pitchFamily="34" charset="0"/>
              </a:rPr>
              <a:t>một cơ thể sạch sẽ và khỏe mạnh.</a:t>
            </a:r>
            <a:endParaRPr lang="en-US" sz="3200">
              <a:solidFill>
                <a:srgbClr val="403031"/>
              </a:solidFill>
              <a:latin typeface="Bahnschrift SemiBold SemiConden" panose="020B0502040204020203" pitchFamily="34" charset="0"/>
            </a:endParaRPr>
          </a:p>
        </p:txBody>
      </p:sp>
      <p:sp>
        <p:nvSpPr>
          <p:cNvPr id="39" name="TextBox 39"/>
          <p:cNvSpPr txBox="1"/>
          <p:nvPr/>
        </p:nvSpPr>
        <p:spPr>
          <a:xfrm>
            <a:off x="6015024" y="4703445"/>
            <a:ext cx="2355402" cy="1477328"/>
          </a:xfrm>
          <a:prstGeom prst="rect">
            <a:avLst/>
          </a:prstGeom>
        </p:spPr>
        <p:txBody>
          <a:bodyPr wrap="square"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Tinh thần lạc quan, vui vẻ, hòa đồng.</a:t>
            </a:r>
          </a:p>
        </p:txBody>
      </p:sp>
      <p:sp>
        <p:nvSpPr>
          <p:cNvPr id="42" name="TextBox 42"/>
          <p:cNvSpPr txBox="1"/>
          <p:nvPr/>
        </p:nvSpPr>
        <p:spPr>
          <a:xfrm>
            <a:off x="9826182" y="4703445"/>
            <a:ext cx="2657633" cy="2954655"/>
          </a:xfrm>
          <a:prstGeom prst="rect">
            <a:avLst/>
          </a:prstGeom>
        </p:spPr>
        <p:txBody>
          <a:bodyPr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T</a:t>
            </a:r>
            <a:r>
              <a:rPr lang="vi-VN" sz="3200">
                <a:solidFill>
                  <a:srgbClr val="403031"/>
                </a:solidFill>
                <a:latin typeface="Bahnschrift SemiBold SemiConden" panose="020B0502040204020203" pitchFamily="34" charset="0"/>
              </a:rPr>
              <a:t>ự tin hơn khi tiếp xúc với bất kỳ ai cũng như tránh được các bệnh khác có liên quan.</a:t>
            </a:r>
            <a:endParaRPr lang="en-US" sz="3200">
              <a:solidFill>
                <a:srgbClr val="403031"/>
              </a:solidFill>
              <a:latin typeface="Bahnschrift SemiBold SemiConden" panose="020B0502040204020203" pitchFamily="34" charset="0"/>
            </a:endParaRPr>
          </a:p>
        </p:txBody>
      </p:sp>
      <p:sp>
        <p:nvSpPr>
          <p:cNvPr id="45" name="TextBox 45"/>
          <p:cNvSpPr txBox="1"/>
          <p:nvPr/>
        </p:nvSpPr>
        <p:spPr>
          <a:xfrm>
            <a:off x="13969136" y="4690181"/>
            <a:ext cx="2542566" cy="1477328"/>
          </a:xfrm>
          <a:prstGeom prst="rect">
            <a:avLst/>
          </a:prstGeom>
        </p:spPr>
        <p:txBody>
          <a:bodyPr wrap="square" lIns="0" tIns="0" rIns="0" bIns="0" rtlCol="0" anchor="t">
            <a:spAutoFit/>
          </a:bodyPr>
          <a:lstStyle/>
          <a:p>
            <a:pPr marL="0" lvl="0" indent="0" algn="ctr">
              <a:spcBef>
                <a:spcPct val="0"/>
              </a:spcBef>
            </a:pPr>
            <a:r>
              <a:rPr lang="en-US" sz="3200">
                <a:solidFill>
                  <a:srgbClr val="403031"/>
                </a:solidFill>
                <a:latin typeface="Bahnschrift SemiBold SemiConden" panose="020B0502040204020203" pitchFamily="34" charset="0"/>
              </a:rPr>
              <a:t>Tạo </a:t>
            </a:r>
            <a:r>
              <a:rPr lang="vi-VN" sz="3200">
                <a:solidFill>
                  <a:srgbClr val="403031"/>
                </a:solidFill>
                <a:latin typeface="Bahnschrift SemiBold SemiConden" panose="020B0502040204020203" pitchFamily="34" charset="0"/>
              </a:rPr>
              <a:t>thói quen tốt khi đã trưởng thành.</a:t>
            </a:r>
            <a:endParaRPr lang="en-US" sz="3200">
              <a:solidFill>
                <a:srgbClr val="403031"/>
              </a:solidFill>
              <a:latin typeface="Bahnschrift SemiBold SemiConden" panose="020B0502040204020203" pitchFamily="34" charset="0"/>
            </a:endParaRPr>
          </a:p>
        </p:txBody>
      </p:sp>
      <p:sp>
        <p:nvSpPr>
          <p:cNvPr id="49" name="TextBox 5">
            <a:extLst>
              <a:ext uri="{FF2B5EF4-FFF2-40B4-BE49-F238E27FC236}">
                <a16:creationId xmlns:a16="http://schemas.microsoft.com/office/drawing/2014/main" id="{11CC2369-3BAF-BA5A-4CC8-4CEC7E66D3DB}"/>
              </a:ext>
            </a:extLst>
          </p:cNvPr>
          <p:cNvSpPr txBox="1"/>
          <p:nvPr/>
        </p:nvSpPr>
        <p:spPr>
          <a:xfrm>
            <a:off x="7688392" y="9715500"/>
            <a:ext cx="2570605" cy="369332"/>
          </a:xfrm>
          <a:prstGeom prst="rect">
            <a:avLst/>
          </a:prstGeom>
        </p:spPr>
        <p:txBody>
          <a:bodyPr wrap="square" lIns="0" tIns="0" rIns="0" bIns="0" rtlCol="0" anchor="t">
            <a:spAutoFit/>
          </a:bodyPr>
          <a:lstStyle/>
          <a:p>
            <a:r>
              <a:rPr lang="en-US" sz="2400">
                <a:solidFill>
                  <a:srgbClr val="553D3F"/>
                </a:solidFill>
                <a:latin typeface="Montserrat Medium" panose="00000600000000000000" pitchFamily="2" charset="0"/>
              </a:rPr>
              <a:t>(Trang 73 SGK)</a:t>
            </a:r>
          </a:p>
        </p:txBody>
      </p:sp>
      <p:grpSp>
        <p:nvGrpSpPr>
          <p:cNvPr id="37" name="Group 8">
            <a:extLst>
              <a:ext uri="{FF2B5EF4-FFF2-40B4-BE49-F238E27FC236}">
                <a16:creationId xmlns:a16="http://schemas.microsoft.com/office/drawing/2014/main" id="{F8EE930C-C898-5F25-FE29-6A79237D110E}"/>
              </a:ext>
            </a:extLst>
          </p:cNvPr>
          <p:cNvGrpSpPr/>
          <p:nvPr/>
        </p:nvGrpSpPr>
        <p:grpSpPr>
          <a:xfrm>
            <a:off x="2590800" y="723900"/>
            <a:ext cx="12496799" cy="1664391"/>
            <a:chOff x="0" y="0"/>
            <a:chExt cx="2255841" cy="358081"/>
          </a:xfrm>
        </p:grpSpPr>
        <p:sp>
          <p:nvSpPr>
            <p:cNvPr id="38" name="Freeform 9">
              <a:extLst>
                <a:ext uri="{FF2B5EF4-FFF2-40B4-BE49-F238E27FC236}">
                  <a16:creationId xmlns:a16="http://schemas.microsoft.com/office/drawing/2014/main" id="{7C9236F5-8336-A25F-181F-A736B593076D}"/>
                </a:ext>
              </a:extLst>
            </p:cNvPr>
            <p:cNvSpPr/>
            <p:nvPr/>
          </p:nvSpPr>
          <p:spPr>
            <a:xfrm>
              <a:off x="0" y="0"/>
              <a:ext cx="2255841" cy="358081"/>
            </a:xfrm>
            <a:custGeom>
              <a:avLst/>
              <a:gdLst/>
              <a:ahLst/>
              <a:cxnLst/>
              <a:rect l="l" t="t" r="r" b="b"/>
              <a:pathLst>
                <a:path w="2255841" h="358081">
                  <a:moveTo>
                    <a:pt x="68695" y="0"/>
                  </a:moveTo>
                  <a:lnTo>
                    <a:pt x="2187145" y="0"/>
                  </a:lnTo>
                  <a:cubicBezTo>
                    <a:pt x="2205364" y="0"/>
                    <a:pt x="2222837" y="7238"/>
                    <a:pt x="2235720" y="20120"/>
                  </a:cubicBezTo>
                  <a:cubicBezTo>
                    <a:pt x="2248603" y="33003"/>
                    <a:pt x="2255841" y="50476"/>
                    <a:pt x="2255841" y="68695"/>
                  </a:cubicBezTo>
                  <a:lnTo>
                    <a:pt x="2255841" y="289386"/>
                  </a:lnTo>
                  <a:cubicBezTo>
                    <a:pt x="2255841" y="307605"/>
                    <a:pt x="2248603" y="325078"/>
                    <a:pt x="2235720" y="337961"/>
                  </a:cubicBezTo>
                  <a:cubicBezTo>
                    <a:pt x="2222837" y="350844"/>
                    <a:pt x="2205364" y="358081"/>
                    <a:pt x="2187145" y="358081"/>
                  </a:cubicBezTo>
                  <a:lnTo>
                    <a:pt x="68695" y="358081"/>
                  </a:lnTo>
                  <a:cubicBezTo>
                    <a:pt x="50476" y="358081"/>
                    <a:pt x="33003" y="350844"/>
                    <a:pt x="20120" y="337961"/>
                  </a:cubicBezTo>
                  <a:cubicBezTo>
                    <a:pt x="7238" y="325078"/>
                    <a:pt x="0" y="307605"/>
                    <a:pt x="0" y="289386"/>
                  </a:cubicBezTo>
                  <a:lnTo>
                    <a:pt x="0" y="68695"/>
                  </a:lnTo>
                  <a:cubicBezTo>
                    <a:pt x="0" y="50476"/>
                    <a:pt x="7238" y="33003"/>
                    <a:pt x="20120" y="20120"/>
                  </a:cubicBezTo>
                  <a:cubicBezTo>
                    <a:pt x="33003" y="7238"/>
                    <a:pt x="50476" y="0"/>
                    <a:pt x="68695" y="0"/>
                  </a:cubicBezTo>
                  <a:close/>
                </a:path>
              </a:pathLst>
            </a:custGeom>
            <a:solidFill>
              <a:srgbClr val="FFFFFF"/>
            </a:solidFill>
          </p:spPr>
        </p:sp>
        <p:sp>
          <p:nvSpPr>
            <p:cNvPr id="40" name="TextBox 10">
              <a:extLst>
                <a:ext uri="{FF2B5EF4-FFF2-40B4-BE49-F238E27FC236}">
                  <a16:creationId xmlns:a16="http://schemas.microsoft.com/office/drawing/2014/main" id="{CD422CCC-D718-383B-4AEF-A9877B0AEC33}"/>
                </a:ext>
              </a:extLst>
            </p:cNvPr>
            <p:cNvSpPr txBox="1"/>
            <p:nvPr/>
          </p:nvSpPr>
          <p:spPr>
            <a:xfrm>
              <a:off x="0" y="-47625"/>
              <a:ext cx="2255841" cy="405706"/>
            </a:xfrm>
            <a:prstGeom prst="rect">
              <a:avLst/>
            </a:prstGeom>
          </p:spPr>
          <p:txBody>
            <a:bodyPr lIns="50800" tIns="50800" rIns="50800" bIns="50800" rtlCol="0" anchor="ctr"/>
            <a:lstStyle/>
            <a:p>
              <a:pPr algn="ctr"/>
              <a:endParaRPr/>
            </a:p>
          </p:txBody>
        </p:sp>
      </p:grpSp>
      <p:sp>
        <p:nvSpPr>
          <p:cNvPr id="41" name="Freeform 11">
            <a:extLst>
              <a:ext uri="{FF2B5EF4-FFF2-40B4-BE49-F238E27FC236}">
                <a16:creationId xmlns:a16="http://schemas.microsoft.com/office/drawing/2014/main" id="{97E3FC1F-6525-6D92-0C5C-785F814D4B25}"/>
              </a:ext>
            </a:extLst>
          </p:cNvPr>
          <p:cNvSpPr/>
          <p:nvPr/>
        </p:nvSpPr>
        <p:spPr>
          <a:xfrm>
            <a:off x="3018574" y="1110260"/>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5" cstate="print">
              <a:extLst>
                <a:ext uri="{96DAC541-7B7A-43D3-8B79-37D633B846F1}">
                  <asvg:svgBlip xmlns:asvg="http://schemas.microsoft.com/office/drawing/2016/SVG/main" xmlns="" r:embed="rId13"/>
                </a:ext>
              </a:extLst>
            </a:blip>
            <a:stretch>
              <a:fillRect/>
            </a:stretch>
          </a:blipFill>
        </p:spPr>
      </p:sp>
      <p:sp>
        <p:nvSpPr>
          <p:cNvPr id="43" name="Freeform 12">
            <a:extLst>
              <a:ext uri="{FF2B5EF4-FFF2-40B4-BE49-F238E27FC236}">
                <a16:creationId xmlns:a16="http://schemas.microsoft.com/office/drawing/2014/main" id="{6E90A497-FE67-F585-C7CC-A0C57EB3365C}"/>
              </a:ext>
            </a:extLst>
          </p:cNvPr>
          <p:cNvSpPr/>
          <p:nvPr/>
        </p:nvSpPr>
        <p:spPr>
          <a:xfrm>
            <a:off x="14185130" y="1260296"/>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5" cstate="print">
              <a:extLst>
                <a:ext uri="{96DAC541-7B7A-43D3-8B79-37D633B846F1}">
                  <asvg:svgBlip xmlns:asvg="http://schemas.microsoft.com/office/drawing/2016/SVG/main" xmlns="" r:embed="rId13"/>
                </a:ext>
              </a:extLst>
            </a:blip>
            <a:stretch>
              <a:fillRect/>
            </a:stretch>
          </a:blipFill>
        </p:spPr>
      </p:sp>
      <p:sp>
        <p:nvSpPr>
          <p:cNvPr id="44" name="TextBox 33">
            <a:extLst>
              <a:ext uri="{FF2B5EF4-FFF2-40B4-BE49-F238E27FC236}">
                <a16:creationId xmlns:a16="http://schemas.microsoft.com/office/drawing/2014/main" id="{9B6D5FDC-27BA-5046-5669-99FCE0D02361}"/>
              </a:ext>
            </a:extLst>
          </p:cNvPr>
          <p:cNvSpPr txBox="1"/>
          <p:nvPr/>
        </p:nvSpPr>
        <p:spPr>
          <a:xfrm>
            <a:off x="3885802" y="921917"/>
            <a:ext cx="9970037" cy="1231106"/>
          </a:xfrm>
          <a:prstGeom prst="rect">
            <a:avLst/>
          </a:prstGeom>
        </p:spPr>
        <p:txBody>
          <a:bodyPr wrap="square" lIns="0" tIns="0" rIns="0" bIns="0" rtlCol="0" anchor="t">
            <a:spAutoFit/>
          </a:bodyPr>
          <a:lstStyle/>
          <a:p>
            <a:pPr algn="ctr"/>
            <a:r>
              <a:rPr lang="vi-VN" sz="4000">
                <a:solidFill>
                  <a:srgbClr val="403031"/>
                </a:solidFill>
                <a:latin typeface="Bahnschrift SemiBold SemiConden" panose="020B0502040204020203" pitchFamily="34" charset="0"/>
              </a:rPr>
              <a:t>b. Liệt kê những lợi ích của việc giữ vệ sinh ở tuổi dậy thì mà em biết và thảo luận về những điều đó.</a:t>
            </a:r>
            <a:endParaRPr lang="en-US" sz="4000">
              <a:solidFill>
                <a:srgbClr val="403031"/>
              </a:solidFill>
              <a:latin typeface="Bahnschrift SemiBold SemiConden" panose="020B0502040204020203" pitchFamily="34" charset="0"/>
            </a:endParaRPr>
          </a:p>
        </p:txBody>
      </p:sp>
    </p:spTree>
    <p:extLst>
      <p:ext uri="{BB962C8B-B14F-4D97-AF65-F5344CB8AC3E}">
        <p14:creationId xmlns:p14="http://schemas.microsoft.com/office/powerpoint/2010/main" val="353668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heel(1)">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circle(in)">
                                      <p:cBhvr>
                                        <p:cTn id="24" dur="2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par>
                                <p:cTn id="41" presetID="22" presetClass="entr" presetSubtype="1"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up)">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2"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0" y="1389012"/>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7">
            <a:extLst>
              <a:ext uri="{FF2B5EF4-FFF2-40B4-BE49-F238E27FC236}">
                <a16:creationId xmlns:a16="http://schemas.microsoft.com/office/drawing/2014/main" id="{81AEB9DE-F7A1-EAE1-0444-7E4E927D4BB5}"/>
              </a:ext>
            </a:extLst>
          </p:cNvPr>
          <p:cNvSpPr txBox="1"/>
          <p:nvPr/>
        </p:nvSpPr>
        <p:spPr>
          <a:xfrm>
            <a:off x="2883568" y="1152188"/>
            <a:ext cx="3828931" cy="1082219"/>
          </a:xfrm>
          <a:prstGeom prst="rect">
            <a:avLst/>
          </a:prstGeom>
        </p:spPr>
        <p:txBody>
          <a:bodyPr wrap="square" lIns="0" tIns="0" rIns="0" bIns="0" rtlCol="0" anchor="t">
            <a:spAutoFit/>
          </a:bodyPr>
          <a:lstStyle/>
          <a:p>
            <a:pPr marL="0" marR="0" lvl="0" indent="0" algn="ctr" defTabSz="914400" rtl="0" eaLnBrk="1" fontAlgn="auto" latinLnBrk="0" hangingPunct="1">
              <a:lnSpc>
                <a:spcPts val="9799"/>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Barlow Condensed Black" panose="00000A06000000000000" pitchFamily="2" charset="0"/>
                <a:ea typeface="+mn-ea"/>
                <a:cs typeface="+mn-cs"/>
              </a:rPr>
              <a:t>HOẠT ĐỘNG 4</a:t>
            </a:r>
          </a:p>
        </p:txBody>
      </p:sp>
      <p:sp>
        <p:nvSpPr>
          <p:cNvPr id="22" name="TextBox 19">
            <a:extLst>
              <a:ext uri="{FF2B5EF4-FFF2-40B4-BE49-F238E27FC236}">
                <a16:creationId xmlns:a16="http://schemas.microsoft.com/office/drawing/2014/main" id="{86C0F6DA-8B9A-EDF0-AF09-2F0E87268D4B}"/>
              </a:ext>
            </a:extLst>
          </p:cNvPr>
          <p:cNvSpPr txBox="1"/>
          <p:nvPr/>
        </p:nvSpPr>
        <p:spPr>
          <a:xfrm>
            <a:off x="2091895" y="2235796"/>
            <a:ext cx="14104207" cy="143116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30A0"/>
                </a:solidFill>
                <a:effectLst/>
                <a:uLnTx/>
                <a:uFillTx/>
                <a:latin typeface="Barlow Condensed Black" panose="00000A06000000000000" pitchFamily="2" charset="0"/>
                <a:ea typeface="+mn-ea"/>
                <a:cs typeface="Segoe UI Semibold" panose="020B0702040204020203" pitchFamily="34" charset="0"/>
              </a:rPr>
              <a:t> </a:t>
            </a:r>
            <a:r>
              <a:rPr kumimoji="0" lang="vi-VN" sz="4800" b="0" i="0" u="none" strike="noStrike" kern="1200" cap="none" spc="0" normalizeH="0" baseline="0" noProof="0">
                <a:ln>
                  <a:noFill/>
                </a:ln>
                <a:solidFill>
                  <a:srgbClr val="7030A0"/>
                </a:solidFill>
                <a:effectLst/>
                <a:uLnTx/>
                <a:uFillTx/>
                <a:latin typeface="Barlow Condensed Black" panose="00000A06000000000000" pitchFamily="2" charset="0"/>
                <a:ea typeface="Segoe UI Black" panose="020B0A02040204020203" pitchFamily="34" charset="0"/>
                <a:cs typeface="Segoe UI Semibold" panose="020B0702040204020203" pitchFamily="34" charset="0"/>
              </a:rPr>
              <a:t>Đề xuất ý tưởng và cách làm </a:t>
            </a:r>
            <a:endParaRPr kumimoji="0" lang="en-US" sz="4800" b="0" i="0" u="none" strike="noStrike" kern="1200" cap="none" spc="0" normalizeH="0" baseline="0" noProof="0">
              <a:ln>
                <a:noFill/>
              </a:ln>
              <a:solidFill>
                <a:srgbClr val="7030A0"/>
              </a:solidFill>
              <a:effectLst/>
              <a:uLnTx/>
              <a:uFillTx/>
              <a:latin typeface="Barlow Condensed Black" panose="00000A06000000000000" pitchFamily="2" charset="0"/>
              <a:ea typeface="Segoe UI Black" panose="020B0A02040204020203" pitchFamily="34" charset="0"/>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7030A0"/>
                </a:solidFill>
                <a:effectLst/>
                <a:uLnTx/>
                <a:uFillTx/>
                <a:latin typeface="Rowdies" pitchFamily="2" charset="0"/>
                <a:ea typeface="Segoe UI Black" panose="020B0A02040204020203" pitchFamily="34" charset="0"/>
                <a:cs typeface="Segoe UI Semibold" panose="020B0702040204020203" pitchFamily="34" charset="0"/>
              </a:rPr>
              <a:t>CẨM NANG CHĂM SÓC SỨC KHỎE TUỔI DẬY THÌ</a:t>
            </a:r>
          </a:p>
        </p:txBody>
      </p:sp>
      <p:pic>
        <p:nvPicPr>
          <p:cNvPr id="25" name="Picture 24">
            <a:extLst>
              <a:ext uri="{FF2B5EF4-FFF2-40B4-BE49-F238E27FC236}">
                <a16:creationId xmlns:a16="http://schemas.microsoft.com/office/drawing/2014/main" id="{0160C445-E768-C42E-F6D2-DBDC3092CE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100" l="10000" r="96700">
                        <a14:foregroundMark x1="77700" y1="32700" x2="78069" y2="90268"/>
                        <a14:foregroundMark x1="75700" y1="37700" x2="66800" y2="52100"/>
                        <a14:foregroundMark x1="66800" y1="52100" x2="63700" y2="68700"/>
                        <a14:foregroundMark x1="63700" y1="68700" x2="64000" y2="70600"/>
                        <a14:foregroundMark x1="63100" y1="39000" x2="55100" y2="53900"/>
                        <a14:foregroundMark x1="55100" y1="53900" x2="55800" y2="74300"/>
                        <a14:foregroundMark x1="55800" y1="74300" x2="57400" y2="79300"/>
                        <a14:foregroundMark x1="57400" y1="31600" x2="55100" y2="43700"/>
                        <a14:foregroundMark x1="55100" y1="43700" x2="57000" y2="59300"/>
                        <a14:foregroundMark x1="88600" y1="34400" x2="90800" y2="64700"/>
                        <a14:foregroundMark x1="90800" y1="64700" x2="90400" y2="66300"/>
                        <a14:foregroundMark x1="94900" y1="35100" x2="93200" y2="71700"/>
                        <a14:foregroundMark x1="91500" y1="57100" x2="84700" y2="82800"/>
                        <a14:foregroundMark x1="83800" y1="60100" x2="87700" y2="74300"/>
                        <a14:foregroundMark x1="82500" y1="61200" x2="81900" y2="84900"/>
                        <a14:foregroundMark x1="81900" y1="84900" x2="86200" y2="85500"/>
                        <a14:foregroundMark x1="86400" y1="38300" x2="88400" y2="47100"/>
                        <a14:foregroundMark x1="83400" y1="44200" x2="85100" y2="59300"/>
                        <a14:foregroundMark x1="95600" y1="51100" x2="95200" y2="56300"/>
                        <a14:foregroundMark x1="95200" y1="56300" x2="95400" y2="56300"/>
                        <a14:foregroundMark x1="69700" y1="36200" x2="64900" y2="52800"/>
                        <a14:foregroundMark x1="64900" y1="52800" x2="82400" y2="74900"/>
                        <a14:foregroundMark x1="82400" y1="74900" x2="80200" y2="48300"/>
                        <a14:foregroundMark x1="80200" y1="48300" x2="72600" y2="44000"/>
                        <a14:foregroundMark x1="72600" y1="44000" x2="72300" y2="45000"/>
                        <a14:foregroundMark x1="83200" y1="37800" x2="80400" y2="67400"/>
                        <a14:foregroundMark x1="84100" y1="49100" x2="86300" y2="76200"/>
                        <a14:foregroundMark x1="68100" y1="40200" x2="66200" y2="73800"/>
                        <a14:foregroundMark x1="96300" y1="31400" x2="96700" y2="39300"/>
                        <a14:foregroundMark x1="64700" y1="38400" x2="60300" y2="42100"/>
                        <a14:foregroundMark x1="60300" y1="42100" x2="54300" y2="60500"/>
                        <a14:foregroundMark x1="54300" y1="60500" x2="63800" y2="72200"/>
                        <a14:foregroundMark x1="63800" y1="72200" x2="77000" y2="67400"/>
                        <a14:foregroundMark x1="77000" y1="67400" x2="82200" y2="57100"/>
                        <a14:foregroundMark x1="82200" y1="57100" x2="73800" y2="38700"/>
                        <a14:foregroundMark x1="73800" y1="38700" x2="66000" y2="36100"/>
                        <a14:foregroundMark x1="66000" y1="36100" x2="65700" y2="36500"/>
                        <a14:foregroundMark x1="66000" y1="40400" x2="68800" y2="63100"/>
                        <a14:foregroundMark x1="72500" y1="49500" x2="73200" y2="66800"/>
                        <a14:foregroundMark x1="62000" y1="44500" x2="65100" y2="54800"/>
                        <a14:foregroundMark x1="62000" y1="51900" x2="63800" y2="66300"/>
                        <a14:backgroundMark x1="77700" y1="92900" x2="83200" y2="93700"/>
                        <a14:backgroundMark x1="76000" y1="92900" x2="84300" y2="92200"/>
                        <a14:backgroundMark x1="76600" y1="91600" x2="81200" y2="92200"/>
                        <a14:backgroundMark x1="77900" y1="95500" x2="80300" y2="95700"/>
                        <a14:backgroundMark x1="78400" y1="93300" x2="77900" y2="97500"/>
                      </a14:backgroundRemoval>
                    </a14:imgEffect>
                  </a14:imgLayer>
                </a14:imgProps>
              </a:ext>
            </a:extLst>
          </a:blip>
          <a:srcRect l="46178" t="26210"/>
          <a:stretch/>
        </p:blipFill>
        <p:spPr>
          <a:xfrm>
            <a:off x="9462920" y="3834200"/>
            <a:ext cx="4137115" cy="5671951"/>
          </a:xfrm>
          <a:prstGeom prst="rect">
            <a:avLst/>
          </a:prstGeom>
        </p:spPr>
      </p:pic>
      <p:pic>
        <p:nvPicPr>
          <p:cNvPr id="26" name="Picture 25">
            <a:extLst>
              <a:ext uri="{FF2B5EF4-FFF2-40B4-BE49-F238E27FC236}">
                <a16:creationId xmlns:a16="http://schemas.microsoft.com/office/drawing/2014/main" id="{4EDD66BE-20F0-B67D-4840-20BB1120967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500" b="90000" l="5900" r="90000">
                        <a14:foregroundMark x1="5900" y1="13800" x2="14700" y2="47700"/>
                        <a14:foregroundMark x1="14700" y1="47700" x2="14600" y2="59900"/>
                        <a14:foregroundMark x1="14600" y1="59900" x2="12500" y2="66000"/>
                        <a14:foregroundMark x1="21000" y1="16400" x2="25300" y2="41300"/>
                        <a14:foregroundMark x1="34700" y1="21700" x2="37800" y2="42000"/>
                        <a14:foregroundMark x1="27300" y1="15300" x2="23100" y2="52000"/>
                        <a14:foregroundMark x1="33800" y1="34300" x2="22700" y2="61200"/>
                        <a14:foregroundMark x1="25800" y1="11200" x2="40700" y2="9500"/>
                        <a14:foregroundMark x1="40700" y1="9500" x2="45400" y2="9500"/>
                        <a14:foregroundMark x1="30100" y1="21900" x2="22500" y2="45700"/>
                        <a14:foregroundMark x1="22500" y1="45700" x2="22500" y2="45700"/>
                        <a14:foregroundMark x1="26900" y1="12900" x2="14200" y2="29400"/>
                        <a14:foregroundMark x1="14200" y1="29400" x2="23600" y2="42400"/>
                        <a14:foregroundMark x1="23600" y1="42400" x2="29300" y2="42200"/>
                        <a14:foregroundMark x1="22300" y1="14300" x2="11100" y2="20500"/>
                        <a14:foregroundMark x1="11100" y1="20500" x2="10900" y2="26500"/>
                        <a14:foregroundMark x1="10900" y1="26500" x2="11600" y2="26700"/>
                        <a14:foregroundMark x1="43700" y1="44400" x2="45600" y2="63800"/>
                        <a14:foregroundMark x1="24200" y1="41500" x2="29000" y2="65500"/>
                        <a14:backgroundMark x1="72000" y1="37800" x2="77500" y2="68600"/>
                        <a14:backgroundMark x1="77500" y1="68600" x2="77700" y2="68800"/>
                      </a14:backgroundRemoval>
                    </a14:imgEffect>
                  </a14:imgLayer>
                </a14:imgProps>
              </a:ext>
            </a:extLst>
          </a:blip>
          <a:srcRect t="6142" r="48728" b="28291"/>
          <a:stretch/>
        </p:blipFill>
        <p:spPr>
          <a:xfrm>
            <a:off x="4804461" y="3990408"/>
            <a:ext cx="3921381" cy="5014679"/>
          </a:xfrm>
          <a:prstGeom prst="rect">
            <a:avLst/>
          </a:prstGeom>
        </p:spPr>
      </p:pic>
      <p:sp>
        <p:nvSpPr>
          <p:cNvPr id="27" name="TextBox 26">
            <a:extLst>
              <a:ext uri="{FF2B5EF4-FFF2-40B4-BE49-F238E27FC236}">
                <a16:creationId xmlns:a16="http://schemas.microsoft.com/office/drawing/2014/main" id="{69F6759B-C208-D2EF-7ED6-696219D91929}"/>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73 SGK)</a:t>
            </a:r>
          </a:p>
        </p:txBody>
      </p:sp>
    </p:spTree>
    <p:extLst>
      <p:ext uri="{BB962C8B-B14F-4D97-AF65-F5344CB8AC3E}">
        <p14:creationId xmlns:p14="http://schemas.microsoft.com/office/powerpoint/2010/main" val="319855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3366825" y="1856541"/>
            <a:ext cx="13682893" cy="146193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Dựa vào tiêu chí của nhóm, hãy thảo luận và chia sẻ ý tưởng làm </a:t>
            </a:r>
            <a:r>
              <a:rPr kumimoji="0" lang="en-US" sz="4500" b="0"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c</a:t>
            </a:r>
            <a:r>
              <a:rPr kumimoji="0" lang="en-US"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ẩ</a:t>
            </a:r>
            <a:r>
              <a:rPr kumimoji="0" lang="vi-VN"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m nang chăm sóc, bảo vệ sức khoẻ tuổi dậy thì</a:t>
            </a:r>
            <a:endParaRPr kumimoji="0" lang="en-US"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endParaRPr>
          </a:p>
        </p:txBody>
      </p:sp>
      <p:pic>
        <p:nvPicPr>
          <p:cNvPr id="29" name="Picture 28">
            <a:extLst>
              <a:ext uri="{FF2B5EF4-FFF2-40B4-BE49-F238E27FC236}">
                <a16:creationId xmlns:a16="http://schemas.microsoft.com/office/drawing/2014/main" id="{50483851-F43C-60DF-7AB5-E8200843CCEC}"/>
              </a:ext>
            </a:extLst>
          </p:cNvPr>
          <p:cNvPicPr>
            <a:picLocks noChangeAspect="1"/>
          </p:cNvPicPr>
          <p:nvPr/>
        </p:nvPicPr>
        <p:blipFill>
          <a:blip r:embed="rId3"/>
          <a:stretch>
            <a:fillRect/>
          </a:stretch>
        </p:blipFill>
        <p:spPr>
          <a:xfrm>
            <a:off x="2917066" y="3747561"/>
            <a:ext cx="5581679" cy="4862182"/>
          </a:xfrm>
          <a:prstGeom prst="rect">
            <a:avLst/>
          </a:prstGeom>
        </p:spPr>
      </p:pic>
      <p:pic>
        <p:nvPicPr>
          <p:cNvPr id="30" name="Picture 29">
            <a:extLst>
              <a:ext uri="{FF2B5EF4-FFF2-40B4-BE49-F238E27FC236}">
                <a16:creationId xmlns:a16="http://schemas.microsoft.com/office/drawing/2014/main" id="{C8079722-240D-207A-185C-1EF225382773}"/>
              </a:ext>
            </a:extLst>
          </p:cNvPr>
          <p:cNvPicPr>
            <a:picLocks noChangeAspect="1"/>
          </p:cNvPicPr>
          <p:nvPr/>
        </p:nvPicPr>
        <p:blipFill>
          <a:blip r:embed="rId4"/>
          <a:stretch>
            <a:fillRect/>
          </a:stretch>
        </p:blipFill>
        <p:spPr>
          <a:xfrm>
            <a:off x="8842075" y="3746137"/>
            <a:ext cx="5578323" cy="4865030"/>
          </a:xfrm>
          <a:prstGeom prst="rect">
            <a:avLst/>
          </a:prstGeom>
        </p:spPr>
      </p:pic>
      <p:pic>
        <p:nvPicPr>
          <p:cNvPr id="31" name="Picture 30">
            <a:extLst>
              <a:ext uri="{FF2B5EF4-FFF2-40B4-BE49-F238E27FC236}">
                <a16:creationId xmlns:a16="http://schemas.microsoft.com/office/drawing/2014/main" id="{EAB13B3B-55FD-CCB9-F90E-8FC987746CD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276" b="97136" l="5851" r="94025">
                        <a14:foregroundMark x1="47261" y1="4316" x2="49751" y2="9843"/>
                        <a14:foregroundMark x1="10788" y1="34691" x2="11037" y2="59419"/>
                        <a14:foregroundMark x1="11037" y1="59419" x2="11286" y2="60024"/>
                        <a14:foregroundMark x1="6598" y1="38564" x2="5851" y2="55506"/>
                        <a14:foregroundMark x1="5851" y1="55506" x2="8838" y2="59056"/>
                        <a14:foregroundMark x1="88216" y1="27955" x2="93402" y2="44574"/>
                        <a14:foregroundMark x1="93402" y1="44574" x2="90581" y2="62485"/>
                        <a14:foregroundMark x1="90581" y1="62485" x2="86971" y2="68697"/>
                        <a14:foregroundMark x1="86971" y1="68697" x2="86971" y2="68697"/>
                        <a14:foregroundMark x1="94149" y1="34691" x2="96100" y2="53046"/>
                        <a14:foregroundMark x1="96100" y1="53046" x2="94066" y2="60347"/>
                        <a14:foregroundMark x1="94066" y1="60347" x2="93651" y2="60710"/>
                        <a14:foregroundMark x1="36100" y1="89915" x2="58921" y2="91125"/>
                        <a14:foregroundMark x1="40332" y1="91811" x2="50166" y2="97136"/>
                        <a14:foregroundMark x1="50166" y1="97136" x2="56929" y2="96410"/>
                      </a14:backgroundRemoval>
                    </a14:imgEffect>
                  </a14:imgLayer>
                </a14:imgProps>
              </a:ext>
              <a:ext uri="{28A0092B-C50C-407E-A947-70E740481C1C}">
                <a14:useLocalDpi xmlns:a14="http://schemas.microsoft.com/office/drawing/2010/main" val="0"/>
              </a:ext>
            </a:extLst>
          </a:blip>
          <a:stretch>
            <a:fillRect/>
          </a:stretch>
        </p:blipFill>
        <p:spPr>
          <a:xfrm>
            <a:off x="9219128" y="3775300"/>
            <a:ext cx="4824216" cy="4827216"/>
          </a:xfrm>
          <a:prstGeom prst="rect">
            <a:avLst/>
          </a:prstGeom>
        </p:spPr>
      </p:pic>
      <p:pic>
        <p:nvPicPr>
          <p:cNvPr id="32" name="Picture 31">
            <a:extLst>
              <a:ext uri="{FF2B5EF4-FFF2-40B4-BE49-F238E27FC236}">
                <a16:creationId xmlns:a16="http://schemas.microsoft.com/office/drawing/2014/main" id="{5FE8454B-CE77-82DC-D185-1DB51B65FFC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811" r="89977">
                        <a14:foregroundMark x1="6786" y1="31162" x2="8814" y2="37178"/>
                        <a14:foregroundMark x1="13105" y1="26556" x2="5811" y2="29419"/>
                      </a14:backgroundRemoval>
                    </a14:imgEffect>
                  </a14:imgLayer>
                </a14:imgProps>
              </a:ext>
              <a:ext uri="{28A0092B-C50C-407E-A947-70E740481C1C}">
                <a14:useLocalDpi xmlns:a14="http://schemas.microsoft.com/office/drawing/2010/main" val="0"/>
              </a:ext>
            </a:extLst>
          </a:blip>
          <a:srcRect l="2484" t="8871" r="9978" b="11812"/>
          <a:stretch/>
        </p:blipFill>
        <p:spPr>
          <a:xfrm>
            <a:off x="2971839" y="3858558"/>
            <a:ext cx="5472376" cy="4660700"/>
          </a:xfrm>
          <a:prstGeom prst="rect">
            <a:avLst/>
          </a:prstGeom>
        </p:spPr>
      </p:pic>
      <p:sp>
        <p:nvSpPr>
          <p:cNvPr id="33" name="TextBox 32">
            <a:extLst>
              <a:ext uri="{FF2B5EF4-FFF2-40B4-BE49-F238E27FC236}">
                <a16:creationId xmlns:a16="http://schemas.microsoft.com/office/drawing/2014/main" id="{9BCA661C-3A5A-7958-707F-1FEF0158D5EF}"/>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73 SGK)</a:t>
            </a:r>
          </a:p>
        </p:txBody>
      </p:sp>
    </p:spTree>
    <p:extLst>
      <p:ext uri="{BB962C8B-B14F-4D97-AF65-F5344CB8AC3E}">
        <p14:creationId xmlns:p14="http://schemas.microsoft.com/office/powerpoint/2010/main" val="51195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65464" y="1028701"/>
            <a:ext cx="11593536" cy="1720454"/>
            <a:chOff x="0" y="0"/>
            <a:chExt cx="2135459" cy="358081"/>
          </a:xfrm>
        </p:grpSpPr>
        <p:sp>
          <p:nvSpPr>
            <p:cNvPr id="4" name="Freeform 4"/>
            <p:cNvSpPr/>
            <p:nvPr/>
          </p:nvSpPr>
          <p:spPr>
            <a:xfrm>
              <a:off x="0" y="0"/>
              <a:ext cx="2135459" cy="358081"/>
            </a:xfrm>
            <a:custGeom>
              <a:avLst/>
              <a:gdLst/>
              <a:ahLst/>
              <a:cxnLst/>
              <a:rect l="l" t="t" r="r" b="b"/>
              <a:pathLst>
                <a:path w="2135459" h="358081">
                  <a:moveTo>
                    <a:pt x="73523" y="0"/>
                  </a:moveTo>
                  <a:lnTo>
                    <a:pt x="2061936" y="0"/>
                  </a:lnTo>
                  <a:cubicBezTo>
                    <a:pt x="2102542" y="0"/>
                    <a:pt x="2135459" y="32917"/>
                    <a:pt x="2135459" y="73523"/>
                  </a:cubicBezTo>
                  <a:lnTo>
                    <a:pt x="2135459" y="284559"/>
                  </a:lnTo>
                  <a:cubicBezTo>
                    <a:pt x="2135459" y="304058"/>
                    <a:pt x="2127713" y="322759"/>
                    <a:pt x="2113925" y="336547"/>
                  </a:cubicBezTo>
                  <a:cubicBezTo>
                    <a:pt x="2100137" y="350335"/>
                    <a:pt x="2081436" y="358081"/>
                    <a:pt x="2061936" y="358081"/>
                  </a:cubicBezTo>
                  <a:lnTo>
                    <a:pt x="73523" y="358081"/>
                  </a:lnTo>
                  <a:cubicBezTo>
                    <a:pt x="32917" y="358081"/>
                    <a:pt x="0" y="325164"/>
                    <a:pt x="0" y="284559"/>
                  </a:cubicBezTo>
                  <a:lnTo>
                    <a:pt x="0" y="73523"/>
                  </a:lnTo>
                  <a:cubicBezTo>
                    <a:pt x="0" y="54023"/>
                    <a:pt x="7746" y="35323"/>
                    <a:pt x="21534" y="21534"/>
                  </a:cubicBezTo>
                  <a:cubicBezTo>
                    <a:pt x="35323" y="7746"/>
                    <a:pt x="54023" y="0"/>
                    <a:pt x="73523" y="0"/>
                  </a:cubicBezTo>
                  <a:close/>
                </a:path>
              </a:pathLst>
            </a:custGeom>
            <a:solidFill>
              <a:srgbClr val="FFFFFF"/>
            </a:solidFill>
          </p:spPr>
        </p:sp>
        <p:sp>
          <p:nvSpPr>
            <p:cNvPr id="5" name="TextBox 5"/>
            <p:cNvSpPr txBox="1"/>
            <p:nvPr/>
          </p:nvSpPr>
          <p:spPr>
            <a:xfrm>
              <a:off x="0" y="-47625"/>
              <a:ext cx="2135459" cy="4057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3429000" y="1178537"/>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839289" y="1140189"/>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rot="16200000">
            <a:off x="700300" y="4170574"/>
            <a:ext cx="5893662" cy="42817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rot="-5400000">
            <a:off x="6014641" y="4105132"/>
            <a:ext cx="6258718" cy="4505258"/>
            <a:chOff x="0" y="0"/>
            <a:chExt cx="2838617" cy="2251907"/>
          </a:xfrm>
        </p:grpSpPr>
        <p:sp>
          <p:nvSpPr>
            <p:cNvPr id="16" name="Freeform 16"/>
            <p:cNvSpPr/>
            <p:nvPr/>
          </p:nvSpPr>
          <p:spPr>
            <a:xfrm>
              <a:off x="0" y="0"/>
              <a:ext cx="2838617" cy="2251908"/>
            </a:xfrm>
            <a:custGeom>
              <a:avLst/>
              <a:gdLst/>
              <a:ahLst/>
              <a:cxnLst/>
              <a:rect l="l" t="t" r="r" b="b"/>
              <a:pathLst>
                <a:path w="2838617" h="2251908">
                  <a:moveTo>
                    <a:pt x="64072" y="0"/>
                  </a:moveTo>
                  <a:lnTo>
                    <a:pt x="2774545" y="0"/>
                  </a:lnTo>
                  <a:cubicBezTo>
                    <a:pt x="2809931" y="0"/>
                    <a:pt x="2838617" y="28686"/>
                    <a:pt x="2838617" y="64072"/>
                  </a:cubicBezTo>
                  <a:lnTo>
                    <a:pt x="2838617" y="2187835"/>
                  </a:lnTo>
                  <a:cubicBezTo>
                    <a:pt x="2838617" y="2204828"/>
                    <a:pt x="2831867" y="2221125"/>
                    <a:pt x="2819851" y="2233141"/>
                  </a:cubicBezTo>
                  <a:cubicBezTo>
                    <a:pt x="2807835" y="2245157"/>
                    <a:pt x="2791538" y="2251908"/>
                    <a:pt x="2774545" y="2251908"/>
                  </a:cubicBezTo>
                  <a:lnTo>
                    <a:pt x="64072" y="2251908"/>
                  </a:lnTo>
                  <a:cubicBezTo>
                    <a:pt x="28686" y="2251908"/>
                    <a:pt x="0" y="2223221"/>
                    <a:pt x="0" y="2187835"/>
                  </a:cubicBezTo>
                  <a:lnTo>
                    <a:pt x="0" y="64072"/>
                  </a:lnTo>
                  <a:cubicBezTo>
                    <a:pt x="0" y="28686"/>
                    <a:pt x="28686" y="0"/>
                    <a:pt x="64072" y="0"/>
                  </a:cubicBezTo>
                  <a:close/>
                </a:path>
              </a:pathLst>
            </a:custGeom>
            <a:solidFill>
              <a:srgbClr val="000000">
                <a:alpha val="0"/>
              </a:srgbClr>
            </a:solidFill>
            <a:ln w="28575" cap="rnd">
              <a:solidFill>
                <a:srgbClr val="403031"/>
              </a:solidFill>
              <a:prstDash val="solid"/>
              <a:round/>
            </a:ln>
          </p:spPr>
        </p:sp>
        <p:sp>
          <p:nvSpPr>
            <p:cNvPr id="17" name="TextBox 17"/>
            <p:cNvSpPr txBox="1"/>
            <p:nvPr/>
          </p:nvSpPr>
          <p:spPr>
            <a:xfrm>
              <a:off x="0" y="-47625"/>
              <a:ext cx="2838617" cy="2299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rot="-5400000">
            <a:off x="6197169" y="4218214"/>
            <a:ext cx="5893661" cy="4186506"/>
            <a:chOff x="0" y="0"/>
            <a:chExt cx="2702426" cy="2092582"/>
          </a:xfrm>
        </p:grpSpPr>
        <p:sp>
          <p:nvSpPr>
            <p:cNvPr id="19" name="Freeform 19"/>
            <p:cNvSpPr/>
            <p:nvPr/>
          </p:nvSpPr>
          <p:spPr>
            <a:xfrm>
              <a:off x="0" y="0"/>
              <a:ext cx="2702426" cy="2092582"/>
            </a:xfrm>
            <a:custGeom>
              <a:avLst/>
              <a:gdLst/>
              <a:ahLst/>
              <a:cxnLst/>
              <a:rect l="l" t="t" r="r" b="b"/>
              <a:pathLst>
                <a:path w="2702426" h="2092582">
                  <a:moveTo>
                    <a:pt x="65869" y="0"/>
                  </a:moveTo>
                  <a:lnTo>
                    <a:pt x="2636557" y="0"/>
                  </a:lnTo>
                  <a:cubicBezTo>
                    <a:pt x="2654027" y="0"/>
                    <a:pt x="2670781" y="6940"/>
                    <a:pt x="2683134" y="19293"/>
                  </a:cubicBezTo>
                  <a:cubicBezTo>
                    <a:pt x="2695487" y="31646"/>
                    <a:pt x="2702426" y="48400"/>
                    <a:pt x="2702426" y="65869"/>
                  </a:cubicBezTo>
                  <a:lnTo>
                    <a:pt x="2702426" y="2026713"/>
                  </a:lnTo>
                  <a:cubicBezTo>
                    <a:pt x="2702426" y="2044183"/>
                    <a:pt x="2695487" y="2060937"/>
                    <a:pt x="2683134" y="2073290"/>
                  </a:cubicBezTo>
                  <a:cubicBezTo>
                    <a:pt x="2670781" y="2085643"/>
                    <a:pt x="2654027" y="2092582"/>
                    <a:pt x="2636557" y="2092582"/>
                  </a:cubicBezTo>
                  <a:lnTo>
                    <a:pt x="65869" y="2092582"/>
                  </a:lnTo>
                  <a:cubicBezTo>
                    <a:pt x="48400" y="2092582"/>
                    <a:pt x="31646" y="2085643"/>
                    <a:pt x="19293" y="2073290"/>
                  </a:cubicBezTo>
                  <a:cubicBezTo>
                    <a:pt x="6940" y="2060937"/>
                    <a:pt x="0" y="2044183"/>
                    <a:pt x="0" y="2026713"/>
                  </a:cubicBezTo>
                  <a:lnTo>
                    <a:pt x="0" y="65869"/>
                  </a:lnTo>
                  <a:cubicBezTo>
                    <a:pt x="0" y="48400"/>
                    <a:pt x="6940" y="31646"/>
                    <a:pt x="19293" y="19293"/>
                  </a:cubicBezTo>
                  <a:cubicBezTo>
                    <a:pt x="31646" y="6940"/>
                    <a:pt x="48400" y="0"/>
                    <a:pt x="65869" y="0"/>
                  </a:cubicBezTo>
                  <a:close/>
                </a:path>
              </a:pathLst>
            </a:custGeom>
            <a:solidFill>
              <a:srgbClr val="FFFFFF"/>
            </a:solidFill>
          </p:spPr>
        </p:sp>
        <p:sp>
          <p:nvSpPr>
            <p:cNvPr id="20" name="TextBox 20"/>
            <p:cNvSpPr txBox="1"/>
            <p:nvPr/>
          </p:nvSpPr>
          <p:spPr>
            <a:xfrm>
              <a:off x="0" y="-47625"/>
              <a:ext cx="2702426" cy="214020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rot="-5400000">
            <a:off x="11765841" y="3803161"/>
            <a:ext cx="6258718" cy="5109200"/>
            <a:chOff x="0" y="0"/>
            <a:chExt cx="2838617" cy="2251907"/>
          </a:xfrm>
        </p:grpSpPr>
        <p:sp>
          <p:nvSpPr>
            <p:cNvPr id="22" name="Freeform 22"/>
            <p:cNvSpPr/>
            <p:nvPr/>
          </p:nvSpPr>
          <p:spPr>
            <a:xfrm>
              <a:off x="0" y="0"/>
              <a:ext cx="2838617" cy="2251908"/>
            </a:xfrm>
            <a:custGeom>
              <a:avLst/>
              <a:gdLst/>
              <a:ahLst/>
              <a:cxnLst/>
              <a:rect l="l" t="t" r="r" b="b"/>
              <a:pathLst>
                <a:path w="2838617" h="2251908">
                  <a:moveTo>
                    <a:pt x="64072" y="0"/>
                  </a:moveTo>
                  <a:lnTo>
                    <a:pt x="2774545" y="0"/>
                  </a:lnTo>
                  <a:cubicBezTo>
                    <a:pt x="2809931" y="0"/>
                    <a:pt x="2838617" y="28686"/>
                    <a:pt x="2838617" y="64072"/>
                  </a:cubicBezTo>
                  <a:lnTo>
                    <a:pt x="2838617" y="2187835"/>
                  </a:lnTo>
                  <a:cubicBezTo>
                    <a:pt x="2838617" y="2204828"/>
                    <a:pt x="2831867" y="2221125"/>
                    <a:pt x="2819851" y="2233141"/>
                  </a:cubicBezTo>
                  <a:cubicBezTo>
                    <a:pt x="2807835" y="2245157"/>
                    <a:pt x="2791538" y="2251908"/>
                    <a:pt x="2774545" y="2251908"/>
                  </a:cubicBezTo>
                  <a:lnTo>
                    <a:pt x="64072" y="2251908"/>
                  </a:lnTo>
                  <a:cubicBezTo>
                    <a:pt x="28686" y="2251908"/>
                    <a:pt x="0" y="2223221"/>
                    <a:pt x="0" y="2187835"/>
                  </a:cubicBezTo>
                  <a:lnTo>
                    <a:pt x="0" y="64072"/>
                  </a:lnTo>
                  <a:cubicBezTo>
                    <a:pt x="0" y="28686"/>
                    <a:pt x="28686" y="0"/>
                    <a:pt x="64072" y="0"/>
                  </a:cubicBezTo>
                  <a:close/>
                </a:path>
              </a:pathLst>
            </a:custGeom>
            <a:solidFill>
              <a:srgbClr val="000000">
                <a:alpha val="0"/>
              </a:srgbClr>
            </a:solidFill>
            <a:ln w="28575" cap="rnd">
              <a:solidFill>
                <a:srgbClr val="403031"/>
              </a:solidFill>
              <a:prstDash val="solid"/>
              <a:round/>
            </a:ln>
          </p:spPr>
        </p:sp>
        <p:sp>
          <p:nvSpPr>
            <p:cNvPr id="23" name="TextBox 23"/>
            <p:cNvSpPr txBox="1"/>
            <p:nvPr/>
          </p:nvSpPr>
          <p:spPr>
            <a:xfrm>
              <a:off x="0" y="-47625"/>
              <a:ext cx="2838617" cy="2299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rot="-5400000">
            <a:off x="11796457" y="3972872"/>
            <a:ext cx="6122485" cy="4906008"/>
            <a:chOff x="0" y="-47625"/>
            <a:chExt cx="2702427" cy="2267495"/>
          </a:xfrm>
        </p:grpSpPr>
        <p:sp>
          <p:nvSpPr>
            <p:cNvPr id="25" name="Freeform 25"/>
            <p:cNvSpPr/>
            <p:nvPr/>
          </p:nvSpPr>
          <p:spPr>
            <a:xfrm>
              <a:off x="101001" y="0"/>
              <a:ext cx="2601426" cy="2219870"/>
            </a:xfrm>
            <a:custGeom>
              <a:avLst/>
              <a:gdLst/>
              <a:ahLst/>
              <a:cxnLst/>
              <a:rect l="l" t="t" r="r" b="b"/>
              <a:pathLst>
                <a:path w="2702426" h="2092582">
                  <a:moveTo>
                    <a:pt x="65869" y="0"/>
                  </a:moveTo>
                  <a:lnTo>
                    <a:pt x="2636557" y="0"/>
                  </a:lnTo>
                  <a:cubicBezTo>
                    <a:pt x="2654027" y="0"/>
                    <a:pt x="2670781" y="6940"/>
                    <a:pt x="2683134" y="19293"/>
                  </a:cubicBezTo>
                  <a:cubicBezTo>
                    <a:pt x="2695487" y="31646"/>
                    <a:pt x="2702426" y="48400"/>
                    <a:pt x="2702426" y="65869"/>
                  </a:cubicBezTo>
                  <a:lnTo>
                    <a:pt x="2702426" y="2026713"/>
                  </a:lnTo>
                  <a:cubicBezTo>
                    <a:pt x="2702426" y="2044183"/>
                    <a:pt x="2695487" y="2060937"/>
                    <a:pt x="2683134" y="2073290"/>
                  </a:cubicBezTo>
                  <a:cubicBezTo>
                    <a:pt x="2670781" y="2085643"/>
                    <a:pt x="2654027" y="2092582"/>
                    <a:pt x="2636557" y="2092582"/>
                  </a:cubicBezTo>
                  <a:lnTo>
                    <a:pt x="65869" y="2092582"/>
                  </a:lnTo>
                  <a:cubicBezTo>
                    <a:pt x="48400" y="2092582"/>
                    <a:pt x="31646" y="2085643"/>
                    <a:pt x="19293" y="2073290"/>
                  </a:cubicBezTo>
                  <a:cubicBezTo>
                    <a:pt x="6940" y="2060937"/>
                    <a:pt x="0" y="2044183"/>
                    <a:pt x="0" y="2026713"/>
                  </a:cubicBezTo>
                  <a:lnTo>
                    <a:pt x="0" y="65869"/>
                  </a:lnTo>
                  <a:cubicBezTo>
                    <a:pt x="0" y="48400"/>
                    <a:pt x="6940" y="31646"/>
                    <a:pt x="19293" y="19293"/>
                  </a:cubicBezTo>
                  <a:cubicBezTo>
                    <a:pt x="31646" y="6940"/>
                    <a:pt x="48400" y="0"/>
                    <a:pt x="65869" y="0"/>
                  </a:cubicBezTo>
                  <a:close/>
                </a:path>
              </a:pathLst>
            </a:custGeom>
            <a:solidFill>
              <a:srgbClr val="FFFFFF"/>
            </a:solidFill>
          </p:spPr>
        </p:sp>
        <p:sp>
          <p:nvSpPr>
            <p:cNvPr id="26" name="TextBox 26"/>
            <p:cNvSpPr txBox="1"/>
            <p:nvPr/>
          </p:nvSpPr>
          <p:spPr>
            <a:xfrm>
              <a:off x="0" y="-47625"/>
              <a:ext cx="2702426" cy="214020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TextBox 19">
            <a:extLst>
              <a:ext uri="{FF2B5EF4-FFF2-40B4-BE49-F238E27FC236}">
                <a16:creationId xmlns:a16="http://schemas.microsoft.com/office/drawing/2014/main" id="{62B12871-D445-80D8-3C28-C10373FEFE6E}"/>
              </a:ext>
            </a:extLst>
          </p:cNvPr>
          <p:cNvSpPr txBox="1"/>
          <p:nvPr/>
        </p:nvSpPr>
        <p:spPr>
          <a:xfrm>
            <a:off x="2254912" y="1104058"/>
            <a:ext cx="13682893" cy="146193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Lựa chọn ý tưởng và đề xuất cách làm </a:t>
            </a:r>
            <a:endParaRPr kumimoji="0" lang="en-US" sz="4500" b="0"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cẩm nang chăm sóc, bảo vệ sức khoẻ ở tuổi dậy thì </a:t>
            </a:r>
            <a:r>
              <a:rPr kumimoji="0" lang="en-US"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 </a:t>
            </a:r>
          </a:p>
        </p:txBody>
      </p:sp>
      <p:pic>
        <p:nvPicPr>
          <p:cNvPr id="48" name="Picture 47">
            <a:extLst>
              <a:ext uri="{FF2B5EF4-FFF2-40B4-BE49-F238E27FC236}">
                <a16:creationId xmlns:a16="http://schemas.microsoft.com/office/drawing/2014/main" id="{A6E533EE-E661-8C97-5CA4-82C72E821B13}"/>
              </a:ext>
            </a:extLst>
          </p:cNvPr>
          <p:cNvPicPr>
            <a:picLocks noChangeAspect="1"/>
          </p:cNvPicPr>
          <p:nvPr/>
        </p:nvPicPr>
        <p:blipFill>
          <a:blip r:embed="rId6"/>
          <a:stretch>
            <a:fillRect/>
          </a:stretch>
        </p:blipFill>
        <p:spPr>
          <a:xfrm>
            <a:off x="7255754" y="3603253"/>
            <a:ext cx="3793246" cy="4387573"/>
          </a:xfrm>
          <a:prstGeom prst="roundRect">
            <a:avLst>
              <a:gd name="adj" fmla="val 2404"/>
            </a:avLst>
          </a:prstGeom>
        </p:spPr>
      </p:pic>
      <p:pic>
        <p:nvPicPr>
          <p:cNvPr id="49" name="Picture 48">
            <a:extLst>
              <a:ext uri="{FF2B5EF4-FFF2-40B4-BE49-F238E27FC236}">
                <a16:creationId xmlns:a16="http://schemas.microsoft.com/office/drawing/2014/main" id="{B956B700-E9D3-647F-3485-4176CC4E7D1D}"/>
              </a:ext>
            </a:extLst>
          </p:cNvPr>
          <p:cNvPicPr>
            <a:picLocks noChangeAspect="1"/>
          </p:cNvPicPr>
          <p:nvPr/>
        </p:nvPicPr>
        <p:blipFill rotWithShape="1">
          <a:blip r:embed="rId7"/>
          <a:srcRect l="4880" t="5445" r="2475"/>
          <a:stretch/>
        </p:blipFill>
        <p:spPr>
          <a:xfrm>
            <a:off x="12988275" y="3538014"/>
            <a:ext cx="3857583" cy="4184313"/>
          </a:xfrm>
          <a:prstGeom prst="rect">
            <a:avLst/>
          </a:prstGeom>
        </p:spPr>
      </p:pic>
      <p:sp>
        <p:nvSpPr>
          <p:cNvPr id="54" name="Freeform 13">
            <a:extLst>
              <a:ext uri="{FF2B5EF4-FFF2-40B4-BE49-F238E27FC236}">
                <a16:creationId xmlns:a16="http://schemas.microsoft.com/office/drawing/2014/main" id="{ACCDDB42-CFDD-F53D-6D34-4BC26B632C03}"/>
              </a:ext>
            </a:extLst>
          </p:cNvPr>
          <p:cNvSpPr/>
          <p:nvPr/>
        </p:nvSpPr>
        <p:spPr>
          <a:xfrm rot="16200000">
            <a:off x="747940" y="4218214"/>
            <a:ext cx="5893662" cy="4186506"/>
          </a:xfrm>
          <a:custGeom>
            <a:avLst/>
            <a:gdLst/>
            <a:ahLst/>
            <a:cxnLst/>
            <a:rect l="l" t="t" r="r" b="b"/>
            <a:pathLst>
              <a:path w="2702426" h="2092582">
                <a:moveTo>
                  <a:pt x="65869" y="0"/>
                </a:moveTo>
                <a:lnTo>
                  <a:pt x="2636557" y="0"/>
                </a:lnTo>
                <a:cubicBezTo>
                  <a:pt x="2654027" y="0"/>
                  <a:pt x="2670781" y="6940"/>
                  <a:pt x="2683134" y="19293"/>
                </a:cubicBezTo>
                <a:cubicBezTo>
                  <a:pt x="2695487" y="31646"/>
                  <a:pt x="2702426" y="48400"/>
                  <a:pt x="2702426" y="65869"/>
                </a:cubicBezTo>
                <a:lnTo>
                  <a:pt x="2702426" y="2026713"/>
                </a:lnTo>
                <a:cubicBezTo>
                  <a:pt x="2702426" y="2044183"/>
                  <a:pt x="2695487" y="2060937"/>
                  <a:pt x="2683134" y="2073290"/>
                </a:cubicBezTo>
                <a:cubicBezTo>
                  <a:pt x="2670781" y="2085643"/>
                  <a:pt x="2654027" y="2092582"/>
                  <a:pt x="2636557" y="2092582"/>
                </a:cubicBezTo>
                <a:lnTo>
                  <a:pt x="65869" y="2092582"/>
                </a:lnTo>
                <a:cubicBezTo>
                  <a:pt x="48400" y="2092582"/>
                  <a:pt x="31646" y="2085643"/>
                  <a:pt x="19293" y="2073290"/>
                </a:cubicBezTo>
                <a:cubicBezTo>
                  <a:pt x="6940" y="2060937"/>
                  <a:pt x="0" y="2044183"/>
                  <a:pt x="0" y="2026713"/>
                </a:cubicBezTo>
                <a:lnTo>
                  <a:pt x="0" y="65869"/>
                </a:lnTo>
                <a:cubicBezTo>
                  <a:pt x="0" y="48400"/>
                  <a:pt x="6940" y="31646"/>
                  <a:pt x="19293" y="19293"/>
                </a:cubicBezTo>
                <a:cubicBezTo>
                  <a:pt x="31646" y="6940"/>
                  <a:pt x="48400" y="0"/>
                  <a:pt x="65869" y="0"/>
                </a:cubicBezTo>
                <a:close/>
              </a:path>
            </a:pathLst>
          </a:custGeom>
          <a:solidFill>
            <a:srgbClr val="FFFFFF"/>
          </a:solidFill>
        </p:spPr>
      </p:sp>
      <p:grpSp>
        <p:nvGrpSpPr>
          <p:cNvPr id="55" name="Group 9">
            <a:extLst>
              <a:ext uri="{FF2B5EF4-FFF2-40B4-BE49-F238E27FC236}">
                <a16:creationId xmlns:a16="http://schemas.microsoft.com/office/drawing/2014/main" id="{16282B85-D19D-2150-B749-AB9A8BCC2DD6}"/>
              </a:ext>
            </a:extLst>
          </p:cNvPr>
          <p:cNvGrpSpPr/>
          <p:nvPr/>
        </p:nvGrpSpPr>
        <p:grpSpPr>
          <a:xfrm rot="-5400000">
            <a:off x="517774" y="4057491"/>
            <a:ext cx="6258717" cy="4600541"/>
            <a:chOff x="0" y="-47625"/>
            <a:chExt cx="2838617" cy="2299533"/>
          </a:xfrm>
        </p:grpSpPr>
        <p:sp>
          <p:nvSpPr>
            <p:cNvPr id="56" name="Freeform 10">
              <a:extLst>
                <a:ext uri="{FF2B5EF4-FFF2-40B4-BE49-F238E27FC236}">
                  <a16:creationId xmlns:a16="http://schemas.microsoft.com/office/drawing/2014/main" id="{38EA517C-4850-BD03-2B05-08A4C31520E3}"/>
                </a:ext>
              </a:extLst>
            </p:cNvPr>
            <p:cNvSpPr/>
            <p:nvPr/>
          </p:nvSpPr>
          <p:spPr>
            <a:xfrm>
              <a:off x="0" y="0"/>
              <a:ext cx="2838617" cy="2251908"/>
            </a:xfrm>
            <a:custGeom>
              <a:avLst/>
              <a:gdLst/>
              <a:ahLst/>
              <a:cxnLst/>
              <a:rect l="l" t="t" r="r" b="b"/>
              <a:pathLst>
                <a:path w="2838617" h="2251908">
                  <a:moveTo>
                    <a:pt x="64072" y="0"/>
                  </a:moveTo>
                  <a:lnTo>
                    <a:pt x="2774545" y="0"/>
                  </a:lnTo>
                  <a:cubicBezTo>
                    <a:pt x="2809931" y="0"/>
                    <a:pt x="2838617" y="28686"/>
                    <a:pt x="2838617" y="64072"/>
                  </a:cubicBezTo>
                  <a:lnTo>
                    <a:pt x="2838617" y="2187835"/>
                  </a:lnTo>
                  <a:cubicBezTo>
                    <a:pt x="2838617" y="2204828"/>
                    <a:pt x="2831867" y="2221125"/>
                    <a:pt x="2819851" y="2233141"/>
                  </a:cubicBezTo>
                  <a:cubicBezTo>
                    <a:pt x="2807835" y="2245157"/>
                    <a:pt x="2791538" y="2251908"/>
                    <a:pt x="2774545" y="2251908"/>
                  </a:cubicBezTo>
                  <a:lnTo>
                    <a:pt x="64072" y="2251908"/>
                  </a:lnTo>
                  <a:cubicBezTo>
                    <a:pt x="28686" y="2251908"/>
                    <a:pt x="0" y="2223221"/>
                    <a:pt x="0" y="2187835"/>
                  </a:cubicBezTo>
                  <a:lnTo>
                    <a:pt x="0" y="64072"/>
                  </a:lnTo>
                  <a:cubicBezTo>
                    <a:pt x="0" y="28686"/>
                    <a:pt x="28686" y="0"/>
                    <a:pt x="64072" y="0"/>
                  </a:cubicBezTo>
                  <a:close/>
                </a:path>
              </a:pathLst>
            </a:custGeom>
            <a:solidFill>
              <a:srgbClr val="000000">
                <a:alpha val="0"/>
              </a:srgbClr>
            </a:solidFill>
            <a:ln w="28575" cap="rnd">
              <a:solidFill>
                <a:srgbClr val="40303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11">
              <a:extLst>
                <a:ext uri="{FF2B5EF4-FFF2-40B4-BE49-F238E27FC236}">
                  <a16:creationId xmlns:a16="http://schemas.microsoft.com/office/drawing/2014/main" id="{190008A3-EC91-19DE-DE40-27B718CD7466}"/>
                </a:ext>
              </a:extLst>
            </p:cNvPr>
            <p:cNvSpPr txBox="1"/>
            <p:nvPr/>
          </p:nvSpPr>
          <p:spPr>
            <a:xfrm>
              <a:off x="0" y="-47625"/>
              <a:ext cx="2838617" cy="2299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8" name="Picture 57">
            <a:extLst>
              <a:ext uri="{FF2B5EF4-FFF2-40B4-BE49-F238E27FC236}">
                <a16:creationId xmlns:a16="http://schemas.microsoft.com/office/drawing/2014/main" id="{4633D6DA-573F-0146-1E72-8F96209B0C62}"/>
              </a:ext>
            </a:extLst>
          </p:cNvPr>
          <p:cNvPicPr>
            <a:picLocks noChangeAspect="1"/>
          </p:cNvPicPr>
          <p:nvPr/>
        </p:nvPicPr>
        <p:blipFill rotWithShape="1">
          <a:blip r:embed="rId8"/>
          <a:srcRect l="28711" r="25181"/>
          <a:stretch/>
        </p:blipFill>
        <p:spPr>
          <a:xfrm>
            <a:off x="1873417" y="3573280"/>
            <a:ext cx="3642707" cy="4382291"/>
          </a:xfrm>
          <a:prstGeom prst="roundRect">
            <a:avLst>
              <a:gd name="adj" fmla="val 3545"/>
            </a:avLst>
          </a:prstGeom>
        </p:spPr>
      </p:pic>
      <p:sp>
        <p:nvSpPr>
          <p:cNvPr id="59" name="TextBox 19">
            <a:extLst>
              <a:ext uri="{FF2B5EF4-FFF2-40B4-BE49-F238E27FC236}">
                <a16:creationId xmlns:a16="http://schemas.microsoft.com/office/drawing/2014/main" id="{F094A79E-5773-29F7-CA58-08C638C66BA4}"/>
              </a:ext>
            </a:extLst>
          </p:cNvPr>
          <p:cNvSpPr txBox="1"/>
          <p:nvPr/>
        </p:nvSpPr>
        <p:spPr>
          <a:xfrm>
            <a:off x="1551252" y="8114492"/>
            <a:ext cx="4197119"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Cách làm cẩm nang (gấp, cắt, xé, dán,...).</a:t>
            </a:r>
          </a:p>
        </p:txBody>
      </p:sp>
      <p:sp>
        <p:nvSpPr>
          <p:cNvPr id="60" name="TextBox 19">
            <a:extLst>
              <a:ext uri="{FF2B5EF4-FFF2-40B4-BE49-F238E27FC236}">
                <a16:creationId xmlns:a16="http://schemas.microsoft.com/office/drawing/2014/main" id="{8FED05B9-FB74-5D3B-B74F-2F95D9FE03AB}"/>
              </a:ext>
            </a:extLst>
          </p:cNvPr>
          <p:cNvSpPr txBox="1"/>
          <p:nvPr/>
        </p:nvSpPr>
        <p:spPr>
          <a:xfrm>
            <a:off x="7003105" y="8114491"/>
            <a:ext cx="4281787"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Vật liệu sử dụng: giấy, bìa, màu,...</a:t>
            </a:r>
          </a:p>
        </p:txBody>
      </p:sp>
      <p:sp>
        <p:nvSpPr>
          <p:cNvPr id="61" name="TextBox 19">
            <a:extLst>
              <a:ext uri="{FF2B5EF4-FFF2-40B4-BE49-F238E27FC236}">
                <a16:creationId xmlns:a16="http://schemas.microsoft.com/office/drawing/2014/main" id="{29045E81-4AC7-3584-B47C-6D74027C28E4}"/>
              </a:ext>
            </a:extLst>
          </p:cNvPr>
          <p:cNvSpPr txBox="1"/>
          <p:nvPr/>
        </p:nvSpPr>
        <p:spPr>
          <a:xfrm>
            <a:off x="12676988" y="7733348"/>
            <a:ext cx="4441163" cy="138499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Nội dung chăm sóc, bảo vệ sức khoẻ ở tuổi dậy thì được đưa vào cẩm nang.</a:t>
            </a:r>
            <a:endPar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endParaRPr>
          </a:p>
        </p:txBody>
      </p:sp>
      <p:sp>
        <p:nvSpPr>
          <p:cNvPr id="62" name="TextBox 19">
            <a:extLst>
              <a:ext uri="{FF2B5EF4-FFF2-40B4-BE49-F238E27FC236}">
                <a16:creationId xmlns:a16="http://schemas.microsoft.com/office/drawing/2014/main" id="{5CC74452-C820-47EE-E3E2-D28E5B0B912E}"/>
              </a:ext>
            </a:extLst>
          </p:cNvPr>
          <p:cNvSpPr txBox="1"/>
          <p:nvPr/>
        </p:nvSpPr>
        <p:spPr>
          <a:xfrm>
            <a:off x="2373794" y="2451475"/>
            <a:ext cx="1637786" cy="64633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GỢI Ý</a:t>
            </a:r>
          </a:p>
        </p:txBody>
      </p:sp>
      <p:sp>
        <p:nvSpPr>
          <p:cNvPr id="63" name="TextBox 62">
            <a:extLst>
              <a:ext uri="{FF2B5EF4-FFF2-40B4-BE49-F238E27FC236}">
                <a16:creationId xmlns:a16="http://schemas.microsoft.com/office/drawing/2014/main" id="{F936C037-FC62-C6A8-6E56-A5F567C270B0}"/>
              </a:ext>
            </a:extLst>
          </p:cNvPr>
          <p:cNvSpPr txBox="1"/>
          <p:nvPr/>
        </p:nvSpPr>
        <p:spPr>
          <a:xfrm>
            <a:off x="7614432" y="965622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73 SGK)</a:t>
            </a:r>
          </a:p>
        </p:txBody>
      </p:sp>
    </p:spTree>
    <p:extLst>
      <p:ext uri="{BB962C8B-B14F-4D97-AF65-F5344CB8AC3E}">
        <p14:creationId xmlns:p14="http://schemas.microsoft.com/office/powerpoint/2010/main" val="367361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500"/>
                                        <p:tgtEl>
                                          <p:spTgt spid="62"/>
                                        </p:tgtEl>
                                      </p:cBhvr>
                                    </p:animEffect>
                                  </p:childTnLst>
                                </p:cTn>
                              </p:par>
                              <p:par>
                                <p:cTn id="13" presetID="42"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anim calcmode="lin" valueType="num">
                                      <p:cBhvr>
                                        <p:cTn id="16" dur="1000" fill="hold"/>
                                        <p:tgtEl>
                                          <p:spTgt spid="58"/>
                                        </p:tgtEl>
                                        <p:attrNameLst>
                                          <p:attrName>ppt_x</p:attrName>
                                        </p:attrNameLst>
                                      </p:cBhvr>
                                      <p:tavLst>
                                        <p:tav tm="0">
                                          <p:val>
                                            <p:strVal val="#ppt_x"/>
                                          </p:val>
                                        </p:tav>
                                        <p:tav tm="100000">
                                          <p:val>
                                            <p:strVal val="#ppt_x"/>
                                          </p:val>
                                        </p:tav>
                                      </p:tavLst>
                                    </p:anim>
                                    <p:anim calcmode="lin" valueType="num">
                                      <p:cBhvr>
                                        <p:cTn id="17" dur="1000" fill="hold"/>
                                        <p:tgtEl>
                                          <p:spTgt spid="5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anim calcmode="lin" valueType="num">
                                      <p:cBhvr>
                                        <p:cTn id="31" dur="1000" fill="hold"/>
                                        <p:tgtEl>
                                          <p:spTgt spid="59"/>
                                        </p:tgtEl>
                                        <p:attrNameLst>
                                          <p:attrName>ppt_x</p:attrName>
                                        </p:attrNameLst>
                                      </p:cBhvr>
                                      <p:tavLst>
                                        <p:tav tm="0">
                                          <p:val>
                                            <p:strVal val="#ppt_x"/>
                                          </p:val>
                                        </p:tav>
                                        <p:tav tm="100000">
                                          <p:val>
                                            <p:strVal val="#ppt_x"/>
                                          </p:val>
                                        </p:tav>
                                      </p:tavLst>
                                    </p:anim>
                                    <p:anim calcmode="lin" valueType="num">
                                      <p:cBhvr>
                                        <p:cTn id="32" dur="1000" fill="hold"/>
                                        <p:tgtEl>
                                          <p:spTgt spid="5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1000"/>
                                        <p:tgtEl>
                                          <p:spTgt spid="61"/>
                                        </p:tgtEl>
                                      </p:cBhvr>
                                    </p:animEffect>
                                    <p:anim calcmode="lin" valueType="num">
                                      <p:cBhvr>
                                        <p:cTn id="41" dur="1000" fill="hold"/>
                                        <p:tgtEl>
                                          <p:spTgt spid="61"/>
                                        </p:tgtEl>
                                        <p:attrNameLst>
                                          <p:attrName>ppt_x</p:attrName>
                                        </p:attrNameLst>
                                      </p:cBhvr>
                                      <p:tavLst>
                                        <p:tav tm="0">
                                          <p:val>
                                            <p:strVal val="#ppt_x"/>
                                          </p:val>
                                        </p:tav>
                                        <p:tav tm="100000">
                                          <p:val>
                                            <p:strVal val="#ppt_x"/>
                                          </p:val>
                                        </p:tav>
                                      </p:tavLst>
                                    </p:anim>
                                    <p:anim calcmode="lin" valueType="num">
                                      <p:cBhvr>
                                        <p:cTn id="4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9" grpId="0"/>
      <p:bldP spid="60" grpId="0"/>
      <p:bldP spid="61" grpId="0"/>
      <p:bldP spid="6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4639740" y="5005279"/>
            <a:ext cx="2007171" cy="3805063"/>
          </a:xfrm>
          <a:custGeom>
            <a:avLst/>
            <a:gdLst/>
            <a:ahLst/>
            <a:cxnLst/>
            <a:rect l="l" t="t" r="r" b="b"/>
            <a:pathLst>
              <a:path w="2007171" h="3805063">
                <a:moveTo>
                  <a:pt x="0" y="0"/>
                </a:moveTo>
                <a:lnTo>
                  <a:pt x="2007171" y="0"/>
                </a:lnTo>
                <a:lnTo>
                  <a:pt x="2007171" y="3805064"/>
                </a:lnTo>
                <a:lnTo>
                  <a:pt x="0" y="3805064"/>
                </a:lnTo>
                <a:lnTo>
                  <a:pt x="0" y="0"/>
                </a:lnTo>
                <a:close/>
              </a:path>
            </a:pathLst>
          </a:custGeom>
          <a:blipFill>
            <a:blip r:embed="rId3" cstate="print">
              <a:extLst>
                <a:ext uri="{96DAC541-7B7A-43D3-8B79-37D633B846F1}">
                  <asvg:svgBlip xmlns:asvg="http://schemas.microsoft.com/office/drawing/2016/SVG/main" xmlns="" r:embed="rId6"/>
                </a:ext>
              </a:extLst>
            </a:blip>
            <a:stretch>
              <a:fillRect/>
            </a:stretch>
          </a:blipFill>
        </p:spPr>
      </p:sp>
      <p:sp>
        <p:nvSpPr>
          <p:cNvPr id="19" name="TextBox 19"/>
          <p:cNvSpPr txBox="1"/>
          <p:nvPr/>
        </p:nvSpPr>
        <p:spPr>
          <a:xfrm>
            <a:off x="2411682" y="1591724"/>
            <a:ext cx="13682893" cy="76944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PHIẾU HỌC TẬP SỐ 4</a:t>
            </a:r>
          </a:p>
        </p:txBody>
      </p:sp>
      <p:sp>
        <p:nvSpPr>
          <p:cNvPr id="11" name="TextBox 19">
            <a:extLst>
              <a:ext uri="{FF2B5EF4-FFF2-40B4-BE49-F238E27FC236}">
                <a16:creationId xmlns:a16="http://schemas.microsoft.com/office/drawing/2014/main" id="{1B48383E-B72B-C894-219D-A25F82D60F89}"/>
              </a:ext>
            </a:extLst>
          </p:cNvPr>
          <p:cNvSpPr txBox="1"/>
          <p:nvPr/>
        </p:nvSpPr>
        <p:spPr>
          <a:xfrm>
            <a:off x="1802425" y="3009706"/>
            <a:ext cx="5023787" cy="113877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Phác thảo</a:t>
            </a:r>
            <a:r>
              <a:rPr kumimoji="0" lang="en-US" sz="37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 </a:t>
            </a:r>
            <a:r>
              <a:rPr kumimoji="0" lang="vi-VN" sz="37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cẩm nang chăm sóc, bảo vệ sức khoẻ ở tuổi dậy thì </a:t>
            </a:r>
            <a:r>
              <a:rPr kumimoji="0" lang="en-US" sz="37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 </a:t>
            </a:r>
          </a:p>
        </p:txBody>
      </p:sp>
      <p:cxnSp>
        <p:nvCxnSpPr>
          <p:cNvPr id="13" name="Straight Connector 12">
            <a:extLst>
              <a:ext uri="{FF2B5EF4-FFF2-40B4-BE49-F238E27FC236}">
                <a16:creationId xmlns:a16="http://schemas.microsoft.com/office/drawing/2014/main" id="{0281FE6A-245F-AC51-F6C5-6583560A4D8D}"/>
              </a:ext>
            </a:extLst>
          </p:cNvPr>
          <p:cNvCxnSpPr>
            <a:cxnSpLocks/>
          </p:cNvCxnSpPr>
          <p:nvPr/>
        </p:nvCxnSpPr>
        <p:spPr>
          <a:xfrm>
            <a:off x="7162800" y="3067684"/>
            <a:ext cx="0" cy="5627592"/>
          </a:xfrm>
          <a:prstGeom prst="line">
            <a:avLst/>
          </a:prstGeom>
        </p:spPr>
        <p:style>
          <a:lnRef idx="1">
            <a:schemeClr val="dk1"/>
          </a:lnRef>
          <a:fillRef idx="0">
            <a:schemeClr val="dk1"/>
          </a:fillRef>
          <a:effectRef idx="0">
            <a:schemeClr val="dk1"/>
          </a:effectRef>
          <a:fontRef idx="minor">
            <a:schemeClr val="tx1"/>
          </a:fontRef>
        </p:style>
      </p:cxnSp>
      <p:sp>
        <p:nvSpPr>
          <p:cNvPr id="14" name="TextBox 19">
            <a:extLst>
              <a:ext uri="{FF2B5EF4-FFF2-40B4-BE49-F238E27FC236}">
                <a16:creationId xmlns:a16="http://schemas.microsoft.com/office/drawing/2014/main" id="{EFD1FA84-D82E-29C5-FAFF-623ECF81CE11}"/>
              </a:ext>
            </a:extLst>
          </p:cNvPr>
          <p:cNvSpPr txBox="1"/>
          <p:nvPr/>
        </p:nvSpPr>
        <p:spPr>
          <a:xfrm>
            <a:off x="7295147" y="3009706"/>
            <a:ext cx="6087307" cy="5693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 Vật liệu sử dụng để làm cẩm nang: </a:t>
            </a:r>
          </a:p>
        </p:txBody>
      </p:sp>
      <p:sp>
        <p:nvSpPr>
          <p:cNvPr id="20" name="Freeform 17">
            <a:extLst>
              <a:ext uri="{FF2B5EF4-FFF2-40B4-BE49-F238E27FC236}">
                <a16:creationId xmlns:a16="http://schemas.microsoft.com/office/drawing/2014/main" id="{410A52F9-A1DF-AB39-7EE3-4159F9F8E4F9}"/>
              </a:ext>
            </a:extLst>
          </p:cNvPr>
          <p:cNvSpPr/>
          <p:nvPr/>
        </p:nvSpPr>
        <p:spPr>
          <a:xfrm flipH="1">
            <a:off x="1504667" y="1423319"/>
            <a:ext cx="2499377" cy="1576769"/>
          </a:xfrm>
          <a:custGeom>
            <a:avLst/>
            <a:gdLst/>
            <a:ahLst/>
            <a:cxnLst/>
            <a:rect l="l" t="t" r="r" b="b"/>
            <a:pathLst>
              <a:path w="2775582" h="2057400">
                <a:moveTo>
                  <a:pt x="2775582" y="0"/>
                </a:moveTo>
                <a:lnTo>
                  <a:pt x="0" y="0"/>
                </a:lnTo>
                <a:lnTo>
                  <a:pt x="0" y="2057400"/>
                </a:lnTo>
                <a:lnTo>
                  <a:pt x="2775582" y="2057400"/>
                </a:lnTo>
                <a:lnTo>
                  <a:pt x="2775582"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21" name="TextBox 19">
            <a:extLst>
              <a:ext uri="{FF2B5EF4-FFF2-40B4-BE49-F238E27FC236}">
                <a16:creationId xmlns:a16="http://schemas.microsoft.com/office/drawing/2014/main" id="{EFD1FA84-D82E-29C5-FAFF-623ECF81CE11}"/>
              </a:ext>
            </a:extLst>
          </p:cNvPr>
          <p:cNvSpPr txBox="1"/>
          <p:nvPr/>
        </p:nvSpPr>
        <p:spPr>
          <a:xfrm>
            <a:off x="7328109" y="3608727"/>
            <a:ext cx="6997490" cy="107721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Calibri"/>
                <a:ea typeface="+mn-ea"/>
                <a:cs typeface="Chivo Mono Light" panose="02000009000000000000" pitchFamily="49" charset="0"/>
              </a:rPr>
              <a:t>…………………………………………………..…………………………………………………..................</a:t>
            </a:r>
          </a:p>
        </p:txBody>
      </p:sp>
      <p:sp>
        <p:nvSpPr>
          <p:cNvPr id="22" name="TextBox 19">
            <a:extLst>
              <a:ext uri="{FF2B5EF4-FFF2-40B4-BE49-F238E27FC236}">
                <a16:creationId xmlns:a16="http://schemas.microsoft.com/office/drawing/2014/main" id="{ECA408B4-9955-6CA1-8BA8-2087E95CC860}"/>
              </a:ext>
            </a:extLst>
          </p:cNvPr>
          <p:cNvSpPr txBox="1"/>
          <p:nvPr/>
        </p:nvSpPr>
        <p:spPr>
          <a:xfrm>
            <a:off x="7295146" y="4746357"/>
            <a:ext cx="6087307" cy="5693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 Mô tả ngắn gọn cách làm cẩm nang: </a:t>
            </a:r>
          </a:p>
        </p:txBody>
      </p:sp>
      <p:sp>
        <p:nvSpPr>
          <p:cNvPr id="23" name="TextBox 19">
            <a:extLst>
              <a:ext uri="{FF2B5EF4-FFF2-40B4-BE49-F238E27FC236}">
                <a16:creationId xmlns:a16="http://schemas.microsoft.com/office/drawing/2014/main" id="{8D91EA3B-F5B5-CD96-FFBD-D48BF6E987BD}"/>
              </a:ext>
            </a:extLst>
          </p:cNvPr>
          <p:cNvSpPr txBox="1"/>
          <p:nvPr/>
        </p:nvSpPr>
        <p:spPr>
          <a:xfrm>
            <a:off x="7328109" y="5323616"/>
            <a:ext cx="6997490" cy="107721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Calibri"/>
                <a:ea typeface="+mn-ea"/>
                <a:cs typeface="Chivo Mono Light" panose="02000009000000000000" pitchFamily="49" charset="0"/>
              </a:rPr>
              <a:t>…………………………………………………..…………………………………………………..................</a:t>
            </a:r>
          </a:p>
        </p:txBody>
      </p:sp>
      <p:sp>
        <p:nvSpPr>
          <p:cNvPr id="24" name="TextBox 19">
            <a:extLst>
              <a:ext uri="{FF2B5EF4-FFF2-40B4-BE49-F238E27FC236}">
                <a16:creationId xmlns:a16="http://schemas.microsoft.com/office/drawing/2014/main" id="{F67646E1-BA55-88FA-E482-252EE65EDA57}"/>
              </a:ext>
            </a:extLst>
          </p:cNvPr>
          <p:cNvSpPr txBox="1"/>
          <p:nvPr/>
        </p:nvSpPr>
        <p:spPr>
          <a:xfrm>
            <a:off x="7295146" y="6400140"/>
            <a:ext cx="6649453" cy="5693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 Các nội dung chính có trong cẩm nang: </a:t>
            </a:r>
          </a:p>
        </p:txBody>
      </p:sp>
      <p:sp>
        <p:nvSpPr>
          <p:cNvPr id="25" name="TextBox 19">
            <a:extLst>
              <a:ext uri="{FF2B5EF4-FFF2-40B4-BE49-F238E27FC236}">
                <a16:creationId xmlns:a16="http://schemas.microsoft.com/office/drawing/2014/main" id="{0BEE4D25-645C-1ADD-81E2-A7273628CBFF}"/>
              </a:ext>
            </a:extLst>
          </p:cNvPr>
          <p:cNvSpPr txBox="1"/>
          <p:nvPr/>
        </p:nvSpPr>
        <p:spPr>
          <a:xfrm>
            <a:off x="7328109" y="7001684"/>
            <a:ext cx="6997490" cy="161582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Calibri"/>
                <a:ea typeface="+mn-ea"/>
                <a:cs typeface="Chivo Mono Light" panose="02000009000000000000" pitchFamily="49" charset="0"/>
              </a:rPr>
              <a:t>…………………………………………………..…………………………………………………................................................................................</a:t>
            </a:r>
          </a:p>
        </p:txBody>
      </p:sp>
    </p:spTree>
    <p:extLst>
      <p:ext uri="{BB962C8B-B14F-4D97-AF65-F5344CB8AC3E}">
        <p14:creationId xmlns:p14="http://schemas.microsoft.com/office/powerpoint/2010/main" val="160750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14"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5903235" y="1726581"/>
            <a:ext cx="6535695"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7030A0"/>
                </a:solidFill>
                <a:effectLst/>
                <a:uLnTx/>
                <a:uFillTx/>
                <a:latin typeface="Barlow Semi Condensed Black" panose="020B0604020202020204" pitchFamily="2" charset="0"/>
                <a:ea typeface="+mn-ea"/>
                <a:cs typeface="+mn-cs"/>
              </a:rPr>
              <a:t>TRÌNH BÀY Ý TƯỞNG</a:t>
            </a:r>
          </a:p>
        </p:txBody>
      </p:sp>
      <p:pic>
        <p:nvPicPr>
          <p:cNvPr id="24" name="Picture 23">
            <a:extLst>
              <a:ext uri="{FF2B5EF4-FFF2-40B4-BE49-F238E27FC236}">
                <a16:creationId xmlns:a16="http://schemas.microsoft.com/office/drawing/2014/main" id="{46627308-3A5C-27BD-EAFE-B9B260C21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712" y="4202178"/>
            <a:ext cx="3606779" cy="4210333"/>
          </a:xfrm>
          <a:prstGeom prst="rect">
            <a:avLst/>
          </a:prstGeom>
        </p:spPr>
      </p:pic>
      <p:pic>
        <p:nvPicPr>
          <p:cNvPr id="25" name="Picture 24">
            <a:extLst>
              <a:ext uri="{FF2B5EF4-FFF2-40B4-BE49-F238E27FC236}">
                <a16:creationId xmlns:a16="http://schemas.microsoft.com/office/drawing/2014/main" id="{7F2CB7E5-E271-9C58-CDC4-F4A779EAC2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97614" y="3449603"/>
            <a:ext cx="3067027" cy="5360739"/>
          </a:xfrm>
          <a:prstGeom prst="rect">
            <a:avLst/>
          </a:prstGeom>
        </p:spPr>
      </p:pic>
      <p:sp>
        <p:nvSpPr>
          <p:cNvPr id="27" name="Freeform: Shape 26">
            <a:extLst>
              <a:ext uri="{FF2B5EF4-FFF2-40B4-BE49-F238E27FC236}">
                <a16:creationId xmlns:a16="http://schemas.microsoft.com/office/drawing/2014/main" id="{2A9DDD22-7612-E298-6D8F-5588C0C22D9C}"/>
              </a:ext>
            </a:extLst>
          </p:cNvPr>
          <p:cNvSpPr/>
          <p:nvPr/>
        </p:nvSpPr>
        <p:spPr>
          <a:xfrm>
            <a:off x="11554691" y="4405669"/>
            <a:ext cx="706582" cy="166331"/>
          </a:xfrm>
          <a:custGeom>
            <a:avLst/>
            <a:gdLst>
              <a:gd name="connsiteX0" fmla="*/ 0 w 706582"/>
              <a:gd name="connsiteY0" fmla="*/ 62422 h 166331"/>
              <a:gd name="connsiteX1" fmla="*/ 228600 w 706582"/>
              <a:gd name="connsiteY1" fmla="*/ 124767 h 166331"/>
              <a:gd name="connsiteX2" fmla="*/ 353291 w 706582"/>
              <a:gd name="connsiteY2" fmla="*/ 166331 h 166331"/>
              <a:gd name="connsiteX3" fmla="*/ 561109 w 706582"/>
              <a:gd name="connsiteY3" fmla="*/ 62422 h 166331"/>
              <a:gd name="connsiteX4" fmla="*/ 644236 w 706582"/>
              <a:gd name="connsiteY4" fmla="*/ 83204 h 166331"/>
              <a:gd name="connsiteX5" fmla="*/ 706582 w 706582"/>
              <a:gd name="connsiteY5" fmla="*/ 103986 h 1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582" h="166331">
                <a:moveTo>
                  <a:pt x="0" y="62422"/>
                </a:moveTo>
                <a:cubicBezTo>
                  <a:pt x="182026" y="-46795"/>
                  <a:pt x="35018" y="-4288"/>
                  <a:pt x="228600" y="124767"/>
                </a:cubicBezTo>
                <a:cubicBezTo>
                  <a:pt x="265054" y="149070"/>
                  <a:pt x="353291" y="166331"/>
                  <a:pt x="353291" y="166331"/>
                </a:cubicBezTo>
                <a:cubicBezTo>
                  <a:pt x="422564" y="131695"/>
                  <a:pt x="485972" y="43638"/>
                  <a:pt x="561109" y="62422"/>
                </a:cubicBezTo>
                <a:cubicBezTo>
                  <a:pt x="588818" y="69349"/>
                  <a:pt x="616773" y="75357"/>
                  <a:pt x="644236" y="83204"/>
                </a:cubicBezTo>
                <a:cubicBezTo>
                  <a:pt x="665299" y="89222"/>
                  <a:pt x="706582" y="103986"/>
                  <a:pt x="706582" y="103986"/>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15AD482E-18E7-4291-41CB-3BDC61AAA90B}"/>
              </a:ext>
            </a:extLst>
          </p:cNvPr>
          <p:cNvSpPr/>
          <p:nvPr/>
        </p:nvSpPr>
        <p:spPr>
          <a:xfrm>
            <a:off x="11596255" y="4696262"/>
            <a:ext cx="602672" cy="166683"/>
          </a:xfrm>
          <a:custGeom>
            <a:avLst/>
            <a:gdLst>
              <a:gd name="connsiteX0" fmla="*/ 0 w 602672"/>
              <a:gd name="connsiteY0" fmla="*/ 145902 h 166683"/>
              <a:gd name="connsiteX1" fmla="*/ 20781 w 602672"/>
              <a:gd name="connsiteY1" fmla="*/ 41993 h 166683"/>
              <a:gd name="connsiteX2" fmla="*/ 187036 w 602672"/>
              <a:gd name="connsiteY2" fmla="*/ 21211 h 166683"/>
              <a:gd name="connsiteX3" fmla="*/ 228600 w 602672"/>
              <a:gd name="connsiteY3" fmla="*/ 83556 h 166683"/>
              <a:gd name="connsiteX4" fmla="*/ 290945 w 602672"/>
              <a:gd name="connsiteY4" fmla="*/ 104338 h 166683"/>
              <a:gd name="connsiteX5" fmla="*/ 457200 w 602672"/>
              <a:gd name="connsiteY5" fmla="*/ 166683 h 166683"/>
              <a:gd name="connsiteX6" fmla="*/ 519545 w 602672"/>
              <a:gd name="connsiteY6" fmla="*/ 145902 h 166683"/>
              <a:gd name="connsiteX7" fmla="*/ 602672 w 602672"/>
              <a:gd name="connsiteY7" fmla="*/ 125120 h 16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672" h="166683">
                <a:moveTo>
                  <a:pt x="0" y="145902"/>
                </a:moveTo>
                <a:cubicBezTo>
                  <a:pt x="6927" y="111266"/>
                  <a:pt x="250" y="70736"/>
                  <a:pt x="20781" y="41993"/>
                </a:cubicBezTo>
                <a:cubicBezTo>
                  <a:pt x="70178" y="-27164"/>
                  <a:pt x="128504" y="6578"/>
                  <a:pt x="187036" y="21211"/>
                </a:cubicBezTo>
                <a:cubicBezTo>
                  <a:pt x="200891" y="41993"/>
                  <a:pt x="209097" y="67953"/>
                  <a:pt x="228600" y="83556"/>
                </a:cubicBezTo>
                <a:cubicBezTo>
                  <a:pt x="245706" y="97240"/>
                  <a:pt x="270358" y="96852"/>
                  <a:pt x="290945" y="104338"/>
                </a:cubicBezTo>
                <a:cubicBezTo>
                  <a:pt x="346568" y="124565"/>
                  <a:pt x="401782" y="145901"/>
                  <a:pt x="457200" y="166683"/>
                </a:cubicBezTo>
                <a:cubicBezTo>
                  <a:pt x="477982" y="159756"/>
                  <a:pt x="499952" y="155699"/>
                  <a:pt x="519545" y="145902"/>
                </a:cubicBezTo>
                <a:cubicBezTo>
                  <a:pt x="597875" y="106737"/>
                  <a:pt x="561156" y="83604"/>
                  <a:pt x="602672" y="125120"/>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CEAB626-2B6B-CF05-A11E-BC5EED20836C}"/>
              </a:ext>
            </a:extLst>
          </p:cNvPr>
          <p:cNvSpPr/>
          <p:nvPr/>
        </p:nvSpPr>
        <p:spPr>
          <a:xfrm>
            <a:off x="11513127" y="5008418"/>
            <a:ext cx="748146" cy="146181"/>
          </a:xfrm>
          <a:custGeom>
            <a:avLst/>
            <a:gdLst>
              <a:gd name="connsiteX0" fmla="*/ 0 w 748146"/>
              <a:gd name="connsiteY0" fmla="*/ 20782 h 146181"/>
              <a:gd name="connsiteX1" fmla="*/ 166255 w 748146"/>
              <a:gd name="connsiteY1" fmla="*/ 41564 h 146181"/>
              <a:gd name="connsiteX2" fmla="*/ 270164 w 748146"/>
              <a:gd name="connsiteY2" fmla="*/ 0 h 146181"/>
              <a:gd name="connsiteX3" fmla="*/ 353291 w 748146"/>
              <a:gd name="connsiteY3" fmla="*/ 41564 h 146181"/>
              <a:gd name="connsiteX4" fmla="*/ 457200 w 748146"/>
              <a:gd name="connsiteY4" fmla="*/ 62346 h 146181"/>
              <a:gd name="connsiteX5" fmla="*/ 748146 w 748146"/>
              <a:gd name="connsiteY5" fmla="*/ 145473 h 14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146" h="146181">
                <a:moveTo>
                  <a:pt x="0" y="20782"/>
                </a:moveTo>
                <a:cubicBezTo>
                  <a:pt x="55418" y="27709"/>
                  <a:pt x="110570" y="45848"/>
                  <a:pt x="166255" y="41564"/>
                </a:cubicBezTo>
                <a:cubicBezTo>
                  <a:pt x="203450" y="38703"/>
                  <a:pt x="232859" y="0"/>
                  <a:pt x="270164" y="0"/>
                </a:cubicBezTo>
                <a:cubicBezTo>
                  <a:pt x="301144" y="0"/>
                  <a:pt x="323901" y="31767"/>
                  <a:pt x="353291" y="41564"/>
                </a:cubicBezTo>
                <a:cubicBezTo>
                  <a:pt x="386801" y="52734"/>
                  <a:pt x="422564" y="55419"/>
                  <a:pt x="457200" y="62346"/>
                </a:cubicBezTo>
                <a:cubicBezTo>
                  <a:pt x="675888" y="159540"/>
                  <a:pt x="576011" y="145473"/>
                  <a:pt x="748146" y="145473"/>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73A7CB44-77BB-DBA5-86FD-93516BEFCFE0}"/>
              </a:ext>
            </a:extLst>
          </p:cNvPr>
          <p:cNvSpPr/>
          <p:nvPr/>
        </p:nvSpPr>
        <p:spPr>
          <a:xfrm>
            <a:off x="11533909" y="5318104"/>
            <a:ext cx="602673" cy="106386"/>
          </a:xfrm>
          <a:custGeom>
            <a:avLst/>
            <a:gdLst>
              <a:gd name="connsiteX0" fmla="*/ 0 w 602673"/>
              <a:gd name="connsiteY0" fmla="*/ 64387 h 106386"/>
              <a:gd name="connsiteX1" fmla="*/ 103909 w 602673"/>
              <a:gd name="connsiteY1" fmla="*/ 2041 h 106386"/>
              <a:gd name="connsiteX2" fmla="*/ 249382 w 602673"/>
              <a:gd name="connsiteY2" fmla="*/ 22823 h 106386"/>
              <a:gd name="connsiteX3" fmla="*/ 581891 w 602673"/>
              <a:gd name="connsiteY3" fmla="*/ 105951 h 106386"/>
              <a:gd name="connsiteX4" fmla="*/ 602673 w 602673"/>
              <a:gd name="connsiteY4" fmla="*/ 105951 h 10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73" h="106386">
                <a:moveTo>
                  <a:pt x="0" y="64387"/>
                </a:moveTo>
                <a:cubicBezTo>
                  <a:pt x="34636" y="43605"/>
                  <a:pt x="64066" y="8682"/>
                  <a:pt x="103909" y="2041"/>
                </a:cubicBezTo>
                <a:cubicBezTo>
                  <a:pt x="152226" y="-6012"/>
                  <a:pt x="201701" y="11604"/>
                  <a:pt x="249382" y="22823"/>
                </a:cubicBezTo>
                <a:cubicBezTo>
                  <a:pt x="584620" y="101703"/>
                  <a:pt x="335138" y="70700"/>
                  <a:pt x="581891" y="105951"/>
                </a:cubicBezTo>
                <a:cubicBezTo>
                  <a:pt x="588749" y="106931"/>
                  <a:pt x="595746" y="105951"/>
                  <a:pt x="602673" y="105951"/>
                </a:cubicBez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F1877443-0EA7-3847-276E-8450705DC42B}"/>
              </a:ext>
            </a:extLst>
          </p:cNvPr>
          <p:cNvSpPr/>
          <p:nvPr/>
        </p:nvSpPr>
        <p:spPr>
          <a:xfrm flipH="1">
            <a:off x="9124569" y="6095093"/>
            <a:ext cx="1228623" cy="917232"/>
          </a:xfrm>
          <a:prstGeom prst="rightArrow">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8">
            <a:extLst>
              <a:ext uri="{FF2B5EF4-FFF2-40B4-BE49-F238E27FC236}">
                <a16:creationId xmlns:a16="http://schemas.microsoft.com/office/drawing/2014/main" id="{4331D983-DC29-1918-3930-60940BC5C60F}"/>
              </a:ext>
            </a:extLst>
          </p:cNvPr>
          <p:cNvSpPr txBox="1"/>
          <p:nvPr/>
        </p:nvSpPr>
        <p:spPr>
          <a:xfrm>
            <a:off x="4075857" y="3682313"/>
            <a:ext cx="5867400" cy="46166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srgbClr val="002060"/>
                </a:solidFill>
                <a:effectLst/>
                <a:uLnTx/>
                <a:uFillTx/>
                <a:latin typeface="Montserrat Medium" panose="00000600000000000000" pitchFamily="2" charset="0"/>
                <a:ea typeface="+mn-ea"/>
                <a:cs typeface="+mn-cs"/>
              </a:rPr>
              <a:t>Đây là </a:t>
            </a:r>
            <a:r>
              <a:rPr kumimoji="0" lang="en-US" sz="3000" b="0" i="0" u="none" strike="noStrike" kern="1200" cap="none" spc="0" normalizeH="0" baseline="0" noProof="0">
                <a:ln>
                  <a:noFill/>
                </a:ln>
                <a:solidFill>
                  <a:srgbClr val="002060"/>
                </a:solidFill>
                <a:effectLst/>
                <a:uLnTx/>
                <a:uFillTx/>
                <a:latin typeface="Montserrat Medium" panose="00000600000000000000" pitchFamily="2" charset="0"/>
                <a:ea typeface="+mn-ea"/>
                <a:cs typeface="+mn-cs"/>
              </a:rPr>
              <a:t>ý tưởng </a:t>
            </a:r>
            <a:r>
              <a:rPr kumimoji="0" lang="vi-VN" sz="3000" b="0" i="0" u="none" strike="noStrike" kern="1200" cap="none" spc="0" normalizeH="0" baseline="0" noProof="0">
                <a:ln>
                  <a:noFill/>
                </a:ln>
                <a:solidFill>
                  <a:srgbClr val="002060"/>
                </a:solidFill>
                <a:effectLst/>
                <a:uLnTx/>
                <a:uFillTx/>
                <a:latin typeface="Montserrat Medium" panose="00000600000000000000" pitchFamily="2" charset="0"/>
                <a:ea typeface="+mn-ea"/>
                <a:cs typeface="+mn-cs"/>
              </a:rPr>
              <a:t>của nhóm tớ</a:t>
            </a:r>
            <a:endParaRPr kumimoji="0" lang="en-US" sz="3000" b="0" i="0" u="none" strike="noStrike" kern="1200" cap="none" spc="0" normalizeH="0" baseline="0" noProof="0">
              <a:ln>
                <a:noFill/>
              </a:ln>
              <a:solidFill>
                <a:srgbClr val="002060"/>
              </a:solidFill>
              <a:effectLst/>
              <a:uLnTx/>
              <a:uFillTx/>
              <a:latin typeface="Montserrat Medium" panose="00000600000000000000" pitchFamily="2" charset="0"/>
              <a:ea typeface="+mn-ea"/>
              <a:cs typeface="+mn-cs"/>
            </a:endParaRPr>
          </a:p>
        </p:txBody>
      </p:sp>
      <p:pic>
        <p:nvPicPr>
          <p:cNvPr id="35" name="Picture 34">
            <a:extLst>
              <a:ext uri="{FF2B5EF4-FFF2-40B4-BE49-F238E27FC236}">
                <a16:creationId xmlns:a16="http://schemas.microsoft.com/office/drawing/2014/main" id="{54B20659-D4C1-1FEA-A45E-C85338B38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10663" y="4380852"/>
            <a:ext cx="2929499" cy="4415233"/>
          </a:xfrm>
          <a:prstGeom prst="rect">
            <a:avLst/>
          </a:prstGeom>
        </p:spPr>
      </p:pic>
      <p:sp>
        <p:nvSpPr>
          <p:cNvPr id="36" name="TextBox 35">
            <a:extLst>
              <a:ext uri="{FF2B5EF4-FFF2-40B4-BE49-F238E27FC236}">
                <a16:creationId xmlns:a16="http://schemas.microsoft.com/office/drawing/2014/main" id="{F0E5F625-9A1D-7DF2-122A-26C763B4F8D8}"/>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74 SGK)</a:t>
            </a:r>
          </a:p>
        </p:txBody>
      </p:sp>
    </p:spTree>
    <p:extLst>
      <p:ext uri="{BB962C8B-B14F-4D97-AF65-F5344CB8AC3E}">
        <p14:creationId xmlns:p14="http://schemas.microsoft.com/office/powerpoint/2010/main" val="97504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animBg="1"/>
      <p:bldP spid="29" grpId="0" animBg="1"/>
      <p:bldP spid="31" grpId="0" animBg="1"/>
      <p:bldP spid="32" grpId="0" animBg="1"/>
      <p:bldP spid="33" grpId="0" animBg="1"/>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0" y="1214568"/>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7">
            <a:extLst>
              <a:ext uri="{FF2B5EF4-FFF2-40B4-BE49-F238E27FC236}">
                <a16:creationId xmlns:a16="http://schemas.microsoft.com/office/drawing/2014/main" id="{81AEB9DE-F7A1-EAE1-0444-7E4E927D4BB5}"/>
              </a:ext>
            </a:extLst>
          </p:cNvPr>
          <p:cNvSpPr txBox="1"/>
          <p:nvPr/>
        </p:nvSpPr>
        <p:spPr>
          <a:xfrm>
            <a:off x="975530" y="961485"/>
            <a:ext cx="8068963" cy="1082219"/>
          </a:xfrm>
          <a:prstGeom prst="rect">
            <a:avLst/>
          </a:prstGeom>
        </p:spPr>
        <p:txBody>
          <a:bodyPr wrap="square" lIns="0" tIns="0" rIns="0" bIns="0" rtlCol="0" anchor="t">
            <a:spAutoFit/>
          </a:bodyPr>
          <a:lstStyle/>
          <a:p>
            <a:pPr marL="0" marR="0" lvl="0" indent="0" algn="ctr" defTabSz="914400" rtl="0" eaLnBrk="1" fontAlgn="auto" latinLnBrk="0" hangingPunct="1">
              <a:lnSpc>
                <a:spcPts val="9799"/>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Barlow Condensed Black" panose="00000A06000000000000" pitchFamily="2" charset="0"/>
                <a:ea typeface="+mn-ea"/>
                <a:cs typeface="+mn-cs"/>
              </a:rPr>
              <a:t>HOẠT ĐỘNG 5</a:t>
            </a:r>
          </a:p>
        </p:txBody>
      </p:sp>
      <p:sp>
        <p:nvSpPr>
          <p:cNvPr id="22" name="TextBox 19">
            <a:extLst>
              <a:ext uri="{FF2B5EF4-FFF2-40B4-BE49-F238E27FC236}">
                <a16:creationId xmlns:a16="http://schemas.microsoft.com/office/drawing/2014/main" id="{86C0F6DA-8B9A-EDF0-AF09-2F0E87268D4B}"/>
              </a:ext>
            </a:extLst>
          </p:cNvPr>
          <p:cNvSpPr txBox="1"/>
          <p:nvPr/>
        </p:nvSpPr>
        <p:spPr>
          <a:xfrm>
            <a:off x="2667001" y="2127573"/>
            <a:ext cx="12392332"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30A0"/>
                </a:solidFill>
                <a:effectLst/>
                <a:uLnTx/>
                <a:uFillTx/>
                <a:latin typeface="Barlow Condensed Black" panose="00000A06000000000000" pitchFamily="2" charset="0"/>
                <a:ea typeface="+mn-ea"/>
                <a:cs typeface="Segoe UI Semibold" panose="020B0702040204020203" pitchFamily="34" charset="0"/>
              </a:rPr>
              <a:t>Làm cẩm nang chăm sóc, bảo vệ sức khoẻ tuổi dậy thì</a:t>
            </a:r>
            <a:endParaRPr kumimoji="0" lang="en-US" sz="4500" b="0" i="0" u="none" strike="noStrike" kern="1200" cap="none" spc="0" normalizeH="0" baseline="0" noProof="0">
              <a:ln>
                <a:noFill/>
              </a:ln>
              <a:solidFill>
                <a:srgbClr val="7030A0"/>
              </a:solidFill>
              <a:effectLst/>
              <a:uLnTx/>
              <a:uFillTx/>
              <a:latin typeface="Rowdies" pitchFamily="2" charset="0"/>
              <a:ea typeface="Segoe UI Black" panose="020B0A02040204020203" pitchFamily="34" charset="0"/>
              <a:cs typeface="Segoe UI Semibold" panose="020B0702040204020203" pitchFamily="34" charset="0"/>
            </a:endParaRPr>
          </a:p>
        </p:txBody>
      </p:sp>
      <p:pic>
        <p:nvPicPr>
          <p:cNvPr id="13" name="Picture 12">
            <a:extLst>
              <a:ext uri="{FF2B5EF4-FFF2-40B4-BE49-F238E27FC236}">
                <a16:creationId xmlns:a16="http://schemas.microsoft.com/office/drawing/2014/main" id="{0B7B9C55-DFE9-3328-895A-55AB76D724E0}"/>
              </a:ext>
            </a:extLst>
          </p:cNvPr>
          <p:cNvPicPr>
            <a:picLocks noChangeAspect="1"/>
          </p:cNvPicPr>
          <p:nvPr/>
        </p:nvPicPr>
        <p:blipFill>
          <a:blip r:embed="rId3"/>
          <a:stretch>
            <a:fillRect/>
          </a:stretch>
        </p:blipFill>
        <p:spPr>
          <a:xfrm>
            <a:off x="4943504" y="3831122"/>
            <a:ext cx="3863328" cy="4986898"/>
          </a:xfrm>
          <a:prstGeom prst="rect">
            <a:avLst/>
          </a:prstGeom>
        </p:spPr>
      </p:pic>
      <p:pic>
        <p:nvPicPr>
          <p:cNvPr id="14" name="Picture 13">
            <a:extLst>
              <a:ext uri="{FF2B5EF4-FFF2-40B4-BE49-F238E27FC236}">
                <a16:creationId xmlns:a16="http://schemas.microsoft.com/office/drawing/2014/main" id="{4E829AEC-9895-E940-E135-FBE98E861D21}"/>
              </a:ext>
            </a:extLst>
          </p:cNvPr>
          <p:cNvPicPr>
            <a:picLocks noChangeAspect="1"/>
          </p:cNvPicPr>
          <p:nvPr/>
        </p:nvPicPr>
        <p:blipFill>
          <a:blip r:embed="rId4"/>
          <a:stretch>
            <a:fillRect/>
          </a:stretch>
        </p:blipFill>
        <p:spPr>
          <a:xfrm>
            <a:off x="9255825" y="3829894"/>
            <a:ext cx="3859102" cy="4986960"/>
          </a:xfrm>
          <a:prstGeom prst="rect">
            <a:avLst/>
          </a:prstGeom>
        </p:spPr>
      </p:pic>
      <p:pic>
        <p:nvPicPr>
          <p:cNvPr id="15" name="Picture 14">
            <a:extLst>
              <a:ext uri="{FF2B5EF4-FFF2-40B4-BE49-F238E27FC236}">
                <a16:creationId xmlns:a16="http://schemas.microsoft.com/office/drawing/2014/main" id="{3851AAAC-F818-F55A-3DB0-FAA7C8EAC4D9}"/>
              </a:ext>
            </a:extLst>
          </p:cNvPr>
          <p:cNvPicPr>
            <a:picLocks noChangeAspect="1"/>
          </p:cNvPicPr>
          <p:nvPr/>
        </p:nvPicPr>
        <p:blipFill rotWithShape="1">
          <a:blip r:embed="rId5"/>
          <a:srcRect r="52261"/>
          <a:stretch/>
        </p:blipFill>
        <p:spPr>
          <a:xfrm>
            <a:off x="5121136" y="3994892"/>
            <a:ext cx="3546378" cy="465935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96B1AD5-C108-51C3-3762-5516CE727E5E}"/>
              </a:ext>
            </a:extLst>
          </p:cNvPr>
          <p:cNvPicPr>
            <a:picLocks noChangeAspect="1"/>
          </p:cNvPicPr>
          <p:nvPr/>
        </p:nvPicPr>
        <p:blipFill rotWithShape="1">
          <a:blip r:embed="rId5"/>
          <a:srcRect l="51980"/>
          <a:stretch/>
        </p:blipFill>
        <p:spPr>
          <a:xfrm>
            <a:off x="9481168" y="4007333"/>
            <a:ext cx="3546378" cy="4632081"/>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6DF10B3F-DE8D-7493-B24B-C83B6E617AD3}"/>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74 SGK)</a:t>
            </a:r>
          </a:p>
        </p:txBody>
      </p:sp>
    </p:spTree>
    <p:extLst>
      <p:ext uri="{BB962C8B-B14F-4D97-AF65-F5344CB8AC3E}">
        <p14:creationId xmlns:p14="http://schemas.microsoft.com/office/powerpoint/2010/main" val="37746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194849" y="997527"/>
            <a:ext cx="15898300" cy="8010128"/>
            <a:chOff x="-37473" y="-47625"/>
            <a:chExt cx="4187206" cy="2109663"/>
          </a:xfrm>
        </p:grpSpPr>
        <p:sp>
          <p:nvSpPr>
            <p:cNvPr id="7" name="Freeform 7"/>
            <p:cNvSpPr/>
            <p:nvPr/>
          </p:nvSpPr>
          <p:spPr>
            <a:xfrm>
              <a:off x="-37473" y="10180"/>
              <a:ext cx="4187206"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6026812" y="1711111"/>
            <a:ext cx="6234375" cy="6924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Lựa chọn dụng cụ và vật liệu</a:t>
            </a:r>
            <a:endParaRPr kumimoji="0" lang="en-US"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endParaRPr>
          </a:p>
        </p:txBody>
      </p:sp>
      <p:pic>
        <p:nvPicPr>
          <p:cNvPr id="11" name="Picture 10">
            <a:extLst>
              <a:ext uri="{FF2B5EF4-FFF2-40B4-BE49-F238E27FC236}">
                <a16:creationId xmlns:a16="http://schemas.microsoft.com/office/drawing/2014/main" id="{44698D18-0D72-34FE-E77D-21D1EEEA16D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61" b="89893" l="3955" r="93604">
                        <a14:foregroundMark x1="7764" y1="45850" x2="9375" y2="51123"/>
                        <a14:foregroundMark x1="93457" y1="34961" x2="93652" y2="42822"/>
                        <a14:foregroundMark x1="5176" y1="50098" x2="3955" y2="52344"/>
                      </a14:backgroundRemoval>
                    </a14:imgEffect>
                  </a14:imgLayer>
                </a14:imgProps>
              </a:ext>
            </a:extLst>
          </a:blip>
          <a:srcRect t="10375" b="13892"/>
          <a:stretch/>
        </p:blipFill>
        <p:spPr>
          <a:xfrm>
            <a:off x="1828869" y="3090463"/>
            <a:ext cx="2838622" cy="2149772"/>
          </a:xfrm>
          <a:prstGeom prst="rect">
            <a:avLst/>
          </a:prstGeom>
        </p:spPr>
      </p:pic>
      <p:pic>
        <p:nvPicPr>
          <p:cNvPr id="12" name="Picture 11">
            <a:extLst>
              <a:ext uri="{FF2B5EF4-FFF2-40B4-BE49-F238E27FC236}">
                <a16:creationId xmlns:a16="http://schemas.microsoft.com/office/drawing/2014/main" id="{F77D3D6F-A19B-6F22-D811-50B645DB33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400" r="92400">
                        <a14:foregroundMark x1="6400" y1="52400" x2="14200" y2="53200"/>
                        <a14:foregroundMark x1="92400" y1="60600" x2="90200" y2="69800"/>
                      </a14:backgroundRemoval>
                    </a14:imgEffect>
                  </a14:imgLayer>
                </a14:imgProps>
              </a:ext>
            </a:extLst>
          </a:blip>
          <a:srcRect t="22800" b="27091"/>
          <a:stretch/>
        </p:blipFill>
        <p:spPr>
          <a:xfrm rot="19908199">
            <a:off x="5020998" y="3652172"/>
            <a:ext cx="2603601" cy="1304636"/>
          </a:xfrm>
          <a:prstGeom prst="rect">
            <a:avLst/>
          </a:prstGeom>
        </p:spPr>
      </p:pic>
      <p:pic>
        <p:nvPicPr>
          <p:cNvPr id="13" name="Picture 12">
            <a:extLst>
              <a:ext uri="{FF2B5EF4-FFF2-40B4-BE49-F238E27FC236}">
                <a16:creationId xmlns:a16="http://schemas.microsoft.com/office/drawing/2014/main" id="{BE6564D5-CB0A-6F79-AE68-4F2D069A95E4}"/>
              </a:ext>
            </a:extLst>
          </p:cNvPr>
          <p:cNvPicPr>
            <a:picLocks noChangeAspect="1"/>
          </p:cNvPicPr>
          <p:nvPr/>
        </p:nvPicPr>
        <p:blipFill rotWithShape="1">
          <a:blip r:embed="rId7"/>
          <a:srcRect l="19408" t="6168" r="21569" b="5121"/>
          <a:stretch/>
        </p:blipFill>
        <p:spPr>
          <a:xfrm>
            <a:off x="8631760" y="3090463"/>
            <a:ext cx="1652417" cy="1946922"/>
          </a:xfrm>
          <a:prstGeom prst="rect">
            <a:avLst/>
          </a:prstGeom>
        </p:spPr>
      </p:pic>
      <p:pic>
        <p:nvPicPr>
          <p:cNvPr id="14" name="Picture 13">
            <a:extLst>
              <a:ext uri="{FF2B5EF4-FFF2-40B4-BE49-F238E27FC236}">
                <a16:creationId xmlns:a16="http://schemas.microsoft.com/office/drawing/2014/main" id="{83ABF4CC-30C5-BD45-D62E-899A9380C57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4000" l="10000" r="90000">
                        <a14:foregroundMark x1="37111" y1="52778" x2="51667" y2="54000"/>
                        <a14:foregroundMark x1="51667" y1="54000" x2="64333" y2="52556"/>
                        <a14:foregroundMark x1="64333" y1="52556" x2="64556" y2="52556"/>
                        <a14:foregroundMark x1="68444" y1="77222" x2="69778" y2="87556"/>
                        <a14:foregroundMark x1="69778" y1="87556" x2="54000" y2="94000"/>
                        <a14:foregroundMark x1="54000" y1="94000" x2="33667" y2="88667"/>
                        <a14:foregroundMark x1="33667" y1="88667" x2="34778" y2="82333"/>
                        <a14:foregroundMark x1="34778" y1="82333" x2="36667" y2="82556"/>
                        <a14:foregroundMark x1="67667" y1="27778" x2="67444" y2="39444"/>
                      </a14:backgroundRemoval>
                    </a14:imgEffect>
                  </a14:imgLayer>
                </a14:imgProps>
              </a:ext>
            </a:extLst>
          </a:blip>
          <a:srcRect l="27111" t="9961" r="25110" b="4560"/>
          <a:stretch/>
        </p:blipFill>
        <p:spPr>
          <a:xfrm>
            <a:off x="11764255" y="2649196"/>
            <a:ext cx="1294260" cy="2315510"/>
          </a:xfrm>
          <a:prstGeom prst="rect">
            <a:avLst/>
          </a:prstGeom>
        </p:spPr>
      </p:pic>
      <p:pic>
        <p:nvPicPr>
          <p:cNvPr id="15" name="Picture 14">
            <a:extLst>
              <a:ext uri="{FF2B5EF4-FFF2-40B4-BE49-F238E27FC236}">
                <a16:creationId xmlns:a16="http://schemas.microsoft.com/office/drawing/2014/main" id="{5569F7B5-D6DF-87CA-1586-0BBEF29E9F4A}"/>
              </a:ext>
            </a:extLst>
          </p:cNvPr>
          <p:cNvPicPr>
            <a:picLocks noChangeAspect="1"/>
          </p:cNvPicPr>
          <p:nvPr/>
        </p:nvPicPr>
        <p:blipFill rotWithShape="1">
          <a:blip r:embed="rId10"/>
          <a:srcRect l="11566" t="-501" r="11765" b="501"/>
          <a:stretch/>
        </p:blipFill>
        <p:spPr>
          <a:xfrm rot="1203800">
            <a:off x="14295617" y="3375556"/>
            <a:ext cx="2002635" cy="1811032"/>
          </a:xfrm>
          <a:prstGeom prst="rect">
            <a:avLst/>
          </a:prstGeom>
        </p:spPr>
      </p:pic>
      <p:pic>
        <p:nvPicPr>
          <p:cNvPr id="20" name="Picture 19">
            <a:extLst>
              <a:ext uri="{FF2B5EF4-FFF2-40B4-BE49-F238E27FC236}">
                <a16:creationId xmlns:a16="http://schemas.microsoft.com/office/drawing/2014/main" id="{33236695-DA40-953E-99F1-342BDCCDDF5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0" b="89973" l="7101" r="89971">
                        <a14:foregroundMark x1="48902" y1="51374" x2="55564" y2="59341"/>
                        <a14:foregroundMark x1="55564" y1="59341" x2="56369" y2="49176"/>
                        <a14:foregroundMark x1="56369" y1="49176" x2="49122" y2="51786"/>
                        <a14:foregroundMark x1="49122" y1="51786" x2="47438" y2="56181"/>
                        <a14:backgroundMark x1="9590" y1="21703" x2="8126" y2="55907"/>
                        <a14:backgroundMark x1="8126" y1="55907" x2="17423" y2="44093"/>
                        <a14:backgroundMark x1="17423" y1="44093" x2="26428" y2="53022"/>
                        <a14:backgroundMark x1="26428" y1="53022" x2="34627" y2="37637"/>
                        <a14:backgroundMark x1="34627" y1="37637" x2="34846" y2="65110"/>
                        <a14:backgroundMark x1="38653" y1="30907" x2="81332" y2="22940"/>
                        <a14:backgroundMark x1="81332" y1="22940" x2="83382" y2="22940"/>
                        <a14:backgroundMark x1="84846" y1="24038" x2="90703" y2="25275"/>
                        <a14:backgroundMark x1="90703" y1="25275" x2="90849" y2="25000"/>
                        <a14:backgroundMark x1="90264" y1="19643" x2="23792" y2="15659"/>
                        <a14:backgroundMark x1="23792" y1="15659" x2="16471" y2="58242"/>
                        <a14:backgroundMark x1="16471" y1="58242" x2="17277" y2="69368"/>
                        <a14:backgroundMark x1="17277" y1="69368" x2="18082" y2="69918"/>
                        <a14:backgroundMark x1="16764" y1="24038" x2="61201" y2="21703"/>
                        <a14:backgroundMark x1="54173" y1="18956" x2="9444" y2="14835"/>
                        <a14:backgroundMark x1="4026" y1="20467" x2="30820" y2="20467"/>
                        <a14:backgroundMark x1="12006" y1="18681" x2="12811" y2="74725"/>
                        <a14:backgroundMark x1="7394" y1="27060" x2="2709" y2="80769"/>
                        <a14:backgroundMark x1="12299" y1="28297" x2="11054" y2="87637"/>
                        <a14:backgroundMark x1="11054" y1="87637" x2="11054" y2="87637"/>
                        <a14:backgroundMark x1="18375" y1="32143" x2="20791" y2="97527"/>
                        <a14:backgroundMark x1="26501" y1="28846" x2="24158" y2="96291"/>
                        <a14:backgroundMark x1="23353" y1="29121" x2="25256" y2="96841"/>
                        <a14:backgroundMark x1="25256" y1="96841" x2="25256" y2="96841"/>
                        <a14:backgroundMark x1="26354" y1="22940" x2="22548" y2="62500"/>
                        <a14:backgroundMark x1="23646" y1="26511" x2="22694" y2="93544"/>
                        <a14:backgroundMark x1="22694" y1="93544" x2="22694" y2="93544"/>
                        <a14:backgroundMark x1="27452" y1="63599" x2="25915" y2="85577"/>
                        <a14:backgroundMark x1="23792" y1="67582" x2="17570" y2="99588"/>
                        <a14:backgroundMark x1="22035" y1="48901" x2="15666" y2="84615"/>
                        <a14:backgroundMark x1="22035" y1="29808" x2="18521" y2="61264"/>
                        <a14:backgroundMark x1="17130" y1="25824" x2="13104" y2="55907"/>
                        <a14:backgroundMark x1="20937" y1="21703" x2="16911" y2="53159"/>
                        <a14:backgroundMark x1="18082" y1="15659" x2="10688" y2="58516"/>
                        <a14:backgroundMark x1="10688" y1="58516" x2="10688" y2="58516"/>
                        <a14:backgroundMark x1="12811" y1="21703" x2="16764" y2="75687"/>
                        <a14:backgroundMark x1="18521" y1="25000" x2="19693" y2="60027"/>
                        <a14:backgroundMark x1="11347" y1="22940" x2="12811" y2="74451"/>
                        <a14:backgroundMark x1="15007" y1="22527" x2="20425" y2="44093"/>
                        <a14:backgroundMark x1="9736" y1="42995" x2="10102" y2="93956"/>
                        <a14:backgroundMark x1="16179" y1="28297" x2="18082" y2="53159"/>
                        <a14:backgroundMark x1="4978" y1="48077" x2="5051" y2="72527"/>
                        <a14:backgroundMark x1="5051" y1="72527" x2="8931" y2="82555"/>
                        <a14:backgroundMark x1="9444" y1="51923" x2="7174" y2="85165"/>
                        <a14:backgroundMark x1="9590" y1="52198" x2="6735" y2="74451"/>
                        <a14:backgroundMark x1="6369" y1="52885" x2="10688" y2="72390"/>
                        <a14:backgroundMark x1="7174" y1="54670" x2="11347" y2="69093"/>
                        <a14:backgroundMark x1="14861" y1="66346" x2="18668" y2="97527"/>
                        <a14:backgroundMark x1="17570" y1="80357" x2="18521" y2="94780"/>
                        <a14:backgroundMark x1="11201" y1="80357" x2="11201" y2="93956"/>
                        <a14:backgroundMark x1="12665" y1="77473" x2="13763" y2="91484"/>
                      </a14:backgroundRemoval>
                    </a14:imgEffect>
                  </a14:imgLayer>
                </a14:imgProps>
              </a:ext>
              <a:ext uri="{28A0092B-C50C-407E-A947-70E740481C1C}">
                <a14:useLocalDpi xmlns:a14="http://schemas.microsoft.com/office/drawing/2010/main" val="0"/>
              </a:ext>
            </a:extLst>
          </a:blip>
          <a:srcRect l="44320" t="42309" r="37792" b="35563"/>
          <a:stretch/>
        </p:blipFill>
        <p:spPr>
          <a:xfrm>
            <a:off x="3620364" y="6179882"/>
            <a:ext cx="2493794" cy="1644084"/>
          </a:xfrm>
          <a:prstGeom prst="rect">
            <a:avLst/>
          </a:prstGeom>
        </p:spPr>
      </p:pic>
      <p:pic>
        <p:nvPicPr>
          <p:cNvPr id="22" name="Picture 21">
            <a:extLst>
              <a:ext uri="{FF2B5EF4-FFF2-40B4-BE49-F238E27FC236}">
                <a16:creationId xmlns:a16="http://schemas.microsoft.com/office/drawing/2014/main" id="{E66B8119-713B-287E-4086-3CF7D739DD8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3182" l="10000" r="90000">
                        <a14:foregroundMark x1="45200" y1="15455" x2="65200" y2="16364"/>
                        <a14:foregroundMark x1="65200" y1="16364" x2="79600" y2="24545"/>
                        <a14:foregroundMark x1="79600" y1="24545" x2="82800" y2="30000"/>
                        <a14:foregroundMark x1="82400" y1="43182" x2="81600" y2="55455"/>
                        <a14:foregroundMark x1="81600" y1="55455" x2="61600" y2="83182"/>
                        <a14:foregroundMark x1="61600" y1="83182" x2="45200" y2="93182"/>
                        <a14:foregroundMark x1="45200" y1="93182" x2="37200" y2="84545"/>
                      </a14:backgroundRemoval>
                    </a14:imgEffect>
                  </a14:imgLayer>
                </a14:imgProps>
              </a:ext>
              <a:ext uri="{28A0092B-C50C-407E-A947-70E740481C1C}">
                <a14:useLocalDpi xmlns:a14="http://schemas.microsoft.com/office/drawing/2010/main" val="0"/>
              </a:ext>
            </a:extLst>
          </a:blip>
          <a:stretch>
            <a:fillRect/>
          </a:stretch>
        </p:blipFill>
        <p:spPr>
          <a:xfrm>
            <a:off x="7712667" y="6024417"/>
            <a:ext cx="2044942" cy="1799549"/>
          </a:xfrm>
          <a:prstGeom prst="rect">
            <a:avLst/>
          </a:prstGeom>
        </p:spPr>
      </p:pic>
      <p:pic>
        <p:nvPicPr>
          <p:cNvPr id="24" name="Picture 23">
            <a:extLst>
              <a:ext uri="{FF2B5EF4-FFF2-40B4-BE49-F238E27FC236}">
                <a16:creationId xmlns:a16="http://schemas.microsoft.com/office/drawing/2014/main" id="{B70F2D7A-4232-AB97-0579-664D881B77A0}"/>
              </a:ext>
            </a:extLst>
          </p:cNvPr>
          <p:cNvPicPr>
            <a:picLocks noChangeAspect="1"/>
          </p:cNvPicPr>
          <p:nvPr/>
        </p:nvPicPr>
        <p:blipFill rotWithShape="1">
          <a:blip r:embed="rId15">
            <a:extLst>
              <a:ext uri="{28A0092B-C50C-407E-A947-70E740481C1C}">
                <a14:useLocalDpi xmlns:a14="http://schemas.microsoft.com/office/drawing/2010/main" val="0"/>
              </a:ext>
            </a:extLst>
          </a:blip>
          <a:srcRect l="7343" t="5630" r="4914"/>
          <a:stretch/>
        </p:blipFill>
        <p:spPr>
          <a:xfrm>
            <a:off x="10866976" y="5802810"/>
            <a:ext cx="3532527" cy="2508608"/>
          </a:xfrm>
          <a:prstGeom prst="rect">
            <a:avLst/>
          </a:prstGeom>
        </p:spPr>
      </p:pic>
      <p:sp>
        <p:nvSpPr>
          <p:cNvPr id="25" name="TextBox 24">
            <a:extLst>
              <a:ext uri="{FF2B5EF4-FFF2-40B4-BE49-F238E27FC236}">
                <a16:creationId xmlns:a16="http://schemas.microsoft.com/office/drawing/2014/main" id="{E586E0FA-DC03-0124-FB36-825C343055CA}"/>
              </a:ext>
            </a:extLst>
          </p:cNvPr>
          <p:cNvSpPr txBox="1"/>
          <p:nvPr/>
        </p:nvSpPr>
        <p:spPr>
          <a:xfrm>
            <a:off x="2436968" y="5244986"/>
            <a:ext cx="1965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Giấy màu</a:t>
            </a:r>
          </a:p>
        </p:txBody>
      </p:sp>
      <p:sp>
        <p:nvSpPr>
          <p:cNvPr id="27" name="TextBox 26">
            <a:extLst>
              <a:ext uri="{FF2B5EF4-FFF2-40B4-BE49-F238E27FC236}">
                <a16:creationId xmlns:a16="http://schemas.microsoft.com/office/drawing/2014/main" id="{537B749D-5313-ABA5-0F6A-59027C56424C}"/>
              </a:ext>
            </a:extLst>
          </p:cNvPr>
          <p:cNvSpPr txBox="1"/>
          <p:nvPr/>
        </p:nvSpPr>
        <p:spPr>
          <a:xfrm>
            <a:off x="5344534" y="5240235"/>
            <a:ext cx="19654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Kéo </a:t>
            </a:r>
          </a:p>
        </p:txBody>
      </p:sp>
      <p:sp>
        <p:nvSpPr>
          <p:cNvPr id="29" name="TextBox 28">
            <a:extLst>
              <a:ext uri="{FF2B5EF4-FFF2-40B4-BE49-F238E27FC236}">
                <a16:creationId xmlns:a16="http://schemas.microsoft.com/office/drawing/2014/main" id="{1DF13156-FD79-9D36-D5DF-19D93BD60ECB}"/>
              </a:ext>
            </a:extLst>
          </p:cNvPr>
          <p:cNvSpPr txBox="1"/>
          <p:nvPr/>
        </p:nvSpPr>
        <p:spPr>
          <a:xfrm>
            <a:off x="8631760" y="5231259"/>
            <a:ext cx="19654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Keo dán</a:t>
            </a:r>
          </a:p>
        </p:txBody>
      </p:sp>
      <p:sp>
        <p:nvSpPr>
          <p:cNvPr id="30" name="TextBox 29">
            <a:extLst>
              <a:ext uri="{FF2B5EF4-FFF2-40B4-BE49-F238E27FC236}">
                <a16:creationId xmlns:a16="http://schemas.microsoft.com/office/drawing/2014/main" id="{B99B3FC1-14B5-78D2-80F6-1A67575634C7}"/>
              </a:ext>
            </a:extLst>
          </p:cNvPr>
          <p:cNvSpPr txBox="1"/>
          <p:nvPr/>
        </p:nvSpPr>
        <p:spPr>
          <a:xfrm>
            <a:off x="11403655" y="5251634"/>
            <a:ext cx="19654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Bút màu</a:t>
            </a:r>
          </a:p>
        </p:txBody>
      </p:sp>
      <p:sp>
        <p:nvSpPr>
          <p:cNvPr id="31" name="TextBox 30">
            <a:extLst>
              <a:ext uri="{FF2B5EF4-FFF2-40B4-BE49-F238E27FC236}">
                <a16:creationId xmlns:a16="http://schemas.microsoft.com/office/drawing/2014/main" id="{2F5967F5-23E6-0AB0-2921-FDE1A88FE9CA}"/>
              </a:ext>
            </a:extLst>
          </p:cNvPr>
          <p:cNvSpPr txBox="1"/>
          <p:nvPr/>
        </p:nvSpPr>
        <p:spPr>
          <a:xfrm>
            <a:off x="3419685" y="8186549"/>
            <a:ext cx="2620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Giây ruy băng</a:t>
            </a:r>
          </a:p>
        </p:txBody>
      </p:sp>
      <p:sp>
        <p:nvSpPr>
          <p:cNvPr id="2048" name="TextBox 2047">
            <a:extLst>
              <a:ext uri="{FF2B5EF4-FFF2-40B4-BE49-F238E27FC236}">
                <a16:creationId xmlns:a16="http://schemas.microsoft.com/office/drawing/2014/main" id="{0490113B-38D6-C48A-9C14-C4C730EB4C0E}"/>
              </a:ext>
            </a:extLst>
          </p:cNvPr>
          <p:cNvSpPr txBox="1"/>
          <p:nvPr/>
        </p:nvSpPr>
        <p:spPr>
          <a:xfrm>
            <a:off x="11810110" y="8186549"/>
            <a:ext cx="19654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Tranh/Ảnh</a:t>
            </a:r>
          </a:p>
        </p:txBody>
      </p:sp>
      <p:sp>
        <p:nvSpPr>
          <p:cNvPr id="2049" name="TextBox 2048">
            <a:extLst>
              <a:ext uri="{FF2B5EF4-FFF2-40B4-BE49-F238E27FC236}">
                <a16:creationId xmlns:a16="http://schemas.microsoft.com/office/drawing/2014/main" id="{216F982F-39C7-0E58-F6AD-A855C561D801}"/>
              </a:ext>
            </a:extLst>
          </p:cNvPr>
          <p:cNvSpPr txBox="1"/>
          <p:nvPr/>
        </p:nvSpPr>
        <p:spPr>
          <a:xfrm>
            <a:off x="7872927" y="8186549"/>
            <a:ext cx="19654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Băng dính</a:t>
            </a:r>
          </a:p>
        </p:txBody>
      </p:sp>
      <p:sp>
        <p:nvSpPr>
          <p:cNvPr id="2051" name="TextBox 2050">
            <a:extLst>
              <a:ext uri="{FF2B5EF4-FFF2-40B4-BE49-F238E27FC236}">
                <a16:creationId xmlns:a16="http://schemas.microsoft.com/office/drawing/2014/main" id="{235589CB-27F5-FD6B-E329-945B4B0B24D0}"/>
              </a:ext>
            </a:extLst>
          </p:cNvPr>
          <p:cNvSpPr txBox="1"/>
          <p:nvPr/>
        </p:nvSpPr>
        <p:spPr>
          <a:xfrm>
            <a:off x="13898931" y="5248417"/>
            <a:ext cx="19654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Bút chì</a:t>
            </a:r>
          </a:p>
        </p:txBody>
      </p:sp>
      <p:sp>
        <p:nvSpPr>
          <p:cNvPr id="2052" name="TextBox 2051">
            <a:extLst>
              <a:ext uri="{FF2B5EF4-FFF2-40B4-BE49-F238E27FC236}">
                <a16:creationId xmlns:a16="http://schemas.microsoft.com/office/drawing/2014/main" id="{09BED7F3-AE3B-3AD3-5927-7E0F75402DCF}"/>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74 SGK)</a:t>
            </a:r>
          </a:p>
        </p:txBody>
      </p:sp>
    </p:spTree>
    <p:extLst>
      <p:ext uri="{BB962C8B-B14F-4D97-AF65-F5344CB8AC3E}">
        <p14:creationId xmlns:p14="http://schemas.microsoft.com/office/powerpoint/2010/main" val="321563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randombar(horizontal)">
                                      <p:cBhvr>
                                        <p:cTn id="37" dur="500"/>
                                        <p:tgtEl>
                                          <p:spTgt spid="2051"/>
                                        </p:tgtEl>
                                      </p:cBhvr>
                                    </p:animEffect>
                                  </p:childTnLst>
                                </p:cTn>
                              </p:par>
                              <p:par>
                                <p:cTn id="38" presetID="14" presetClass="entr" presetSubtype="1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048"/>
                                        </p:tgtEl>
                                        <p:attrNameLst>
                                          <p:attrName>style.visibility</p:attrName>
                                        </p:attrNameLst>
                                      </p:cBhvr>
                                      <p:to>
                                        <p:strVal val="visible"/>
                                      </p:to>
                                    </p:set>
                                    <p:animEffect transition="in" filter="randombar(horizontal)">
                                      <p:cBhvr>
                                        <p:cTn id="43" dur="500"/>
                                        <p:tgtEl>
                                          <p:spTgt spid="2048"/>
                                        </p:tgtEl>
                                      </p:cBhvr>
                                    </p:animEffect>
                                  </p:childTnLst>
                                </p:cTn>
                              </p:par>
                              <p:par>
                                <p:cTn id="44" presetID="14" presetClass="entr" presetSubtype="1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49"/>
                                        </p:tgtEl>
                                        <p:attrNameLst>
                                          <p:attrName>style.visibility</p:attrName>
                                        </p:attrNameLst>
                                      </p:cBhvr>
                                      <p:to>
                                        <p:strVal val="visible"/>
                                      </p:to>
                                    </p:set>
                                    <p:animEffect transition="in" filter="randombar(horizontal)">
                                      <p:cBhvr>
                                        <p:cTn id="49" dur="500"/>
                                        <p:tgtEl>
                                          <p:spTgt spid="204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7" grpId="0"/>
      <p:bldP spid="29" grpId="0"/>
      <p:bldP spid="30" grpId="0"/>
      <p:bldP spid="31" grpId="0"/>
      <p:bldP spid="2048" grpId="0"/>
      <p:bldP spid="2049" grpId="0"/>
      <p:bldP spid="20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4639740" y="5005279"/>
            <a:ext cx="2007171" cy="3805063"/>
          </a:xfrm>
          <a:custGeom>
            <a:avLst/>
            <a:gdLst/>
            <a:ahLst/>
            <a:cxnLst/>
            <a:rect l="l" t="t" r="r" b="b"/>
            <a:pathLst>
              <a:path w="2007171" h="3805063">
                <a:moveTo>
                  <a:pt x="0" y="0"/>
                </a:moveTo>
                <a:lnTo>
                  <a:pt x="2007171" y="0"/>
                </a:lnTo>
                <a:lnTo>
                  <a:pt x="2007171" y="3805064"/>
                </a:lnTo>
                <a:lnTo>
                  <a:pt x="0" y="3805064"/>
                </a:lnTo>
                <a:lnTo>
                  <a:pt x="0" y="0"/>
                </a:lnTo>
                <a:close/>
              </a:path>
            </a:pathLst>
          </a:custGeom>
          <a:blipFill>
            <a:blip r:embed="rId3" cstate="print">
              <a:extLst>
                <a:ext uri="{96DAC541-7B7A-43D3-8B79-37D633B846F1}">
                  <asvg:svgBlip xmlns:asvg="http://schemas.microsoft.com/office/drawing/2016/SVG/main" xmlns="" r:embed="rId6"/>
                </a:ext>
              </a:extLst>
            </a:blip>
            <a:stretch>
              <a:fillRect/>
            </a:stretch>
          </a:blipFill>
        </p:spPr>
      </p:sp>
      <p:sp>
        <p:nvSpPr>
          <p:cNvPr id="19" name="TextBox 19"/>
          <p:cNvSpPr txBox="1"/>
          <p:nvPr/>
        </p:nvSpPr>
        <p:spPr>
          <a:xfrm>
            <a:off x="4183850" y="1767742"/>
            <a:ext cx="11272915" cy="138499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Làm cẩm nang chăm sóc, bảo vệ sức khoẻ ở tuổi dậy thì theo cách của nhóm em</a:t>
            </a:r>
            <a:endParaRPr kumimoji="0" lang="en-US" sz="5000" b="1"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endParaRPr>
          </a:p>
        </p:txBody>
      </p:sp>
      <p:pic>
        <p:nvPicPr>
          <p:cNvPr id="13" name="Picture 12">
            <a:extLst>
              <a:ext uri="{FF2B5EF4-FFF2-40B4-BE49-F238E27FC236}">
                <a16:creationId xmlns:a16="http://schemas.microsoft.com/office/drawing/2014/main" id="{9ACADB98-33E3-0255-028B-A50CE42EAE5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1875" l="10000" r="90000">
                        <a14:foregroundMark x1="26000" y1="40875" x2="26000" y2="45500"/>
                        <a14:foregroundMark x1="29250" y1="48250" x2="30917" y2="49375"/>
                        <a14:foregroundMark x1="50167" y1="91000" x2="54167" y2="91875"/>
                        <a14:foregroundMark x1="20083" y1="38750" x2="20833" y2="44250"/>
                        <a14:foregroundMark x1="26083" y1="36125" x2="30417" y2="38375"/>
                        <a14:foregroundMark x1="30417" y1="38375" x2="30417" y2="39125"/>
                        <a14:backgroundMark x1="58000" y1="60000" x2="58333" y2="62125"/>
                        <a14:backgroundMark x1="55250" y1="57750" x2="54167" y2="58000"/>
                      </a14:backgroundRemoval>
                    </a14:imgEffect>
                  </a14:imgLayer>
                </a14:imgProps>
              </a:ext>
            </a:extLst>
          </a:blip>
          <a:srcRect l="18032" t="21000" r="18749" b="5699"/>
          <a:stretch/>
        </p:blipFill>
        <p:spPr>
          <a:xfrm>
            <a:off x="1925925" y="4838701"/>
            <a:ext cx="5315473" cy="4108874"/>
          </a:xfrm>
          <a:prstGeom prst="rect">
            <a:avLst/>
          </a:prstGeom>
        </p:spPr>
      </p:pic>
      <p:pic>
        <p:nvPicPr>
          <p:cNvPr id="15" name="Picture 14">
            <a:extLst>
              <a:ext uri="{FF2B5EF4-FFF2-40B4-BE49-F238E27FC236}">
                <a16:creationId xmlns:a16="http://schemas.microsoft.com/office/drawing/2014/main" id="{1DBD33D4-CA89-640E-6612-349A32A1E4C3}"/>
              </a:ext>
            </a:extLst>
          </p:cNvPr>
          <p:cNvPicPr>
            <a:picLocks noChangeAspect="1"/>
          </p:cNvPicPr>
          <p:nvPr/>
        </p:nvPicPr>
        <p:blipFill>
          <a:blip r:embed="rId9"/>
          <a:stretch>
            <a:fillRect/>
          </a:stretch>
        </p:blipFill>
        <p:spPr>
          <a:xfrm>
            <a:off x="7498718" y="3548314"/>
            <a:ext cx="6691956" cy="4970943"/>
          </a:xfrm>
          <a:prstGeom prst="rect">
            <a:avLst/>
          </a:prstGeom>
        </p:spPr>
      </p:pic>
      <p:pic>
        <p:nvPicPr>
          <p:cNvPr id="18" name="Picture 17">
            <a:extLst>
              <a:ext uri="{FF2B5EF4-FFF2-40B4-BE49-F238E27FC236}">
                <a16:creationId xmlns:a16="http://schemas.microsoft.com/office/drawing/2014/main" id="{EEDF422D-46E8-A3DD-43EB-4149FA2FC9F6}"/>
              </a:ext>
            </a:extLst>
          </p:cNvPr>
          <p:cNvPicPr>
            <a:picLocks noChangeAspect="1"/>
          </p:cNvPicPr>
          <p:nvPr/>
        </p:nvPicPr>
        <p:blipFill>
          <a:blip r:embed="rId10"/>
          <a:stretch>
            <a:fillRect/>
          </a:stretch>
        </p:blipFill>
        <p:spPr>
          <a:xfrm>
            <a:off x="7901332" y="3812828"/>
            <a:ext cx="6013602" cy="4510202"/>
          </a:xfrm>
          <a:prstGeom prst="roundRect">
            <a:avLst>
              <a:gd name="adj" fmla="val 2838"/>
            </a:avLst>
          </a:prstGeom>
        </p:spPr>
      </p:pic>
      <p:sp>
        <p:nvSpPr>
          <p:cNvPr id="20" name="TextBox 19">
            <a:extLst>
              <a:ext uri="{FF2B5EF4-FFF2-40B4-BE49-F238E27FC236}">
                <a16:creationId xmlns:a16="http://schemas.microsoft.com/office/drawing/2014/main" id="{52296956-0934-8B1D-714E-4A6EBDAA621C}"/>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74 SGK)</a:t>
            </a:r>
          </a:p>
        </p:txBody>
      </p:sp>
    </p:spTree>
    <p:extLst>
      <p:ext uri="{BB962C8B-B14F-4D97-AF65-F5344CB8AC3E}">
        <p14:creationId xmlns:p14="http://schemas.microsoft.com/office/powerpoint/2010/main" val="335685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6868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65991" y="1248176"/>
            <a:ext cx="15756019" cy="8223463"/>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algn="ctr">
                <a:spcBef>
                  <a:spcPct val="0"/>
                </a:spcBef>
              </a:pPr>
              <a:endParaRPr/>
            </a:p>
          </p:txBody>
        </p:sp>
      </p:grpSp>
      <p:pic>
        <p:nvPicPr>
          <p:cNvPr id="53" name="Picture 52">
            <a:extLst>
              <a:ext uri="{FF2B5EF4-FFF2-40B4-BE49-F238E27FC236}">
                <a16:creationId xmlns:a16="http://schemas.microsoft.com/office/drawing/2014/main" id="{A94E99D4-8585-2F93-8895-47D9106A32D0}"/>
              </a:ext>
            </a:extLst>
          </p:cNvPr>
          <p:cNvPicPr>
            <a:picLocks noChangeAspect="1"/>
          </p:cNvPicPr>
          <p:nvPr/>
        </p:nvPicPr>
        <p:blipFill>
          <a:blip r:embed="rId3"/>
          <a:stretch>
            <a:fillRect/>
          </a:stretch>
        </p:blipFill>
        <p:spPr>
          <a:xfrm>
            <a:off x="6540268" y="4932816"/>
            <a:ext cx="4981544" cy="4393344"/>
          </a:xfrm>
          <a:prstGeom prst="rect">
            <a:avLst/>
          </a:prstGeom>
        </p:spPr>
      </p:pic>
      <p:grpSp>
        <p:nvGrpSpPr>
          <p:cNvPr id="10" name="Group 10"/>
          <p:cNvGrpSpPr/>
          <p:nvPr/>
        </p:nvGrpSpPr>
        <p:grpSpPr>
          <a:xfrm>
            <a:off x="3854718" y="1714500"/>
            <a:ext cx="11630032" cy="1359591"/>
            <a:chOff x="0" y="0"/>
            <a:chExt cx="1918785" cy="358081"/>
          </a:xfrm>
        </p:grpSpPr>
        <p:sp>
          <p:nvSpPr>
            <p:cNvPr id="11" name="Freeform 11"/>
            <p:cNvSpPr/>
            <p:nvPr/>
          </p:nvSpPr>
          <p:spPr>
            <a:xfrm>
              <a:off x="0" y="0"/>
              <a:ext cx="1918785" cy="358081"/>
            </a:xfrm>
            <a:custGeom>
              <a:avLst/>
              <a:gdLst/>
              <a:ahLst/>
              <a:cxnLst/>
              <a:rect l="l" t="t" r="r" b="b"/>
              <a:pathLst>
                <a:path w="1918785" h="358081">
                  <a:moveTo>
                    <a:pt x="81825" y="0"/>
                  </a:moveTo>
                  <a:lnTo>
                    <a:pt x="1836960" y="0"/>
                  </a:lnTo>
                  <a:cubicBezTo>
                    <a:pt x="1858662" y="0"/>
                    <a:pt x="1879474" y="8621"/>
                    <a:pt x="1894819" y="23966"/>
                  </a:cubicBezTo>
                  <a:cubicBezTo>
                    <a:pt x="1910165" y="39311"/>
                    <a:pt x="1918785" y="60124"/>
                    <a:pt x="1918785" y="81825"/>
                  </a:cubicBezTo>
                  <a:lnTo>
                    <a:pt x="1918785" y="276256"/>
                  </a:lnTo>
                  <a:cubicBezTo>
                    <a:pt x="1918785" y="321447"/>
                    <a:pt x="1882151" y="358081"/>
                    <a:pt x="1836960" y="358081"/>
                  </a:cubicBezTo>
                  <a:lnTo>
                    <a:pt x="81825" y="358081"/>
                  </a:lnTo>
                  <a:cubicBezTo>
                    <a:pt x="36634" y="358081"/>
                    <a:pt x="0" y="321447"/>
                    <a:pt x="0" y="276256"/>
                  </a:cubicBezTo>
                  <a:lnTo>
                    <a:pt x="0" y="81825"/>
                  </a:lnTo>
                  <a:cubicBezTo>
                    <a:pt x="0" y="36634"/>
                    <a:pt x="36634" y="0"/>
                    <a:pt x="81825" y="0"/>
                  </a:cubicBezTo>
                  <a:close/>
                </a:path>
              </a:pathLst>
            </a:custGeom>
            <a:solidFill>
              <a:srgbClr val="DDCDD6"/>
            </a:solidFill>
          </p:spPr>
        </p:sp>
        <p:sp>
          <p:nvSpPr>
            <p:cNvPr id="12" name="TextBox 12"/>
            <p:cNvSpPr txBox="1"/>
            <p:nvPr/>
          </p:nvSpPr>
          <p:spPr>
            <a:xfrm>
              <a:off x="0" y="-38100"/>
              <a:ext cx="1918785" cy="396181"/>
            </a:xfrm>
            <a:prstGeom prst="rect">
              <a:avLst/>
            </a:prstGeom>
          </p:spPr>
          <p:txBody>
            <a:bodyPr lIns="50800" tIns="50800" rIns="50800" bIns="50800" rtlCol="0" anchor="ctr"/>
            <a:lstStyle/>
            <a:p>
              <a:pPr algn="ctr"/>
              <a:endParaRPr/>
            </a:p>
          </p:txBody>
        </p:sp>
      </p:grpSp>
      <p:sp>
        <p:nvSpPr>
          <p:cNvPr id="13" name="Freeform 13"/>
          <p:cNvSpPr/>
          <p:nvPr/>
        </p:nvSpPr>
        <p:spPr>
          <a:xfrm>
            <a:off x="3960351" y="2104059"/>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4" cstate="print">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14772728" y="2110602"/>
            <a:ext cx="670916" cy="622122"/>
          </a:xfrm>
          <a:custGeom>
            <a:avLst/>
            <a:gdLst/>
            <a:ahLst/>
            <a:cxnLst/>
            <a:rect l="l" t="t" r="r" b="b"/>
            <a:pathLst>
              <a:path w="670916" h="622122">
                <a:moveTo>
                  <a:pt x="0" y="0"/>
                </a:moveTo>
                <a:lnTo>
                  <a:pt x="670917" y="0"/>
                </a:lnTo>
                <a:lnTo>
                  <a:pt x="670917" y="622122"/>
                </a:lnTo>
                <a:lnTo>
                  <a:pt x="0" y="622122"/>
                </a:lnTo>
                <a:lnTo>
                  <a:pt x="0" y="0"/>
                </a:lnTo>
                <a:close/>
              </a:path>
            </a:pathLst>
          </a:custGeom>
          <a:blipFill>
            <a:blip r:embed="rId4" cstate="print">
              <a:extLst>
                <a:ext uri="{96DAC541-7B7A-43D3-8B79-37D633B846F1}">
                  <asvg:svgBlip xmlns:asvg="http://schemas.microsoft.com/office/drawing/2016/SVG/main" xmlns="" r:embed="rId12"/>
                </a:ext>
              </a:extLst>
            </a:blip>
            <a:stretch>
              <a:fillRect/>
            </a:stretch>
          </a:blipFill>
        </p:spPr>
      </p:sp>
      <p:sp>
        <p:nvSpPr>
          <p:cNvPr id="27" name="AutoShape 27"/>
          <p:cNvSpPr/>
          <p:nvPr/>
        </p:nvSpPr>
        <p:spPr>
          <a:xfrm flipV="1">
            <a:off x="2546809" y="3786188"/>
            <a:ext cx="12838683" cy="17542"/>
          </a:xfrm>
          <a:prstGeom prst="line">
            <a:avLst/>
          </a:prstGeom>
          <a:ln w="28575" cap="flat">
            <a:solidFill>
              <a:srgbClr val="403031"/>
            </a:solidFill>
            <a:prstDash val="solid"/>
            <a:headEnd type="none" w="sm" len="sm"/>
            <a:tailEnd type="none" w="sm" len="sm"/>
          </a:ln>
        </p:spPr>
      </p:sp>
      <p:grpSp>
        <p:nvGrpSpPr>
          <p:cNvPr id="51" name="Group 50">
            <a:extLst>
              <a:ext uri="{FF2B5EF4-FFF2-40B4-BE49-F238E27FC236}">
                <a16:creationId xmlns:a16="http://schemas.microsoft.com/office/drawing/2014/main" id="{77911FD9-7DB6-63BB-092B-805B6EC3A2DD}"/>
              </a:ext>
            </a:extLst>
          </p:cNvPr>
          <p:cNvGrpSpPr/>
          <p:nvPr/>
        </p:nvGrpSpPr>
        <p:grpSpPr>
          <a:xfrm>
            <a:off x="2168442" y="3794959"/>
            <a:ext cx="756696" cy="1362785"/>
            <a:chOff x="2168442" y="4962096"/>
            <a:chExt cx="756696" cy="1362785"/>
          </a:xfrm>
        </p:grpSpPr>
        <p:grpSp>
          <p:nvGrpSpPr>
            <p:cNvPr id="15" name="Group 15"/>
            <p:cNvGrpSpPr/>
            <p:nvPr/>
          </p:nvGrpSpPr>
          <p:grpSpPr>
            <a:xfrm>
              <a:off x="2168442" y="5568185"/>
              <a:ext cx="756696" cy="75669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17" name="TextBox 17"/>
              <p:cNvSpPr txBox="1"/>
              <p:nvPr/>
            </p:nvSpPr>
            <p:spPr>
              <a:xfrm>
                <a:off x="76200" y="28575"/>
                <a:ext cx="660400" cy="708025"/>
              </a:xfrm>
              <a:prstGeom prst="rect">
                <a:avLst/>
              </a:prstGeom>
            </p:spPr>
            <p:txBody>
              <a:bodyPr lIns="33713" tIns="33713" rIns="33713" bIns="33713" rtlCol="0" anchor="ctr"/>
              <a:lstStyle/>
              <a:p>
                <a:pPr algn="ctr"/>
                <a:endParaRPr>
                  <a:solidFill>
                    <a:srgbClr val="553D3F"/>
                  </a:solidFill>
                </a:endParaRPr>
              </a:p>
            </p:txBody>
          </p:sp>
        </p:grpSp>
        <p:sp>
          <p:nvSpPr>
            <p:cNvPr id="18" name="Freeform 18"/>
            <p:cNvSpPr/>
            <p:nvPr/>
          </p:nvSpPr>
          <p:spPr>
            <a:xfrm>
              <a:off x="2309948" y="5716501"/>
              <a:ext cx="473683" cy="460064"/>
            </a:xfrm>
            <a:custGeom>
              <a:avLst/>
              <a:gdLst/>
              <a:ahLst/>
              <a:cxnLst/>
              <a:rect l="l" t="t" r="r" b="b"/>
              <a:pathLst>
                <a:path w="473683" h="460064">
                  <a:moveTo>
                    <a:pt x="0" y="0"/>
                  </a:moveTo>
                  <a:lnTo>
                    <a:pt x="473683" y="0"/>
                  </a:lnTo>
                  <a:lnTo>
                    <a:pt x="473683" y="460064"/>
                  </a:lnTo>
                  <a:lnTo>
                    <a:pt x="0" y="460064"/>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sp>
        <p:sp>
          <p:nvSpPr>
            <p:cNvPr id="28" name="AutoShape 28"/>
            <p:cNvSpPr/>
            <p:nvPr/>
          </p:nvSpPr>
          <p:spPr>
            <a:xfrm>
              <a:off x="2546790" y="4962096"/>
              <a:ext cx="0" cy="606090"/>
            </a:xfrm>
            <a:prstGeom prst="line">
              <a:avLst/>
            </a:prstGeom>
            <a:ln w="28575" cap="flat">
              <a:solidFill>
                <a:srgbClr val="403031"/>
              </a:solidFill>
              <a:prstDash val="solid"/>
              <a:headEnd type="none" w="sm" len="sm"/>
              <a:tailEnd type="none" w="sm" len="sm"/>
            </a:ln>
          </p:spPr>
        </p:sp>
      </p:grpSp>
      <p:grpSp>
        <p:nvGrpSpPr>
          <p:cNvPr id="41" name="Group 40">
            <a:extLst>
              <a:ext uri="{FF2B5EF4-FFF2-40B4-BE49-F238E27FC236}">
                <a16:creationId xmlns:a16="http://schemas.microsoft.com/office/drawing/2014/main" id="{1BB629AE-5249-669B-5BA8-D108AE27629A}"/>
              </a:ext>
            </a:extLst>
          </p:cNvPr>
          <p:cNvGrpSpPr/>
          <p:nvPr/>
        </p:nvGrpSpPr>
        <p:grpSpPr>
          <a:xfrm>
            <a:off x="5867400" y="3818017"/>
            <a:ext cx="760176" cy="1377546"/>
            <a:chOff x="6785362" y="4985154"/>
            <a:chExt cx="760176" cy="1377546"/>
          </a:xfrm>
        </p:grpSpPr>
        <p:grpSp>
          <p:nvGrpSpPr>
            <p:cNvPr id="23" name="Group 23"/>
            <p:cNvGrpSpPr/>
            <p:nvPr/>
          </p:nvGrpSpPr>
          <p:grpSpPr>
            <a:xfrm>
              <a:off x="6785362" y="5591430"/>
              <a:ext cx="760176" cy="771270"/>
              <a:chOff x="0" y="28575"/>
              <a:chExt cx="812800" cy="824662"/>
            </a:xfrm>
          </p:grpSpPr>
          <p:sp>
            <p:nvSpPr>
              <p:cNvPr id="24" name="Freeform 24"/>
              <p:cNvSpPr/>
              <p:nvPr/>
            </p:nvSpPr>
            <p:spPr>
              <a:xfrm>
                <a:off x="0" y="4043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25" name="TextBox 25"/>
              <p:cNvSpPr txBox="1"/>
              <p:nvPr/>
            </p:nvSpPr>
            <p:spPr>
              <a:xfrm>
                <a:off x="76200" y="28575"/>
                <a:ext cx="660400" cy="708025"/>
              </a:xfrm>
              <a:prstGeom prst="rect">
                <a:avLst/>
              </a:prstGeom>
            </p:spPr>
            <p:txBody>
              <a:bodyPr lIns="33868" tIns="33868" rIns="33868" bIns="33868" rtlCol="0" anchor="ctr"/>
              <a:lstStyle/>
              <a:p>
                <a:pPr algn="ctr"/>
                <a:endParaRPr>
                  <a:solidFill>
                    <a:srgbClr val="553D3F"/>
                  </a:solidFill>
                </a:endParaRPr>
              </a:p>
            </p:txBody>
          </p:sp>
        </p:grpSp>
        <p:sp>
          <p:nvSpPr>
            <p:cNvPr id="26" name="Freeform 26"/>
            <p:cNvSpPr/>
            <p:nvPr/>
          </p:nvSpPr>
          <p:spPr>
            <a:xfrm>
              <a:off x="6912383" y="5794637"/>
              <a:ext cx="506135" cy="415663"/>
            </a:xfrm>
            <a:custGeom>
              <a:avLst/>
              <a:gdLst/>
              <a:ahLst/>
              <a:cxnLst/>
              <a:rect l="l" t="t" r="r" b="b"/>
              <a:pathLst>
                <a:path w="506135" h="415663">
                  <a:moveTo>
                    <a:pt x="0" y="0"/>
                  </a:moveTo>
                  <a:lnTo>
                    <a:pt x="506135" y="0"/>
                  </a:lnTo>
                  <a:lnTo>
                    <a:pt x="506135" y="415664"/>
                  </a:lnTo>
                  <a:lnTo>
                    <a:pt x="0" y="415664"/>
                  </a:lnTo>
                  <a:lnTo>
                    <a:pt x="0" y="0"/>
                  </a:lnTo>
                  <a:close/>
                </a:path>
              </a:pathLst>
            </a:custGeom>
            <a:blipFill>
              <a:blip r:embed="rId15" cstate="print">
                <a:extLst>
                  <a:ext uri="{96DAC541-7B7A-43D3-8B79-37D633B846F1}">
                    <asvg:svgBlip xmlns:asvg="http://schemas.microsoft.com/office/drawing/2016/SVG/main" xmlns="" r:embed="rId16"/>
                  </a:ext>
                </a:extLst>
              </a:blip>
              <a:stretch>
                <a:fillRect/>
              </a:stretch>
            </a:blipFill>
          </p:spPr>
        </p:sp>
        <p:sp>
          <p:nvSpPr>
            <p:cNvPr id="29" name="AutoShape 29"/>
            <p:cNvSpPr/>
            <p:nvPr/>
          </p:nvSpPr>
          <p:spPr>
            <a:xfrm>
              <a:off x="7151163" y="4985154"/>
              <a:ext cx="0" cy="606090"/>
            </a:xfrm>
            <a:prstGeom prst="line">
              <a:avLst/>
            </a:prstGeom>
            <a:ln w="28575" cap="flat">
              <a:solidFill>
                <a:srgbClr val="403031"/>
              </a:solidFill>
              <a:prstDash val="solid"/>
              <a:headEnd type="none" w="sm" len="sm"/>
              <a:tailEnd type="none" w="sm" len="sm"/>
            </a:ln>
          </p:spPr>
        </p:sp>
      </p:grpSp>
      <p:grpSp>
        <p:nvGrpSpPr>
          <p:cNvPr id="42" name="Group 41">
            <a:extLst>
              <a:ext uri="{FF2B5EF4-FFF2-40B4-BE49-F238E27FC236}">
                <a16:creationId xmlns:a16="http://schemas.microsoft.com/office/drawing/2014/main" id="{CD99996F-FA8D-EEA2-2A72-BD722EA182E9}"/>
              </a:ext>
            </a:extLst>
          </p:cNvPr>
          <p:cNvGrpSpPr/>
          <p:nvPr/>
        </p:nvGrpSpPr>
        <p:grpSpPr>
          <a:xfrm>
            <a:off x="9601200" y="3771900"/>
            <a:ext cx="760176" cy="1366266"/>
            <a:chOff x="9601200" y="4939037"/>
            <a:chExt cx="760176" cy="1366266"/>
          </a:xfrm>
        </p:grpSpPr>
        <p:grpSp>
          <p:nvGrpSpPr>
            <p:cNvPr id="19" name="Group 19"/>
            <p:cNvGrpSpPr/>
            <p:nvPr/>
          </p:nvGrpSpPr>
          <p:grpSpPr>
            <a:xfrm>
              <a:off x="9601200" y="5545127"/>
              <a:ext cx="760176" cy="76017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21" name="TextBox 21"/>
              <p:cNvSpPr txBox="1"/>
              <p:nvPr/>
            </p:nvSpPr>
            <p:spPr>
              <a:xfrm>
                <a:off x="76200" y="28575"/>
                <a:ext cx="660400" cy="708025"/>
              </a:xfrm>
              <a:prstGeom prst="rect">
                <a:avLst/>
              </a:prstGeom>
            </p:spPr>
            <p:txBody>
              <a:bodyPr lIns="42962" tIns="42962" rIns="42962" bIns="42962" rtlCol="0" anchor="ctr"/>
              <a:lstStyle/>
              <a:p>
                <a:pPr algn="ctr"/>
                <a:endParaRPr>
                  <a:solidFill>
                    <a:srgbClr val="553D3F"/>
                  </a:solidFill>
                </a:endParaRPr>
              </a:p>
            </p:txBody>
          </p:sp>
        </p:grpSp>
        <p:sp>
          <p:nvSpPr>
            <p:cNvPr id="22" name="Freeform 22"/>
            <p:cNvSpPr/>
            <p:nvPr/>
          </p:nvSpPr>
          <p:spPr>
            <a:xfrm>
              <a:off x="9700061" y="5668244"/>
              <a:ext cx="562454" cy="513943"/>
            </a:xfrm>
            <a:custGeom>
              <a:avLst/>
              <a:gdLst/>
              <a:ahLst/>
              <a:cxnLst/>
              <a:rect l="l" t="t" r="r" b="b"/>
              <a:pathLst>
                <a:path w="562454" h="513943">
                  <a:moveTo>
                    <a:pt x="0" y="0"/>
                  </a:moveTo>
                  <a:lnTo>
                    <a:pt x="562454" y="0"/>
                  </a:lnTo>
                  <a:lnTo>
                    <a:pt x="562454" y="513942"/>
                  </a:lnTo>
                  <a:lnTo>
                    <a:pt x="0" y="513942"/>
                  </a:lnTo>
                  <a:lnTo>
                    <a:pt x="0" y="0"/>
                  </a:lnTo>
                  <a:close/>
                </a:path>
              </a:pathLst>
            </a:custGeom>
            <a:blipFill>
              <a:blip r:embed="rId17" cstate="print">
                <a:extLst>
                  <a:ext uri="{96DAC541-7B7A-43D3-8B79-37D633B846F1}">
                    <asvg:svgBlip xmlns:asvg="http://schemas.microsoft.com/office/drawing/2016/SVG/main" xmlns="" r:embed="rId18"/>
                  </a:ext>
                </a:extLst>
              </a:blip>
              <a:stretch>
                <a:fillRect/>
              </a:stretch>
            </a:blipFill>
          </p:spPr>
        </p:sp>
        <p:sp>
          <p:nvSpPr>
            <p:cNvPr id="30" name="AutoShape 30"/>
            <p:cNvSpPr/>
            <p:nvPr/>
          </p:nvSpPr>
          <p:spPr>
            <a:xfrm>
              <a:off x="9981288" y="4939037"/>
              <a:ext cx="0" cy="606090"/>
            </a:xfrm>
            <a:prstGeom prst="line">
              <a:avLst/>
            </a:prstGeom>
            <a:ln w="28575" cap="flat">
              <a:solidFill>
                <a:srgbClr val="403031"/>
              </a:solidFill>
              <a:prstDash val="solid"/>
              <a:headEnd type="none" w="sm" len="sm"/>
              <a:tailEnd type="none" w="sm" len="sm"/>
            </a:ln>
          </p:spPr>
        </p:sp>
      </p:grpSp>
      <p:sp>
        <p:nvSpPr>
          <p:cNvPr id="33" name="TextBox 33"/>
          <p:cNvSpPr txBox="1"/>
          <p:nvPr/>
        </p:nvSpPr>
        <p:spPr>
          <a:xfrm>
            <a:off x="5475729" y="1773096"/>
            <a:ext cx="8408901" cy="1231106"/>
          </a:xfrm>
          <a:prstGeom prst="rect">
            <a:avLst/>
          </a:prstGeom>
        </p:spPr>
        <p:txBody>
          <a:bodyPr wrap="square" lIns="0" tIns="0" rIns="0" bIns="0" rtlCol="0" anchor="t">
            <a:spAutoFit/>
          </a:bodyPr>
          <a:lstStyle/>
          <a:p>
            <a:pPr algn="ctr"/>
            <a:r>
              <a:rPr lang="en-US" sz="4000">
                <a:solidFill>
                  <a:srgbClr val="403031"/>
                </a:solidFill>
                <a:latin typeface="Bahnschrift SemiBold SemiConden" panose="020B0502040204020203" pitchFamily="34" charset="0"/>
              </a:rPr>
              <a:t>a. Em đã làm những việc gì để chăm sóc và bảo vệ sức khoẻ bản thân hằng ngày?</a:t>
            </a:r>
          </a:p>
        </p:txBody>
      </p:sp>
      <p:sp>
        <p:nvSpPr>
          <p:cNvPr id="34" name="TextBox 34"/>
          <p:cNvSpPr txBox="1"/>
          <p:nvPr/>
        </p:nvSpPr>
        <p:spPr>
          <a:xfrm>
            <a:off x="3087063" y="4404421"/>
            <a:ext cx="1942437" cy="984885"/>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Ngủ sớm, dậy sớm</a:t>
            </a:r>
          </a:p>
        </p:txBody>
      </p:sp>
      <p:sp>
        <p:nvSpPr>
          <p:cNvPr id="36" name="TextBox 36"/>
          <p:cNvSpPr txBox="1"/>
          <p:nvPr/>
        </p:nvSpPr>
        <p:spPr>
          <a:xfrm>
            <a:off x="6923568" y="4404421"/>
            <a:ext cx="2336503" cy="984885"/>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Tập thể dục, thể thao</a:t>
            </a:r>
          </a:p>
        </p:txBody>
      </p:sp>
      <p:sp>
        <p:nvSpPr>
          <p:cNvPr id="38" name="TextBox 38"/>
          <p:cNvSpPr txBox="1"/>
          <p:nvPr/>
        </p:nvSpPr>
        <p:spPr>
          <a:xfrm>
            <a:off x="10604942" y="4404421"/>
            <a:ext cx="2336503" cy="984885"/>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Vệ sinh cá nhân sạch sẽ</a:t>
            </a:r>
          </a:p>
        </p:txBody>
      </p:sp>
      <p:sp>
        <p:nvSpPr>
          <p:cNvPr id="48" name="TextBox 34">
            <a:extLst>
              <a:ext uri="{FF2B5EF4-FFF2-40B4-BE49-F238E27FC236}">
                <a16:creationId xmlns:a16="http://schemas.microsoft.com/office/drawing/2014/main" id="{C0399F27-8F3A-971D-CD8B-AE30EFC6A531}"/>
              </a:ext>
            </a:extLst>
          </p:cNvPr>
          <p:cNvSpPr txBox="1"/>
          <p:nvPr/>
        </p:nvSpPr>
        <p:spPr>
          <a:xfrm>
            <a:off x="14303476" y="4404421"/>
            <a:ext cx="1942437" cy="984885"/>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Ăn uống lành mạnh</a:t>
            </a:r>
          </a:p>
        </p:txBody>
      </p:sp>
      <p:grpSp>
        <p:nvGrpSpPr>
          <p:cNvPr id="50" name="Group 49">
            <a:extLst>
              <a:ext uri="{FF2B5EF4-FFF2-40B4-BE49-F238E27FC236}">
                <a16:creationId xmlns:a16="http://schemas.microsoft.com/office/drawing/2014/main" id="{CE4A023B-372C-B0D8-ECD9-A79B8200EC82}"/>
              </a:ext>
            </a:extLst>
          </p:cNvPr>
          <p:cNvGrpSpPr/>
          <p:nvPr/>
        </p:nvGrpSpPr>
        <p:grpSpPr>
          <a:xfrm>
            <a:off x="13384855" y="3794959"/>
            <a:ext cx="756696" cy="1362785"/>
            <a:chOff x="13384855" y="4962096"/>
            <a:chExt cx="756696" cy="1362785"/>
          </a:xfrm>
        </p:grpSpPr>
        <p:grpSp>
          <p:nvGrpSpPr>
            <p:cNvPr id="43" name="Group 15">
              <a:extLst>
                <a:ext uri="{FF2B5EF4-FFF2-40B4-BE49-F238E27FC236}">
                  <a16:creationId xmlns:a16="http://schemas.microsoft.com/office/drawing/2014/main" id="{818AD928-15D9-3A96-3B8B-15A3FC0443C0}"/>
                </a:ext>
              </a:extLst>
            </p:cNvPr>
            <p:cNvGrpSpPr/>
            <p:nvPr/>
          </p:nvGrpSpPr>
          <p:grpSpPr>
            <a:xfrm>
              <a:off x="13384855" y="5568185"/>
              <a:ext cx="756696" cy="756696"/>
              <a:chOff x="0" y="0"/>
              <a:chExt cx="812800" cy="812800"/>
            </a:xfrm>
          </p:grpSpPr>
          <p:sp>
            <p:nvSpPr>
              <p:cNvPr id="44" name="Freeform 16">
                <a:extLst>
                  <a:ext uri="{FF2B5EF4-FFF2-40B4-BE49-F238E27FC236}">
                    <a16:creationId xmlns:a16="http://schemas.microsoft.com/office/drawing/2014/main" id="{8193EBE2-8219-899B-3779-54FD94D292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45" name="TextBox 17">
                <a:extLst>
                  <a:ext uri="{FF2B5EF4-FFF2-40B4-BE49-F238E27FC236}">
                    <a16:creationId xmlns:a16="http://schemas.microsoft.com/office/drawing/2014/main" id="{7446139E-3F17-7E1D-A029-BE37C8BD53E2}"/>
                  </a:ext>
                </a:extLst>
              </p:cNvPr>
              <p:cNvSpPr txBox="1"/>
              <p:nvPr/>
            </p:nvSpPr>
            <p:spPr>
              <a:xfrm>
                <a:off x="76200" y="28575"/>
                <a:ext cx="660400" cy="708025"/>
              </a:xfrm>
              <a:prstGeom prst="rect">
                <a:avLst/>
              </a:prstGeom>
            </p:spPr>
            <p:txBody>
              <a:bodyPr lIns="33713" tIns="33713" rIns="33713" bIns="33713" rtlCol="0" anchor="ctr"/>
              <a:lstStyle/>
              <a:p>
                <a:pPr algn="ctr"/>
                <a:endParaRPr>
                  <a:solidFill>
                    <a:srgbClr val="553D3F"/>
                  </a:solidFill>
                </a:endParaRPr>
              </a:p>
            </p:txBody>
          </p:sp>
        </p:grpSp>
        <p:sp>
          <p:nvSpPr>
            <p:cNvPr id="47" name="AutoShape 28">
              <a:extLst>
                <a:ext uri="{FF2B5EF4-FFF2-40B4-BE49-F238E27FC236}">
                  <a16:creationId xmlns:a16="http://schemas.microsoft.com/office/drawing/2014/main" id="{6E5D7E61-DB06-052D-3851-114847E88031}"/>
                </a:ext>
              </a:extLst>
            </p:cNvPr>
            <p:cNvSpPr/>
            <p:nvPr/>
          </p:nvSpPr>
          <p:spPr>
            <a:xfrm>
              <a:off x="13763203" y="4962096"/>
              <a:ext cx="0" cy="606090"/>
            </a:xfrm>
            <a:prstGeom prst="line">
              <a:avLst/>
            </a:prstGeom>
            <a:ln w="28575" cap="flat">
              <a:solidFill>
                <a:srgbClr val="403031"/>
              </a:solidFill>
              <a:prstDash val="solid"/>
              <a:headEnd type="none" w="sm" len="sm"/>
              <a:tailEnd type="none" w="sm" len="sm"/>
            </a:ln>
          </p:spPr>
        </p:sp>
        <p:sp>
          <p:nvSpPr>
            <p:cNvPr id="49" name="Freeform 10">
              <a:extLst>
                <a:ext uri="{FF2B5EF4-FFF2-40B4-BE49-F238E27FC236}">
                  <a16:creationId xmlns:a16="http://schemas.microsoft.com/office/drawing/2014/main" id="{C7E280C1-9391-FA50-8EC2-C2F58A5A033B}"/>
                </a:ext>
              </a:extLst>
            </p:cNvPr>
            <p:cNvSpPr/>
            <p:nvPr/>
          </p:nvSpPr>
          <p:spPr>
            <a:xfrm flipH="1">
              <a:off x="13563354" y="5677270"/>
              <a:ext cx="466908" cy="519422"/>
            </a:xfrm>
            <a:custGeom>
              <a:avLst/>
              <a:gdLst/>
              <a:ahLst/>
              <a:cxnLst/>
              <a:rect l="l" t="t" r="r" b="b"/>
              <a:pathLst>
                <a:path w="1992129" h="1775485">
                  <a:moveTo>
                    <a:pt x="1992129" y="0"/>
                  </a:moveTo>
                  <a:lnTo>
                    <a:pt x="0" y="0"/>
                  </a:lnTo>
                  <a:lnTo>
                    <a:pt x="0" y="1775485"/>
                  </a:lnTo>
                  <a:lnTo>
                    <a:pt x="1992129" y="1775485"/>
                  </a:lnTo>
                  <a:lnTo>
                    <a:pt x="1992129" y="0"/>
                  </a:lnTo>
                  <a:close/>
                </a:path>
              </a:pathLst>
            </a:custGeom>
            <a:blipFill>
              <a:blip r:embed="rId19" cstate="print">
                <a:extLst>
                  <a:ext uri="{96DAC541-7B7A-43D3-8B79-37D633B846F1}">
                    <asvg:svgBlip xmlns:asvg="http://schemas.microsoft.com/office/drawing/2016/SVG/main" xmlns="" r:embed="rId22"/>
                  </a:ext>
                </a:extLst>
              </a:blip>
              <a:stretch>
                <a:fillRect/>
              </a:stretch>
            </a:blipFill>
          </p:spPr>
        </p:sp>
      </p:grpSp>
      <p:sp>
        <p:nvSpPr>
          <p:cNvPr id="54" name="TextBox 5">
            <a:extLst>
              <a:ext uri="{FF2B5EF4-FFF2-40B4-BE49-F238E27FC236}">
                <a16:creationId xmlns:a16="http://schemas.microsoft.com/office/drawing/2014/main" id="{70753925-B6C4-4C59-0470-53CB784794E3}"/>
              </a:ext>
            </a:extLst>
          </p:cNvPr>
          <p:cNvSpPr txBox="1"/>
          <p:nvPr/>
        </p:nvSpPr>
        <p:spPr>
          <a:xfrm>
            <a:off x="5029500" y="9805542"/>
            <a:ext cx="2570605" cy="369332"/>
          </a:xfrm>
          <a:prstGeom prst="rect">
            <a:avLst/>
          </a:prstGeom>
        </p:spPr>
        <p:txBody>
          <a:bodyPr wrap="square" lIns="0" tIns="0" rIns="0" bIns="0" rtlCol="0" anchor="t">
            <a:spAutoFit/>
          </a:bodyPr>
          <a:lstStyle/>
          <a:p>
            <a:r>
              <a:rPr lang="en-US" sz="2400">
                <a:solidFill>
                  <a:srgbClr val="553D3F"/>
                </a:solidFill>
                <a:latin typeface="Montserrat Medium" panose="00000600000000000000" pitchFamily="2" charset="0"/>
              </a:rPr>
              <a:t>(Trang 71 SGK)</a:t>
            </a:r>
          </a:p>
        </p:txBody>
      </p:sp>
    </p:spTree>
    <p:extLst>
      <p:ext uri="{BB962C8B-B14F-4D97-AF65-F5344CB8AC3E}">
        <p14:creationId xmlns:p14="http://schemas.microsoft.com/office/powerpoint/2010/main" val="2039658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heel(1)">
                                      <p:cBhvr>
                                        <p:cTn id="12" dur="2000"/>
                                        <p:tgtEl>
                                          <p:spTgt spid="5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2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anim calcmode="lin" valueType="num">
                                      <p:cBhvr>
                                        <p:cTn id="21" dur="1000" fill="hold"/>
                                        <p:tgtEl>
                                          <p:spTgt spid="41"/>
                                        </p:tgtEl>
                                        <p:attrNameLst>
                                          <p:attrName>ppt_x</p:attrName>
                                        </p:attrNameLst>
                                      </p:cBhvr>
                                      <p:tavLst>
                                        <p:tav tm="0">
                                          <p:val>
                                            <p:strVal val="#ppt_x"/>
                                          </p:val>
                                        </p:tav>
                                        <p:tav tm="100000">
                                          <p:val>
                                            <p:strVal val="#ppt_x"/>
                                          </p:val>
                                        </p:tav>
                                      </p:tavLst>
                                    </p:anim>
                                    <p:anim calcmode="lin" valueType="num">
                                      <p:cBhvr>
                                        <p:cTn id="22" dur="1000" fill="hold"/>
                                        <p:tgtEl>
                                          <p:spTgt spid="4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circle(in)">
                                      <p:cBhvr>
                                        <p:cTn id="32" dur="2000"/>
                                        <p:tgtEl>
                                          <p:spTgt spid="4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circle(in)">
                                      <p:cBhvr>
                                        <p:cTn id="35" dur="20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par>
                                <p:cTn id="43" presetID="53" presetClass="entr" presetSubtype="16"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animEffect transition="in" filter="fade">
                                      <p:cBhvr>
                                        <p:cTn id="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0" y="1259414"/>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7">
            <a:extLst>
              <a:ext uri="{FF2B5EF4-FFF2-40B4-BE49-F238E27FC236}">
                <a16:creationId xmlns:a16="http://schemas.microsoft.com/office/drawing/2014/main" id="{81AEB9DE-F7A1-EAE1-0444-7E4E927D4BB5}"/>
              </a:ext>
            </a:extLst>
          </p:cNvPr>
          <p:cNvSpPr txBox="1"/>
          <p:nvPr/>
        </p:nvSpPr>
        <p:spPr>
          <a:xfrm>
            <a:off x="975530" y="1129547"/>
            <a:ext cx="8068963" cy="1082219"/>
          </a:xfrm>
          <a:prstGeom prst="rect">
            <a:avLst/>
          </a:prstGeom>
        </p:spPr>
        <p:txBody>
          <a:bodyPr wrap="square" lIns="0" tIns="0" rIns="0" bIns="0" rtlCol="0" anchor="t">
            <a:spAutoFit/>
          </a:bodyPr>
          <a:lstStyle/>
          <a:p>
            <a:pPr marL="0" marR="0" lvl="0" indent="0" algn="ctr" defTabSz="914400" rtl="0" eaLnBrk="1" fontAlgn="auto" latinLnBrk="0" hangingPunct="1">
              <a:lnSpc>
                <a:spcPts val="9799"/>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Barlow Condensed Black" panose="00000A06000000000000" pitchFamily="2" charset="0"/>
                <a:ea typeface="+mn-ea"/>
                <a:cs typeface="+mn-cs"/>
              </a:rPr>
              <a:t>HOẠT ĐỘNG 6</a:t>
            </a:r>
          </a:p>
        </p:txBody>
      </p:sp>
      <p:sp>
        <p:nvSpPr>
          <p:cNvPr id="22" name="TextBox 19">
            <a:extLst>
              <a:ext uri="{FF2B5EF4-FFF2-40B4-BE49-F238E27FC236}">
                <a16:creationId xmlns:a16="http://schemas.microsoft.com/office/drawing/2014/main" id="{86C0F6DA-8B9A-EDF0-AF09-2F0E87268D4B}"/>
              </a:ext>
            </a:extLst>
          </p:cNvPr>
          <p:cNvSpPr txBox="1"/>
          <p:nvPr/>
        </p:nvSpPr>
        <p:spPr>
          <a:xfrm>
            <a:off x="5223527" y="2153304"/>
            <a:ext cx="9137773"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7030A0"/>
                </a:solidFill>
                <a:effectLst/>
                <a:uLnTx/>
                <a:uFillTx/>
                <a:latin typeface="Barlow Condensed Black" panose="00000A06000000000000" pitchFamily="2" charset="0"/>
                <a:ea typeface="+mn-ea"/>
                <a:cs typeface="Segoe UI Semibold" panose="020B0702040204020203" pitchFamily="34" charset="0"/>
              </a:rPr>
              <a:t>TRƯNG BÀY VÀ GIỚI THIỆU CẨM NANG CHĂM SÓC SỨC KHOẺ TUỔI DẬY THÌ</a:t>
            </a:r>
            <a:endParaRPr kumimoji="0" lang="en-US" sz="4500" b="0" i="0" u="none" strike="noStrike" kern="1200" cap="none" spc="0" normalizeH="0" baseline="0" noProof="0">
              <a:ln>
                <a:noFill/>
              </a:ln>
              <a:solidFill>
                <a:srgbClr val="7030A0"/>
              </a:solidFill>
              <a:effectLst/>
              <a:uLnTx/>
              <a:uFillTx/>
              <a:latin typeface="Rowdies" pitchFamily="2" charset="0"/>
              <a:ea typeface="Segoe UI Black" panose="020B0A02040204020203" pitchFamily="34" charset="0"/>
              <a:cs typeface="Segoe UI Semibold" panose="020B0702040204020203" pitchFamily="34" charset="0"/>
            </a:endParaRPr>
          </a:p>
        </p:txBody>
      </p:sp>
      <p:pic>
        <p:nvPicPr>
          <p:cNvPr id="25" name="Picture 24">
            <a:extLst>
              <a:ext uri="{FF2B5EF4-FFF2-40B4-BE49-F238E27FC236}">
                <a16:creationId xmlns:a16="http://schemas.microsoft.com/office/drawing/2014/main" id="{5839BACA-BC79-62BB-70C0-FA41DF6649B1}"/>
              </a:ext>
            </a:extLst>
          </p:cNvPr>
          <p:cNvPicPr>
            <a:picLocks noChangeAspect="1"/>
          </p:cNvPicPr>
          <p:nvPr/>
        </p:nvPicPr>
        <p:blipFill>
          <a:blip r:embed="rId3"/>
          <a:stretch>
            <a:fillRect/>
          </a:stretch>
        </p:blipFill>
        <p:spPr>
          <a:xfrm>
            <a:off x="6951101" y="3989497"/>
            <a:ext cx="6872134" cy="4792969"/>
          </a:xfrm>
          <a:prstGeom prst="rect">
            <a:avLst/>
          </a:prstGeom>
        </p:spPr>
      </p:pic>
      <p:pic>
        <p:nvPicPr>
          <p:cNvPr id="28" name="Picture 27">
            <a:extLst>
              <a:ext uri="{FF2B5EF4-FFF2-40B4-BE49-F238E27FC236}">
                <a16:creationId xmlns:a16="http://schemas.microsoft.com/office/drawing/2014/main" id="{44271B01-1771-13D4-6D3A-91FFA640D2C9}"/>
              </a:ext>
            </a:extLst>
          </p:cNvPr>
          <p:cNvPicPr>
            <a:picLocks noChangeAspect="1"/>
          </p:cNvPicPr>
          <p:nvPr/>
        </p:nvPicPr>
        <p:blipFill>
          <a:blip r:embed="rId4" cstate="print"/>
          <a:stretch>
            <a:fillRect/>
          </a:stretch>
        </p:blipFill>
        <p:spPr>
          <a:xfrm>
            <a:off x="7252813" y="4147389"/>
            <a:ext cx="6314748" cy="4377094"/>
          </a:xfrm>
          <a:prstGeom prst="roundRect">
            <a:avLst>
              <a:gd name="adj" fmla="val 3978"/>
            </a:avLst>
          </a:prstGeom>
        </p:spPr>
      </p:pic>
      <p:pic>
        <p:nvPicPr>
          <p:cNvPr id="29" name="Picture 28">
            <a:extLst>
              <a:ext uri="{FF2B5EF4-FFF2-40B4-BE49-F238E27FC236}">
                <a16:creationId xmlns:a16="http://schemas.microsoft.com/office/drawing/2014/main" id="{81B50F16-C2DC-4B99-83F9-F62356C0FD0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469" b="91602" l="1566" r="96282">
                        <a14:foregroundMark x1="16634" y1="39844" x2="6849" y2="63672"/>
                        <a14:foregroundMark x1="6849" y1="63672" x2="7055" y2="66016"/>
                        <a14:foregroundMark x1="8301" y1="76020" x2="9882" y2="80077"/>
                        <a14:foregroundMark x1="3154" y1="56836" x2="2544" y2="65430"/>
                        <a14:foregroundMark x1="4305" y1="40625" x2="3459" y2="52539"/>
                        <a14:foregroundMark x1="5660" y1="76665" x2="7734" y2="84142"/>
                        <a14:foregroundMark x1="4806" y1="73585" x2="5014" y2="74336"/>
                        <a14:foregroundMark x1="3173" y1="67696" x2="3357" y2="68359"/>
                        <a14:foregroundMark x1="2544" y1="65430" x2="3134" y2="67558"/>
                        <a14:foregroundMark x1="49902" y1="36523" x2="59883" y2="35742"/>
                        <a14:foregroundMark x1="59883" y1="35742" x2="66145" y2="48633"/>
                        <a14:foregroundMark x1="79061" y1="37891" x2="88650" y2="35938"/>
                        <a14:foregroundMark x1="88650" y1="35938" x2="96282" y2="46875"/>
                        <a14:foregroundMark x1="96282" y1="46875" x2="96086" y2="50586"/>
                        <a14:foregroundMark x1="30920" y1="66016" x2="39922" y2="69727"/>
                        <a14:foregroundMark x1="31507" y1="41992" x2="31507" y2="49609"/>
                        <a14:foregroundMark x1="52838" y1="30664" x2="62818" y2="32031"/>
                        <a14:foregroundMark x1="1761" y1="43945" x2="9393" y2="37305"/>
                        <a14:foregroundMark x1="9393" y1="37305" x2="9980" y2="37305"/>
                        <a14:foregroundMark x1="85698" y1="72946" x2="84344" y2="79297"/>
                        <a14:foregroundMark x1="83256" y1="85358" x2="84344" y2="91602"/>
                        <a14:foregroundMark x1="81996" y1="78125" x2="82530" y2="81190"/>
                        <a14:foregroundMark x1="78474" y1="85254" x2="78474" y2="87305"/>
                        <a14:foregroundMark x1="78474" y1="80078" x2="78474" y2="82981"/>
                        <a14:foregroundMark x1="81996" y1="53906" x2="83757" y2="62109"/>
                        <a14:foregroundMark x1="19374" y1="58203" x2="16634" y2="59570"/>
                        <a14:foregroundMark x1="7045" y1="84570" x2="8415" y2="90625"/>
                        <a14:foregroundMark x1="14677" y1="86042" x2="14677" y2="87305"/>
                        <a14:foregroundMark x1="14612" y1="86057" x2="15068" y2="88281"/>
                        <a14:foregroundMark x1="13307" y1="79688" x2="13605" y2="81140"/>
                        <a14:foregroundMark x1="13894" y1="86223" x2="13894" y2="90234"/>
                        <a14:foregroundMark x1="5088" y1="67383" x2="8023" y2="79102"/>
                        <a14:foregroundMark x1="31311" y1="52539" x2="30920" y2="55859"/>
                        <a14:foregroundMark x1="31507" y1="50586" x2="29354" y2="57813"/>
                        <a14:foregroundMark x1="49511" y1="53516" x2="50489" y2="58203"/>
                        <a14:foregroundMark x1="50098" y1="51758" x2="50098" y2="55469"/>
                        <a14:foregroundMark x1="50489" y1="51563" x2="60078" y2="54102"/>
                        <a14:foregroundMark x1="60078" y1="54102" x2="60861" y2="51172"/>
                        <a14:foregroundMark x1="61621" y1="53412" x2="62035" y2="56445"/>
                        <a14:foregroundMark x1="61448" y1="52148" x2="61597" y2="53240"/>
                        <a14:foregroundMark x1="66314" y1="55099" x2="63796" y2="58203"/>
                        <a14:backgroundMark x1="1761" y1="52539" x2="1761" y2="56836"/>
                        <a14:backgroundMark x1="6262" y1="66406" x2="6539" y2="67028"/>
                        <a14:backgroundMark x1="8023" y1="66016" x2="8023" y2="66665"/>
                        <a14:backgroundMark x1="10959" y1="83398" x2="11742" y2="86719"/>
                        <a14:backgroundMark x1="11937" y1="80664" x2="10959" y2="83984"/>
                        <a14:backgroundMark x1="84736" y1="69727" x2="83953" y2="72461"/>
                        <a14:backgroundMark x1="80626" y1="82031" x2="82387" y2="85742"/>
                        <a14:backgroundMark x1="70450" y1="41992" x2="70841" y2="46289"/>
                        <a14:backgroundMark x1="71037" y1="49609" x2="71429" y2="53906"/>
                        <a14:backgroundMark x1="65753" y1="52148" x2="64775" y2="54492"/>
                      </a14:backgroundRemoval>
                    </a14:imgEffect>
                  </a14:imgLayer>
                </a14:imgProps>
              </a:ext>
            </a:extLst>
          </a:blip>
          <a:srcRect t="25249" b="7779"/>
          <a:stretch/>
        </p:blipFill>
        <p:spPr>
          <a:xfrm>
            <a:off x="2642411" y="5829218"/>
            <a:ext cx="4839733" cy="3247533"/>
          </a:xfrm>
          <a:prstGeom prst="rect">
            <a:avLst/>
          </a:prstGeom>
        </p:spPr>
      </p:pic>
      <p:sp>
        <p:nvSpPr>
          <p:cNvPr id="30" name="TextBox 29">
            <a:extLst>
              <a:ext uri="{FF2B5EF4-FFF2-40B4-BE49-F238E27FC236}">
                <a16:creationId xmlns:a16="http://schemas.microsoft.com/office/drawing/2014/main" id="{6AF4F314-39AB-618D-A758-94A9FD11A44B}"/>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75 SGK)</a:t>
            </a:r>
          </a:p>
        </p:txBody>
      </p:sp>
    </p:spTree>
    <p:extLst>
      <p:ext uri="{BB962C8B-B14F-4D97-AF65-F5344CB8AC3E}">
        <p14:creationId xmlns:p14="http://schemas.microsoft.com/office/powerpoint/2010/main" val="254762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3926679" y="1392391"/>
            <a:ext cx="11272915"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7030A0"/>
                </a:solidFill>
                <a:effectLst/>
                <a:uLnTx/>
                <a:uFillTx/>
                <a:latin typeface="Barlow Condensed Black" panose="00000A06000000000000" pitchFamily="2" charset="0"/>
                <a:ea typeface="+mn-ea"/>
                <a:cs typeface="Chivo Mono Light" panose="02000009000000000000" pitchFamily="49" charset="0"/>
              </a:rPr>
              <a:t>TRƯNG BÀY VÀ GIỚI THIỆU SẢN PHẨM </a:t>
            </a:r>
            <a:r>
              <a:rPr kumimoji="0" lang="en-US" sz="6000" b="0" i="0" u="none" strike="noStrike" kern="1200" cap="none" spc="0" normalizeH="0" baseline="0" noProof="0">
                <a:ln>
                  <a:noFill/>
                </a:ln>
                <a:solidFill>
                  <a:srgbClr val="7030A0"/>
                </a:solidFill>
                <a:effectLst/>
                <a:uLnTx/>
                <a:uFillTx/>
                <a:latin typeface="Barlow Condensed Black" panose="00000A06000000000000" pitchFamily="2" charset="0"/>
                <a:ea typeface="+mn-ea"/>
                <a:cs typeface="Chivo Mono Light" panose="02000009000000000000" pitchFamily="49" charset="0"/>
              </a:rPr>
              <a:t> </a:t>
            </a:r>
            <a:endParaRPr kumimoji="0" lang="en-US" sz="6000" b="1" i="0" u="none" strike="noStrike" kern="1200" cap="none" spc="0" normalizeH="0" baseline="0" noProof="0">
              <a:ln>
                <a:noFill/>
              </a:ln>
              <a:solidFill>
                <a:srgbClr val="7030A0"/>
              </a:solidFill>
              <a:effectLst/>
              <a:uLnTx/>
              <a:uFillTx/>
              <a:latin typeface="Barlow Condensed Black" panose="00000A06000000000000" pitchFamily="2" charset="0"/>
              <a:ea typeface="+mn-ea"/>
              <a:cs typeface="Chivo Mono Light" panose="02000009000000000000" pitchFamily="49" charset="0"/>
            </a:endParaRPr>
          </a:p>
        </p:txBody>
      </p:sp>
      <p:sp>
        <p:nvSpPr>
          <p:cNvPr id="12" name="TextBox 19">
            <a:extLst>
              <a:ext uri="{FF2B5EF4-FFF2-40B4-BE49-F238E27FC236}">
                <a16:creationId xmlns:a16="http://schemas.microsoft.com/office/drawing/2014/main" id="{C25C3B97-D234-B987-F344-C4E5E9AC9AF7}"/>
              </a:ext>
            </a:extLst>
          </p:cNvPr>
          <p:cNvSpPr txBox="1"/>
          <p:nvPr/>
        </p:nvSpPr>
        <p:spPr>
          <a:xfrm>
            <a:off x="5759199" y="2908052"/>
            <a:ext cx="1637786" cy="53860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GỢI Ý</a:t>
            </a:r>
          </a:p>
        </p:txBody>
      </p:sp>
      <p:sp>
        <p:nvSpPr>
          <p:cNvPr id="14" name="TextBox 19">
            <a:extLst>
              <a:ext uri="{FF2B5EF4-FFF2-40B4-BE49-F238E27FC236}">
                <a16:creationId xmlns:a16="http://schemas.microsoft.com/office/drawing/2014/main" id="{66DA7C5B-502D-0033-14DA-57CF49349277}"/>
              </a:ext>
            </a:extLst>
          </p:cNvPr>
          <p:cNvSpPr txBox="1"/>
          <p:nvPr/>
        </p:nvSpPr>
        <p:spPr>
          <a:xfrm>
            <a:off x="1728330" y="3678981"/>
            <a:ext cx="8112511" cy="923330"/>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Quy trình làm cẩm nang chăm sóc sức khoẻ tuổi dậy thì.</a:t>
            </a:r>
          </a:p>
        </p:txBody>
      </p:sp>
      <p:sp>
        <p:nvSpPr>
          <p:cNvPr id="20" name="TextBox 19">
            <a:extLst>
              <a:ext uri="{FF2B5EF4-FFF2-40B4-BE49-F238E27FC236}">
                <a16:creationId xmlns:a16="http://schemas.microsoft.com/office/drawing/2014/main" id="{71B31A2E-9F36-4186-5F67-1C73BF795EBE}"/>
              </a:ext>
            </a:extLst>
          </p:cNvPr>
          <p:cNvSpPr txBox="1"/>
          <p:nvPr/>
        </p:nvSpPr>
        <p:spPr>
          <a:xfrm>
            <a:off x="1641084" y="4762138"/>
            <a:ext cx="6664711" cy="923330"/>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Vật liệu sử dụng để làm các bộ phận của cẩm nang.</a:t>
            </a:r>
          </a:p>
        </p:txBody>
      </p:sp>
      <p:sp>
        <p:nvSpPr>
          <p:cNvPr id="21" name="TextBox 19">
            <a:extLst>
              <a:ext uri="{FF2B5EF4-FFF2-40B4-BE49-F238E27FC236}">
                <a16:creationId xmlns:a16="http://schemas.microsoft.com/office/drawing/2014/main" id="{F4D44EAA-C62C-4D4C-98D1-C80E97508D42}"/>
              </a:ext>
            </a:extLst>
          </p:cNvPr>
          <p:cNvSpPr txBox="1"/>
          <p:nvPr/>
        </p:nvSpPr>
        <p:spPr>
          <a:xfrm>
            <a:off x="1603025" y="5845295"/>
            <a:ext cx="7960112" cy="461665"/>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Khó khăn và thuận lợi khi làm cẩm nang.</a:t>
            </a:r>
          </a:p>
        </p:txBody>
      </p:sp>
      <p:sp>
        <p:nvSpPr>
          <p:cNvPr id="22" name="TextBox 19">
            <a:extLst>
              <a:ext uri="{FF2B5EF4-FFF2-40B4-BE49-F238E27FC236}">
                <a16:creationId xmlns:a16="http://schemas.microsoft.com/office/drawing/2014/main" id="{5BB27EB4-5058-876B-01FA-637484097DD9}"/>
              </a:ext>
            </a:extLst>
          </p:cNvPr>
          <p:cNvSpPr txBox="1"/>
          <p:nvPr/>
        </p:nvSpPr>
        <p:spPr>
          <a:xfrm>
            <a:off x="1596098" y="6466787"/>
            <a:ext cx="8244743" cy="1846659"/>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Thông tin đã đưa vào cẩm nang: Những việc cần làm, cần tránh hoặc cách chăm sóc, bảo vệ sức khoẻ về thể chất và tinh thần</a:t>
            </a:r>
            <a:r>
              <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 ở tuổi dậy thì</a:t>
            </a:r>
            <a:r>
              <a:rPr kumimoji="0" lang="vi-VN"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rPr>
              <a:t> em sẽ thực hiện.</a:t>
            </a:r>
            <a:endParaRPr kumimoji="0" lang="en-US" sz="3000" b="0" i="0" u="none" strike="noStrike" kern="1200" cap="none" spc="0" normalizeH="0" baseline="0" noProof="0">
              <a:ln>
                <a:noFill/>
              </a:ln>
              <a:solidFill>
                <a:prstClr val="black"/>
              </a:solidFill>
              <a:effectLst/>
              <a:uLnTx/>
              <a:uFillTx/>
              <a:latin typeface="Bahnschrift" panose="020B0502040204020203"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id="{44E480DB-6910-14CB-83D3-78BC8CE6B9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5" b="99500" l="10000" r="90000">
                        <a14:foregroundMark x1="59889" y1="10000" x2="74222" y2="10000"/>
                        <a14:foregroundMark x1="57556" y1="6250" x2="67000" y2="4875"/>
                        <a14:foregroundMark x1="68222" y1="3500" x2="53222" y2="2500"/>
                        <a14:foregroundMark x1="53222" y1="2500" x2="32000" y2="10750"/>
                        <a14:foregroundMark x1="32000" y1="10750" x2="41000" y2="28625"/>
                        <a14:foregroundMark x1="41000" y1="28625" x2="50222" y2="28000"/>
                        <a14:foregroundMark x1="58000" y1="44125" x2="61111" y2="55000"/>
                        <a14:foregroundMark x1="62889" y1="39500" x2="55778" y2="44250"/>
                        <a14:foregroundMark x1="55778" y1="44250" x2="62667" y2="62125"/>
                        <a14:foregroundMark x1="62667" y1="62125" x2="70556" y2="59625"/>
                        <a14:foregroundMark x1="59889" y1="86625" x2="57333" y2="96625"/>
                        <a14:foregroundMark x1="57333" y1="96625" x2="55556" y2="97875"/>
                        <a14:foregroundMark x1="75444" y1="97625" x2="78333" y2="99500"/>
                        <a14:foregroundMark x1="54889" y1="37875" x2="56556" y2="47250"/>
                        <a14:foregroundMark x1="56556" y1="47250" x2="61556" y2="55125"/>
                        <a14:foregroundMark x1="61556" y1="55125" x2="64333" y2="51500"/>
                        <a14:foregroundMark x1="64778" y1="50125" x2="65000" y2="49000"/>
                        <a14:foregroundMark x1="61444" y1="39750" x2="65222" y2="55625"/>
                        <a14:foregroundMark x1="64333" y1="41375" x2="68222" y2="60750"/>
                        <a14:foregroundMark x1="53444" y1="39250" x2="55778" y2="59125"/>
                        <a14:foregroundMark x1="55778" y1="59125" x2="56556" y2="59375"/>
                        <a14:foregroundMark x1="53111" y1="40625" x2="53556" y2="50625"/>
                        <a14:foregroundMark x1="53556" y1="50625" x2="57778" y2="58625"/>
                        <a14:foregroundMark x1="19889" y1="250" x2="40778" y2="1625"/>
                        <a14:foregroundMark x1="40778" y1="1625" x2="59556" y2="125"/>
                        <a14:foregroundMark x1="59556" y1="125" x2="71556" y2="750"/>
                      </a14:backgroundRemoval>
                    </a14:imgEffect>
                  </a14:imgLayer>
                </a14:imgProps>
              </a:ext>
            </a:extLst>
          </a:blip>
          <a:srcRect l="16348" r="51271"/>
          <a:stretch/>
        </p:blipFill>
        <p:spPr>
          <a:xfrm>
            <a:off x="10181023" y="2870529"/>
            <a:ext cx="2072007" cy="5687860"/>
          </a:xfrm>
          <a:prstGeom prst="rect">
            <a:avLst/>
          </a:prstGeom>
        </p:spPr>
      </p:pic>
      <p:pic>
        <p:nvPicPr>
          <p:cNvPr id="24" name="Picture 23">
            <a:extLst>
              <a:ext uri="{FF2B5EF4-FFF2-40B4-BE49-F238E27FC236}">
                <a16:creationId xmlns:a16="http://schemas.microsoft.com/office/drawing/2014/main" id="{BACEEB10-1C06-B839-D310-06FA40996B87}"/>
              </a:ext>
            </a:extLst>
          </p:cNvPr>
          <p:cNvPicPr>
            <a:picLocks noChangeAspect="1"/>
          </p:cNvPicPr>
          <p:nvPr/>
        </p:nvPicPr>
        <p:blipFill>
          <a:blip r:embed="rId5" cstate="print"/>
          <a:stretch>
            <a:fillRect/>
          </a:stretch>
        </p:blipFill>
        <p:spPr>
          <a:xfrm>
            <a:off x="10668357" y="3443404"/>
            <a:ext cx="1303743" cy="1477325"/>
          </a:xfrm>
          <a:prstGeom prst="rect">
            <a:avLst/>
          </a:prstGeom>
        </p:spPr>
      </p:pic>
      <p:pic>
        <p:nvPicPr>
          <p:cNvPr id="26" name="Picture 25">
            <a:extLst>
              <a:ext uri="{FF2B5EF4-FFF2-40B4-BE49-F238E27FC236}">
                <a16:creationId xmlns:a16="http://schemas.microsoft.com/office/drawing/2014/main" id="{5EE4D4A1-3B48-BAF7-B30E-9A5C476634E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25" b="99500" l="10000" r="90000">
                        <a14:foregroundMark x1="59889" y1="10000" x2="74222" y2="10000"/>
                        <a14:foregroundMark x1="57556" y1="6250" x2="67000" y2="4875"/>
                        <a14:foregroundMark x1="68222" y1="3500" x2="53222" y2="2500"/>
                        <a14:foregroundMark x1="53222" y1="2500" x2="44147" y2="6028"/>
                        <a14:foregroundMark x1="44870" y1="28363" x2="50222" y2="28000"/>
                        <a14:foregroundMark x1="58000" y1="44125" x2="61111" y2="55000"/>
                        <a14:foregroundMark x1="62889" y1="39500" x2="55778" y2="44250"/>
                        <a14:foregroundMark x1="55778" y1="44250" x2="62667" y2="62125"/>
                        <a14:foregroundMark x1="62667" y1="62125" x2="70556" y2="59625"/>
                        <a14:foregroundMark x1="59889" y1="86625" x2="57333" y2="96625"/>
                        <a14:foregroundMark x1="57333" y1="96625" x2="55556" y2="97875"/>
                        <a14:foregroundMark x1="75444" y1="97625" x2="78333" y2="99500"/>
                        <a14:foregroundMark x1="54889" y1="37875" x2="56556" y2="47250"/>
                        <a14:foregroundMark x1="56556" y1="47250" x2="61556" y2="55125"/>
                        <a14:foregroundMark x1="61556" y1="55125" x2="64333" y2="51500"/>
                        <a14:foregroundMark x1="64778" y1="50125" x2="65000" y2="49000"/>
                        <a14:foregroundMark x1="61444" y1="39750" x2="65222" y2="55625"/>
                        <a14:foregroundMark x1="64333" y1="41375" x2="68222" y2="60750"/>
                        <a14:foregroundMark x1="53444" y1="39250" x2="55778" y2="59125"/>
                        <a14:foregroundMark x1="55778" y1="59125" x2="56556" y2="59375"/>
                        <a14:foregroundMark x1="53111" y1="40625" x2="53556" y2="50625"/>
                        <a14:foregroundMark x1="53556" y1="50625" x2="57778" y2="58625"/>
                        <a14:foregroundMark x1="40472" y1="1605" x2="40778" y2="1625"/>
                        <a14:foregroundMark x1="40778" y1="1625" x2="59556" y2="125"/>
                        <a14:foregroundMark x1="59556" y1="125" x2="71556" y2="750"/>
                        <a14:foregroundMark x1="45333" y1="28000" x2="49556" y2="49625"/>
                        <a14:backgroundMark x1="33333" y1="3500" x2="32333" y2="36125"/>
                        <a14:backgroundMark x1="32333" y1="36125" x2="27667" y2="43000"/>
                        <a14:backgroundMark x1="27667" y1="43000" x2="23889" y2="30625"/>
                        <a14:backgroundMark x1="23889" y1="30625" x2="23889" y2="24375"/>
                        <a14:backgroundMark x1="37222" y1="1750" x2="38778" y2="46250"/>
                        <a14:backgroundMark x1="33889" y1="7875" x2="36889" y2="26125"/>
                        <a14:backgroundMark x1="38778" y1="2750" x2="40778" y2="47000"/>
                        <a14:backgroundMark x1="40444" y1="3125" x2="20667" y2="1750"/>
                        <a14:backgroundMark x1="42000" y1="24000" x2="46222" y2="43875"/>
                        <a14:backgroundMark x1="46222" y1="43875" x2="46222" y2="45500"/>
                        <a14:backgroundMark x1="41778" y1="2125" x2="43333" y2="15250"/>
                        <a14:backgroundMark x1="40111" y1="1000" x2="20778" y2="2750"/>
                        <a14:backgroundMark x1="20778" y1="2750" x2="28111" y2="4500"/>
                        <a14:backgroundMark x1="28111" y1="4500" x2="30000" y2="2125"/>
                        <a14:backgroundMark x1="42000" y1="10875" x2="46556" y2="13750"/>
                      </a14:backgroundRemoval>
                    </a14:imgEffect>
                  </a14:imgLayer>
                </a14:imgProps>
              </a:ext>
            </a:extLst>
          </a:blip>
          <a:srcRect l="16348" r="17564"/>
          <a:stretch/>
        </p:blipFill>
        <p:spPr>
          <a:xfrm>
            <a:off x="10198946" y="2870529"/>
            <a:ext cx="4228870" cy="5687860"/>
          </a:xfrm>
          <a:prstGeom prst="rect">
            <a:avLst/>
          </a:prstGeom>
        </p:spPr>
      </p:pic>
      <p:sp>
        <p:nvSpPr>
          <p:cNvPr id="27" name="TextBox 26">
            <a:extLst>
              <a:ext uri="{FF2B5EF4-FFF2-40B4-BE49-F238E27FC236}">
                <a16:creationId xmlns:a16="http://schemas.microsoft.com/office/drawing/2014/main" id="{1805C243-A3D2-0470-9D2A-E803E93E7706}"/>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75 SGK)</a:t>
            </a:r>
          </a:p>
        </p:txBody>
      </p:sp>
    </p:spTree>
    <p:extLst>
      <p:ext uri="{BB962C8B-B14F-4D97-AF65-F5344CB8AC3E}">
        <p14:creationId xmlns:p14="http://schemas.microsoft.com/office/powerpoint/2010/main" val="1083373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14"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265991" y="1248176"/>
            <a:ext cx="15756019" cy="7790649"/>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1408268" y="1490915"/>
            <a:ext cx="2775582" cy="2057400"/>
          </a:xfrm>
          <a:custGeom>
            <a:avLst/>
            <a:gdLst/>
            <a:ahLst/>
            <a:cxnLst/>
            <a:rect l="l" t="t" r="r" b="b"/>
            <a:pathLst>
              <a:path w="2775582" h="2057400">
                <a:moveTo>
                  <a:pt x="2775582" y="0"/>
                </a:moveTo>
                <a:lnTo>
                  <a:pt x="0" y="0"/>
                </a:lnTo>
                <a:lnTo>
                  <a:pt x="0" y="2057400"/>
                </a:lnTo>
                <a:lnTo>
                  <a:pt x="2775582" y="2057400"/>
                </a:lnTo>
                <a:lnTo>
                  <a:pt x="2775582" y="0"/>
                </a:lnTo>
                <a:close/>
              </a:path>
            </a:pathLst>
          </a:custGeom>
          <a:blipFill>
            <a:blip r:embed="rId3" cstate="print">
              <a:extLst>
                <a:ext uri="{96DAC541-7B7A-43D3-8B79-37D633B846F1}">
                  <asvg:svgBlip xmlns:asvg="http://schemas.microsoft.com/office/drawing/2016/SVG/main" xmlns="" r:embed="rId8"/>
                </a:ext>
              </a:extLst>
            </a:blip>
            <a:stretch>
              <a:fillRect/>
            </a:stretch>
          </a:blipFill>
        </p:spPr>
      </p:sp>
      <p:sp>
        <p:nvSpPr>
          <p:cNvPr id="19" name="TextBox 19"/>
          <p:cNvSpPr txBox="1"/>
          <p:nvPr/>
        </p:nvSpPr>
        <p:spPr>
          <a:xfrm>
            <a:off x="4183850" y="1417023"/>
            <a:ext cx="11551240" cy="207749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rPr>
              <a:t>Sử dụng cẩm nang vừa làm, tra cứu thông tin về chăm sóc, bảo vệ sức khoẻ thể chất và tinh thần tuổi dậy thì của bản thân để thực hiện.</a:t>
            </a:r>
            <a:endParaRPr kumimoji="0" lang="en-US" sz="5000" b="1" i="0" u="none" strike="noStrike" kern="1200" cap="none" spc="0" normalizeH="0" baseline="0" noProof="0">
              <a:ln>
                <a:noFill/>
              </a:ln>
              <a:solidFill>
                <a:srgbClr val="7030A0"/>
              </a:solidFill>
              <a:effectLst/>
              <a:uLnTx/>
              <a:uFillTx/>
              <a:latin typeface="Bahnschrift Condensed" panose="020B0502040204020203" pitchFamily="34" charset="0"/>
              <a:ea typeface="+mn-ea"/>
              <a:cs typeface="Chivo Mono Light" panose="02000009000000000000" pitchFamily="49" charset="0"/>
            </a:endParaRPr>
          </a:p>
        </p:txBody>
      </p:sp>
      <p:pic>
        <p:nvPicPr>
          <p:cNvPr id="11" name="Picture 10">
            <a:extLst>
              <a:ext uri="{FF2B5EF4-FFF2-40B4-BE49-F238E27FC236}">
                <a16:creationId xmlns:a16="http://schemas.microsoft.com/office/drawing/2014/main" id="{5327BCFB-A52D-E32E-0D00-92F3DEB84CD0}"/>
              </a:ext>
            </a:extLst>
          </p:cNvPr>
          <p:cNvPicPr>
            <a:picLocks noChangeAspect="1"/>
          </p:cNvPicPr>
          <p:nvPr/>
        </p:nvPicPr>
        <p:blipFill rotWithShape="1">
          <a:blip r:embed="rId9"/>
          <a:srcRect t="15642" b="8260"/>
          <a:stretch/>
        </p:blipFill>
        <p:spPr>
          <a:xfrm>
            <a:off x="2669398" y="3977635"/>
            <a:ext cx="6246002" cy="4638928"/>
          </a:xfrm>
          <a:prstGeom prst="roundRect">
            <a:avLst>
              <a:gd name="adj" fmla="val 4123"/>
            </a:avLst>
          </a:prstGeom>
        </p:spPr>
      </p:pic>
      <p:pic>
        <p:nvPicPr>
          <p:cNvPr id="13" name="Picture 12">
            <a:extLst>
              <a:ext uri="{FF2B5EF4-FFF2-40B4-BE49-F238E27FC236}">
                <a16:creationId xmlns:a16="http://schemas.microsoft.com/office/drawing/2014/main" id="{77D8706E-6BF3-9703-7C6C-8B5CB8AF564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333" b="90000" l="10000" r="90000">
                        <a14:foregroundMark x1="44000" y1="19333" x2="30333" y2="16333"/>
                        <a14:foregroundMark x1="64333" y1="51000" x2="73333" y2="52000"/>
                        <a14:foregroundMark x1="63000" y1="41000" x2="70667" y2="44333"/>
                        <a14:foregroundMark x1="72333" y1="41000" x2="64333" y2="40667"/>
                        <a14:foregroundMark x1="63000" y1="37667" x2="65667" y2="42000"/>
                        <a14:foregroundMark x1="72000" y1="41333" x2="79000" y2="40667"/>
                        <a14:foregroundMark x1="76333" y1="38333" x2="65667" y2="41000"/>
                        <a14:foregroundMark x1="56333" y1="37667" x2="61000" y2="43000"/>
                        <a14:foregroundMark x1="58333" y1="37333" x2="63333" y2="41000"/>
                        <a14:foregroundMark x1="73333" y1="49000" x2="72333" y2="56333"/>
                        <a14:foregroundMark x1="45667" y1="76333" x2="68667" y2="82000"/>
                        <a14:foregroundMark x1="70333" y1="84333" x2="65667" y2="83667"/>
                        <a14:foregroundMark x1="70333" y1="83667" x2="72667" y2="84000"/>
                        <a14:foregroundMark x1="30000" y1="81000" x2="51333" y2="81667"/>
                        <a14:foregroundMark x1="44667" y1="82000" x2="57667" y2="83000"/>
                        <a14:foregroundMark x1="31667" y1="85333" x2="38667" y2="86667"/>
                        <a14:foregroundMark x1="34000" y1="9333" x2="46667" y2="10333"/>
                        <a14:foregroundMark x1="39000" y1="9667" x2="45333" y2="11000"/>
                        <a14:foregroundMark x1="35333" y1="86667" x2="51667" y2="86333"/>
                        <a14:foregroundMark x1="51667" y1="86333" x2="67333" y2="87000"/>
                        <a14:foregroundMark x1="67333" y1="87000" x2="70333" y2="87000"/>
                      </a14:backgroundRemoval>
                    </a14:imgEffect>
                  </a14:imgLayer>
                </a14:imgProps>
              </a:ext>
            </a:extLst>
          </a:blip>
          <a:srcRect l="13981" t="6423" r="14095" b="4824"/>
          <a:stretch/>
        </p:blipFill>
        <p:spPr>
          <a:xfrm>
            <a:off x="11200837" y="6334434"/>
            <a:ext cx="2132592" cy="2631615"/>
          </a:xfrm>
          <a:prstGeom prst="rect">
            <a:avLst/>
          </a:prstGeom>
        </p:spPr>
      </p:pic>
      <p:pic>
        <p:nvPicPr>
          <p:cNvPr id="14" name="Picture 13">
            <a:extLst>
              <a:ext uri="{FF2B5EF4-FFF2-40B4-BE49-F238E27FC236}">
                <a16:creationId xmlns:a16="http://schemas.microsoft.com/office/drawing/2014/main" id="{ED8EF227-E68D-17AE-E2E4-D35381766762}"/>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4000" r="99083">
                        <a14:foregroundMark x1="5681" y1="60835" x2="4083" y2="66417"/>
                        <a14:foregroundMark x1="10833" y1="42833" x2="7677" y2="53858"/>
                        <a14:foregroundMark x1="4083" y1="66417" x2="9417" y2="68250"/>
                        <a14:foregroundMark x1="91417" y1="48917" x2="96500" y2="70417"/>
                        <a14:foregroundMark x1="96500" y1="70417" x2="96250" y2="70667"/>
                        <a14:foregroundMark x1="98653" y1="51204" x2="99083" y2="54167"/>
                        <a14:foregroundMark x1="97667" y1="44417" x2="98325" y2="48946"/>
                        <a14:foregroundMark x1="84167" y1="40583" x2="86000" y2="43250"/>
                        <a14:foregroundMark x1="57500" y1="81833" x2="61083" y2="86083"/>
                        <a14:foregroundMark x1="61083" y1="86083" x2="61083" y2="86083"/>
                        <a14:foregroundMark x1="53417" y1="82250" x2="59083" y2="88500"/>
                        <a14:foregroundMark x1="18083" y1="83417" x2="27750" y2="88917"/>
                        <a14:foregroundMark x1="17083" y1="84417" x2="24917" y2="88750"/>
                        <a14:foregroundMark x1="24917" y1="88750" x2="25583" y2="88917"/>
                        <a14:backgroundMark x1="43917" y1="36750" x2="42917" y2="36750"/>
                        <a14:backgroundMark x1="8167" y1="53917" x2="7583" y2="58750"/>
                        <a14:backgroundMark x1="7000" y1="57000" x2="4917" y2="60417"/>
                        <a14:backgroundMark x1="7333" y1="51750" x2="7750" y2="53500"/>
                        <a14:backgroundMark x1="87167" y1="43000" x2="87750" y2="44250"/>
                        <a14:backgroundMark x1="99333" y1="49667" x2="98250" y2="50917"/>
                      </a14:backgroundRemoval>
                    </a14:imgEffect>
                  </a14:imgLayer>
                </a14:imgProps>
              </a:ext>
            </a:extLst>
          </a:blip>
          <a:srcRect l="-2222" t="10000" r="1134" b="9061"/>
          <a:stretch/>
        </p:blipFill>
        <p:spPr>
          <a:xfrm>
            <a:off x="10854413" y="3336034"/>
            <a:ext cx="3653939" cy="2925625"/>
          </a:xfrm>
          <a:prstGeom prst="rect">
            <a:avLst/>
          </a:prstGeom>
        </p:spPr>
      </p:pic>
      <p:pic>
        <p:nvPicPr>
          <p:cNvPr id="15" name="Picture 14">
            <a:extLst>
              <a:ext uri="{FF2B5EF4-FFF2-40B4-BE49-F238E27FC236}">
                <a16:creationId xmlns:a16="http://schemas.microsoft.com/office/drawing/2014/main" id="{66A7AEA1-8383-F261-AEEF-0AEA59AC560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250" b="90000" l="10000" r="90000">
                        <a14:foregroundMark x1="52167" y1="29833" x2="52333" y2="37917"/>
                        <a14:foregroundMark x1="49500" y1="32083" x2="51167" y2="35083"/>
                        <a14:foregroundMark x1="44917" y1="10250" x2="55167" y2="11250"/>
                        <a14:foregroundMark x1="48500" y1="26167" x2="45667" y2="33500"/>
                        <a14:foregroundMark x1="47333" y1="9250" x2="54000" y2="9833"/>
                        <a14:foregroundMark x1="51750" y1="27417" x2="52583" y2="36333"/>
                        <a14:foregroundMark x1="56583" y1="32250" x2="49083" y2="36500"/>
                        <a14:foregroundMark x1="53750" y1="36333" x2="49750" y2="38083"/>
                        <a14:foregroundMark x1="57167" y1="36083" x2="55417" y2="39083"/>
                        <a14:backgroundMark x1="67333" y1="43583" x2="67500" y2="44417"/>
                      </a14:backgroundRemoval>
                    </a14:imgEffect>
                  </a14:imgLayer>
                </a14:imgProps>
              </a:ext>
            </a:extLst>
          </a:blip>
          <a:srcRect l="25500" t="6760" r="27000" b="7778"/>
          <a:stretch/>
        </p:blipFill>
        <p:spPr>
          <a:xfrm>
            <a:off x="13195732" y="5979201"/>
            <a:ext cx="1444004" cy="2597998"/>
          </a:xfrm>
          <a:prstGeom prst="rect">
            <a:avLst/>
          </a:prstGeom>
        </p:spPr>
      </p:pic>
      <p:pic>
        <p:nvPicPr>
          <p:cNvPr id="18" name="Picture 17">
            <a:extLst>
              <a:ext uri="{FF2B5EF4-FFF2-40B4-BE49-F238E27FC236}">
                <a16:creationId xmlns:a16="http://schemas.microsoft.com/office/drawing/2014/main" id="{A2AF3A0E-9FFB-5E6C-7004-FD0210E93164}"/>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Lst>
          </a:blip>
          <a:srcRect l="13498" t="7029" r="12014" b="7736"/>
          <a:stretch/>
        </p:blipFill>
        <p:spPr>
          <a:xfrm>
            <a:off x="9068146" y="5152891"/>
            <a:ext cx="2270387" cy="2597998"/>
          </a:xfrm>
          <a:prstGeom prst="rect">
            <a:avLst/>
          </a:prstGeom>
        </p:spPr>
      </p:pic>
      <p:sp>
        <p:nvSpPr>
          <p:cNvPr id="20" name="TextBox 19">
            <a:extLst>
              <a:ext uri="{FF2B5EF4-FFF2-40B4-BE49-F238E27FC236}">
                <a16:creationId xmlns:a16="http://schemas.microsoft.com/office/drawing/2014/main" id="{2392AA4D-A194-57AF-419B-81686ABE2B66}"/>
              </a:ext>
            </a:extLst>
          </p:cNvPr>
          <p:cNvSpPr txBox="1"/>
          <p:nvPr/>
        </p:nvSpPr>
        <p:spPr>
          <a:xfrm>
            <a:off x="7596693" y="9585717"/>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75 SGK)</a:t>
            </a:r>
          </a:p>
        </p:txBody>
      </p:sp>
    </p:spTree>
    <p:extLst>
      <p:ext uri="{BB962C8B-B14F-4D97-AF65-F5344CB8AC3E}">
        <p14:creationId xmlns:p14="http://schemas.microsoft.com/office/powerpoint/2010/main" val="3842805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408013"/>
            <a:ext cx="16230600" cy="9293926"/>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316900" y="657758"/>
            <a:ext cx="15756019" cy="8908450"/>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4149733" cy="20994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3419289" y="761396"/>
            <a:ext cx="11551240" cy="76944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Bahnschrift Condensed" panose="020B0502040204020203" pitchFamily="34" charset="0"/>
                <a:ea typeface="+mn-ea"/>
                <a:cs typeface="Chivo Mono Light" panose="02000009000000000000" pitchFamily="49" charset="0"/>
              </a:rPr>
              <a:t>ĐÁNH GIÁ SẢN PHẨM</a:t>
            </a:r>
          </a:p>
        </p:txBody>
      </p:sp>
      <p:pic>
        <p:nvPicPr>
          <p:cNvPr id="12" name="Picture 11">
            <a:extLst>
              <a:ext uri="{FF2B5EF4-FFF2-40B4-BE49-F238E27FC236}">
                <a16:creationId xmlns:a16="http://schemas.microsoft.com/office/drawing/2014/main" id="{CE836CE9-DE67-14D9-B6F8-D08019FFBA5C}"/>
              </a:ext>
            </a:extLst>
          </p:cNvPr>
          <p:cNvPicPr>
            <a:picLocks noChangeAspect="1"/>
          </p:cNvPicPr>
          <p:nvPr/>
        </p:nvPicPr>
        <p:blipFill>
          <a:blip r:embed="rId3"/>
          <a:stretch>
            <a:fillRect/>
          </a:stretch>
        </p:blipFill>
        <p:spPr>
          <a:xfrm>
            <a:off x="3581400" y="1563270"/>
            <a:ext cx="11551240" cy="8002937"/>
          </a:xfrm>
          <a:prstGeom prst="rect">
            <a:avLst/>
          </a:prstGeom>
        </p:spPr>
      </p:pic>
      <p:pic>
        <p:nvPicPr>
          <p:cNvPr id="21" name="Picture 20">
            <a:extLst>
              <a:ext uri="{FF2B5EF4-FFF2-40B4-BE49-F238E27FC236}">
                <a16:creationId xmlns:a16="http://schemas.microsoft.com/office/drawing/2014/main" id="{7B4DF173-C89B-7087-3B7C-FC3983C04CB6}"/>
              </a:ext>
            </a:extLst>
          </p:cNvPr>
          <p:cNvPicPr>
            <a:picLocks noChangeAspect="1"/>
          </p:cNvPicPr>
          <p:nvPr/>
        </p:nvPicPr>
        <p:blipFill rotWithShape="1">
          <a:blip r:embed="rId4">
            <a:extLst>
              <a:ext uri="{28A0092B-C50C-407E-A947-70E740481C1C}">
                <a14:useLocalDpi xmlns:a14="http://schemas.microsoft.com/office/drawing/2010/main" val="0"/>
              </a:ext>
            </a:extLst>
          </a:blip>
          <a:srcRect l="35821" t="36981" r="13695" b="9571"/>
          <a:stretch/>
        </p:blipFill>
        <p:spPr>
          <a:xfrm>
            <a:off x="4467866" y="3924300"/>
            <a:ext cx="9454085" cy="5028160"/>
          </a:xfrm>
          <a:prstGeom prst="roundRect">
            <a:avLst>
              <a:gd name="adj" fmla="val 7018"/>
            </a:avLst>
          </a:prstGeom>
        </p:spPr>
      </p:pic>
      <p:sp>
        <p:nvSpPr>
          <p:cNvPr id="24" name="TextBox 23">
            <a:extLst>
              <a:ext uri="{FF2B5EF4-FFF2-40B4-BE49-F238E27FC236}">
                <a16:creationId xmlns:a16="http://schemas.microsoft.com/office/drawing/2014/main" id="{F58AAE44-BC76-7673-0D1D-DD33ED82B415}"/>
              </a:ext>
            </a:extLst>
          </p:cNvPr>
          <p:cNvSpPr txBox="1"/>
          <p:nvPr/>
        </p:nvSpPr>
        <p:spPr>
          <a:xfrm>
            <a:off x="9753600" y="2077581"/>
            <a:ext cx="4563737" cy="861774"/>
          </a:xfrm>
          <a:prstGeom prst="rect">
            <a:avLst/>
          </a:prstGeom>
        </p:spPr>
        <p:txBody>
          <a:bodyPr wrap="square" lIns="0" tIns="0" rIns="0" bIns="0" rtlCol="0" anchor="t">
            <a:spAutoFit/>
          </a:bodyPr>
          <a:lstStyle>
            <a:defPPr>
              <a:defRPr lang="en-US"/>
            </a:defPPr>
            <a:lvl1pPr algn="ctr">
              <a:defRPr sz="2800">
                <a:solidFill>
                  <a:srgbClr val="002060"/>
                </a:solidFill>
                <a:latin typeface="Montserrat SemiBold" panose="000007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Montserrat SemiBold" panose="00000700000000000000" pitchFamily="2" charset="0"/>
                <a:ea typeface="+mn-ea"/>
                <a:cs typeface="+mn-cs"/>
              </a:rPr>
              <a:t> </a:t>
            </a:r>
            <a:r>
              <a:rPr kumimoji="0" lang="de-DE" sz="2800" b="0" i="0" u="none" strike="noStrike" kern="1200" cap="none" spc="0" normalizeH="0" baseline="0" noProof="0" dirty="0">
                <a:ln>
                  <a:noFill/>
                </a:ln>
                <a:solidFill>
                  <a:srgbClr val="002060"/>
                </a:solidFill>
                <a:effectLst/>
                <a:uLnTx/>
                <a:uFillTx/>
                <a:latin typeface="Montserrat SemiBold" panose="00000700000000000000" pitchFamily="2" charset="0"/>
                <a:ea typeface="+mn-ea"/>
                <a:cs typeface="+mn-cs"/>
              </a:rPr>
              <a:t>Thực hiện đánh giá bằng hình dán</a:t>
            </a:r>
            <a:endParaRPr kumimoji="0" lang="en-US" sz="2800" b="0" i="0" u="none" strike="noStrike" kern="1200" cap="none" spc="0" normalizeH="0" baseline="0" noProof="0" dirty="0">
              <a:ln>
                <a:noFill/>
              </a:ln>
              <a:solidFill>
                <a:srgbClr val="002060"/>
              </a:solidFill>
              <a:effectLst/>
              <a:uLnTx/>
              <a:uFillTx/>
              <a:latin typeface="Montserrat SemiBold" panose="00000700000000000000" pitchFamily="2" charset="0"/>
              <a:ea typeface="+mn-ea"/>
              <a:cs typeface="+mn-cs"/>
            </a:endParaRPr>
          </a:p>
        </p:txBody>
      </p:sp>
      <p:sp>
        <p:nvSpPr>
          <p:cNvPr id="25" name="TextBox 24">
            <a:extLst>
              <a:ext uri="{FF2B5EF4-FFF2-40B4-BE49-F238E27FC236}">
                <a16:creationId xmlns:a16="http://schemas.microsoft.com/office/drawing/2014/main" id="{4EE5A9E2-1458-5657-842E-04AD38B42576}"/>
              </a:ext>
            </a:extLst>
          </p:cNvPr>
          <p:cNvSpPr txBox="1"/>
          <p:nvPr/>
        </p:nvSpPr>
        <p:spPr>
          <a:xfrm>
            <a:off x="7696200" y="9780748"/>
            <a:ext cx="289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064A2">
                    <a:lumMod val="50000"/>
                  </a:srgbClr>
                </a:solidFill>
                <a:effectLst/>
                <a:uLnTx/>
                <a:uFillTx/>
                <a:latin typeface="Bahnschrift" panose="020B0502040204020203" pitchFamily="34" charset="0"/>
                <a:ea typeface="+mn-ea"/>
                <a:cs typeface="Arial" panose="020B0604020202020204" pitchFamily="34" charset="0"/>
              </a:rPr>
              <a:t>(Trang 75 SGK)</a:t>
            </a:r>
          </a:p>
        </p:txBody>
      </p:sp>
    </p:spTree>
    <p:extLst>
      <p:ext uri="{BB962C8B-B14F-4D97-AF65-F5344CB8AC3E}">
        <p14:creationId xmlns:p14="http://schemas.microsoft.com/office/powerpoint/2010/main" val="425474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1722" y="2216055"/>
            <a:ext cx="8732501" cy="7270845"/>
            <a:chOff x="0" y="0"/>
            <a:chExt cx="2558659" cy="1914955"/>
          </a:xfrm>
        </p:grpSpPr>
        <p:sp>
          <p:nvSpPr>
            <p:cNvPr id="4" name="Freeform 4"/>
            <p:cNvSpPr/>
            <p:nvPr/>
          </p:nvSpPr>
          <p:spPr>
            <a:xfrm>
              <a:off x="0" y="0"/>
              <a:ext cx="2558659" cy="1914955"/>
            </a:xfrm>
            <a:custGeom>
              <a:avLst/>
              <a:gdLst/>
              <a:ahLst/>
              <a:cxnLst/>
              <a:rect l="l" t="t" r="r" b="b"/>
              <a:pathLst>
                <a:path w="2558659" h="1914955">
                  <a:moveTo>
                    <a:pt x="42236" y="0"/>
                  </a:moveTo>
                  <a:lnTo>
                    <a:pt x="2516422" y="0"/>
                  </a:lnTo>
                  <a:cubicBezTo>
                    <a:pt x="2539749" y="0"/>
                    <a:pt x="2558659" y="18910"/>
                    <a:pt x="2558659" y="42236"/>
                  </a:cubicBezTo>
                  <a:lnTo>
                    <a:pt x="2558659" y="1872719"/>
                  </a:lnTo>
                  <a:cubicBezTo>
                    <a:pt x="2558659" y="1883920"/>
                    <a:pt x="2554209" y="1894663"/>
                    <a:pt x="2546288" y="1902584"/>
                  </a:cubicBezTo>
                  <a:cubicBezTo>
                    <a:pt x="2538367" y="1910505"/>
                    <a:pt x="2527624" y="1914955"/>
                    <a:pt x="2516422" y="1914955"/>
                  </a:cubicBezTo>
                  <a:lnTo>
                    <a:pt x="42236" y="1914955"/>
                  </a:lnTo>
                  <a:cubicBezTo>
                    <a:pt x="31035" y="1914955"/>
                    <a:pt x="20292" y="1910505"/>
                    <a:pt x="12371" y="1902584"/>
                  </a:cubicBezTo>
                  <a:cubicBezTo>
                    <a:pt x="4450" y="1894663"/>
                    <a:pt x="0" y="1883920"/>
                    <a:pt x="0" y="1872719"/>
                  </a:cubicBezTo>
                  <a:lnTo>
                    <a:pt x="0" y="42236"/>
                  </a:lnTo>
                  <a:cubicBezTo>
                    <a:pt x="0" y="31035"/>
                    <a:pt x="4450" y="20292"/>
                    <a:pt x="12371" y="12371"/>
                  </a:cubicBezTo>
                  <a:cubicBezTo>
                    <a:pt x="20292" y="4450"/>
                    <a:pt x="31035" y="0"/>
                    <a:pt x="42236" y="0"/>
                  </a:cubicBezTo>
                  <a:close/>
                </a:path>
              </a:pathLst>
            </a:custGeom>
            <a:solidFill>
              <a:srgbClr val="000000">
                <a:alpha val="0"/>
              </a:srgbClr>
            </a:solidFill>
            <a:ln w="57150" cap="rnd">
              <a:solidFill>
                <a:srgbClr val="403031"/>
              </a:solidFill>
              <a:prstDash val="solid"/>
              <a:round/>
            </a:ln>
          </p:spPr>
        </p:sp>
        <p:sp>
          <p:nvSpPr>
            <p:cNvPr id="5" name="TextBox 5"/>
            <p:cNvSpPr txBox="1"/>
            <p:nvPr/>
          </p:nvSpPr>
          <p:spPr>
            <a:xfrm>
              <a:off x="0" y="-47625"/>
              <a:ext cx="2558659" cy="1962580"/>
            </a:xfrm>
            <a:prstGeom prst="rect">
              <a:avLst/>
            </a:prstGeom>
          </p:spPr>
          <p:txBody>
            <a:bodyPr lIns="50800" tIns="50800" rIns="50800" bIns="50800" rtlCol="0" anchor="ctr"/>
            <a:lstStyle/>
            <a:p>
              <a:pPr algn="ctr">
                <a:spcBef>
                  <a:spcPct val="0"/>
                </a:spcBef>
              </a:pPr>
              <a:endParaRPr/>
            </a:p>
          </p:txBody>
        </p:sp>
      </p:grpSp>
      <p:grpSp>
        <p:nvGrpSpPr>
          <p:cNvPr id="6" name="Group 6"/>
          <p:cNvGrpSpPr/>
          <p:nvPr/>
        </p:nvGrpSpPr>
        <p:grpSpPr>
          <a:xfrm>
            <a:off x="754855" y="2445952"/>
            <a:ext cx="8255462" cy="6811051"/>
            <a:chOff x="0" y="0"/>
            <a:chExt cx="2425322" cy="1793857"/>
          </a:xfrm>
        </p:grpSpPr>
        <p:sp>
          <p:nvSpPr>
            <p:cNvPr id="7" name="Freeform 7"/>
            <p:cNvSpPr/>
            <p:nvPr/>
          </p:nvSpPr>
          <p:spPr>
            <a:xfrm>
              <a:off x="0" y="0"/>
              <a:ext cx="2425322" cy="1793857"/>
            </a:xfrm>
            <a:custGeom>
              <a:avLst/>
              <a:gdLst/>
              <a:ahLst/>
              <a:cxnLst/>
              <a:rect l="l" t="t" r="r" b="b"/>
              <a:pathLst>
                <a:path w="2425322" h="1793857">
                  <a:moveTo>
                    <a:pt x="35310" y="0"/>
                  </a:moveTo>
                  <a:lnTo>
                    <a:pt x="2390011" y="0"/>
                  </a:lnTo>
                  <a:cubicBezTo>
                    <a:pt x="2409513" y="0"/>
                    <a:pt x="2425322" y="15809"/>
                    <a:pt x="2425322" y="35310"/>
                  </a:cubicBezTo>
                  <a:lnTo>
                    <a:pt x="2425322" y="1758547"/>
                  </a:lnTo>
                  <a:cubicBezTo>
                    <a:pt x="2425322" y="1767911"/>
                    <a:pt x="2421602" y="1776893"/>
                    <a:pt x="2414980" y="1783515"/>
                  </a:cubicBezTo>
                  <a:cubicBezTo>
                    <a:pt x="2408358" y="1790137"/>
                    <a:pt x="2399376" y="1793857"/>
                    <a:pt x="2390011" y="1793857"/>
                  </a:cubicBezTo>
                  <a:lnTo>
                    <a:pt x="35310" y="1793857"/>
                  </a:lnTo>
                  <a:cubicBezTo>
                    <a:pt x="25945" y="1793857"/>
                    <a:pt x="16964" y="1790137"/>
                    <a:pt x="10342" y="1783515"/>
                  </a:cubicBezTo>
                  <a:cubicBezTo>
                    <a:pt x="3720" y="1776893"/>
                    <a:pt x="0" y="1767911"/>
                    <a:pt x="0" y="1758547"/>
                  </a:cubicBezTo>
                  <a:lnTo>
                    <a:pt x="0" y="35310"/>
                  </a:lnTo>
                  <a:cubicBezTo>
                    <a:pt x="0" y="25945"/>
                    <a:pt x="3720" y="16964"/>
                    <a:pt x="10342" y="10342"/>
                  </a:cubicBezTo>
                  <a:cubicBezTo>
                    <a:pt x="16964" y="3720"/>
                    <a:pt x="25945" y="0"/>
                    <a:pt x="35310" y="0"/>
                  </a:cubicBezTo>
                  <a:close/>
                </a:path>
              </a:pathLst>
            </a:custGeom>
            <a:solidFill>
              <a:srgbClr val="FFFFFF"/>
            </a:solidFill>
          </p:spPr>
        </p:sp>
        <p:sp>
          <p:nvSpPr>
            <p:cNvPr id="8" name="TextBox 8"/>
            <p:cNvSpPr txBox="1"/>
            <p:nvPr/>
          </p:nvSpPr>
          <p:spPr>
            <a:xfrm>
              <a:off x="0" y="-47625"/>
              <a:ext cx="2425322" cy="1841482"/>
            </a:xfrm>
            <a:prstGeom prst="rect">
              <a:avLst/>
            </a:prstGeom>
          </p:spPr>
          <p:txBody>
            <a:bodyPr lIns="50800" tIns="50800" rIns="50800" bIns="50800" rtlCol="0" anchor="ctr"/>
            <a:lstStyle/>
            <a:p>
              <a:pPr algn="ctr">
                <a:spcBef>
                  <a:spcPct val="0"/>
                </a:spcBef>
              </a:pPr>
              <a:endParaRPr/>
            </a:p>
          </p:txBody>
        </p:sp>
      </p:grpSp>
      <p:grpSp>
        <p:nvGrpSpPr>
          <p:cNvPr id="24" name="Group 9">
            <a:extLst>
              <a:ext uri="{FF2B5EF4-FFF2-40B4-BE49-F238E27FC236}">
                <a16:creationId xmlns:a16="http://schemas.microsoft.com/office/drawing/2014/main" id="{C9873B7A-4EA5-C967-69EF-5FF0589E84B4}"/>
              </a:ext>
            </a:extLst>
          </p:cNvPr>
          <p:cNvGrpSpPr/>
          <p:nvPr/>
        </p:nvGrpSpPr>
        <p:grpSpPr>
          <a:xfrm>
            <a:off x="1072748" y="4775531"/>
            <a:ext cx="7614052" cy="1729213"/>
            <a:chOff x="0" y="0"/>
            <a:chExt cx="1918785" cy="358081"/>
          </a:xfrm>
        </p:grpSpPr>
        <p:sp>
          <p:nvSpPr>
            <p:cNvPr id="25" name="Freeform 10">
              <a:extLst>
                <a:ext uri="{FF2B5EF4-FFF2-40B4-BE49-F238E27FC236}">
                  <a16:creationId xmlns:a16="http://schemas.microsoft.com/office/drawing/2014/main" id="{A36998A5-1731-CAAF-93BD-C8E28456D09B}"/>
                </a:ext>
              </a:extLst>
            </p:cNvPr>
            <p:cNvSpPr/>
            <p:nvPr/>
          </p:nvSpPr>
          <p:spPr>
            <a:xfrm>
              <a:off x="0" y="0"/>
              <a:ext cx="1918785" cy="358081"/>
            </a:xfrm>
            <a:custGeom>
              <a:avLst/>
              <a:gdLst/>
              <a:ahLst/>
              <a:cxnLst/>
              <a:rect l="l" t="t" r="r" b="b"/>
              <a:pathLst>
                <a:path w="1918785" h="358081">
                  <a:moveTo>
                    <a:pt x="92083" y="0"/>
                  </a:moveTo>
                  <a:lnTo>
                    <a:pt x="1826703" y="0"/>
                  </a:lnTo>
                  <a:cubicBezTo>
                    <a:pt x="1851125" y="0"/>
                    <a:pt x="1874546" y="9702"/>
                    <a:pt x="1891815" y="26970"/>
                  </a:cubicBezTo>
                  <a:cubicBezTo>
                    <a:pt x="1909084" y="44239"/>
                    <a:pt x="1918785" y="67661"/>
                    <a:pt x="1918785" y="92083"/>
                  </a:cubicBezTo>
                  <a:lnTo>
                    <a:pt x="1918785" y="265999"/>
                  </a:lnTo>
                  <a:cubicBezTo>
                    <a:pt x="1918785" y="290421"/>
                    <a:pt x="1909084" y="313842"/>
                    <a:pt x="1891815" y="331111"/>
                  </a:cubicBezTo>
                  <a:cubicBezTo>
                    <a:pt x="1874546" y="348380"/>
                    <a:pt x="1851125" y="358081"/>
                    <a:pt x="1826703" y="358081"/>
                  </a:cubicBezTo>
                  <a:lnTo>
                    <a:pt x="92083" y="358081"/>
                  </a:lnTo>
                  <a:cubicBezTo>
                    <a:pt x="67661" y="358081"/>
                    <a:pt x="44239" y="348380"/>
                    <a:pt x="26970" y="331111"/>
                  </a:cubicBezTo>
                  <a:cubicBezTo>
                    <a:pt x="9702" y="313842"/>
                    <a:pt x="0" y="290421"/>
                    <a:pt x="0" y="265999"/>
                  </a:cubicBezTo>
                  <a:lnTo>
                    <a:pt x="0" y="92083"/>
                  </a:lnTo>
                  <a:cubicBezTo>
                    <a:pt x="0" y="67661"/>
                    <a:pt x="9702" y="44239"/>
                    <a:pt x="26970" y="26970"/>
                  </a:cubicBezTo>
                  <a:cubicBezTo>
                    <a:pt x="44239" y="9702"/>
                    <a:pt x="67661" y="0"/>
                    <a:pt x="92083" y="0"/>
                  </a:cubicBezTo>
                  <a:close/>
                </a:path>
              </a:pathLst>
            </a:custGeom>
            <a:solidFill>
              <a:schemeClr val="accent2">
                <a:lumMod val="20000"/>
                <a:lumOff val="80000"/>
              </a:schemeClr>
            </a:solidFill>
          </p:spPr>
        </p:sp>
        <p:sp>
          <p:nvSpPr>
            <p:cNvPr id="26" name="TextBox 11">
              <a:extLst>
                <a:ext uri="{FF2B5EF4-FFF2-40B4-BE49-F238E27FC236}">
                  <a16:creationId xmlns:a16="http://schemas.microsoft.com/office/drawing/2014/main" id="{B6E6100B-8766-509C-E073-95DE09830575}"/>
                </a:ext>
              </a:extLst>
            </p:cNvPr>
            <p:cNvSpPr txBox="1"/>
            <p:nvPr/>
          </p:nvSpPr>
          <p:spPr>
            <a:xfrm>
              <a:off x="0" y="-38100"/>
              <a:ext cx="1918785" cy="396181"/>
            </a:xfrm>
            <a:prstGeom prst="rect">
              <a:avLst/>
            </a:prstGeom>
          </p:spPr>
          <p:txBody>
            <a:bodyPr lIns="45141" tIns="45141" rIns="45141" bIns="45141" rtlCol="0" anchor="ctr"/>
            <a:lstStyle/>
            <a:p>
              <a:pPr algn="ctr"/>
              <a:endParaRPr/>
            </a:p>
          </p:txBody>
        </p:sp>
      </p:grpSp>
      <p:grpSp>
        <p:nvGrpSpPr>
          <p:cNvPr id="30" name="Group 9">
            <a:extLst>
              <a:ext uri="{FF2B5EF4-FFF2-40B4-BE49-F238E27FC236}">
                <a16:creationId xmlns:a16="http://schemas.microsoft.com/office/drawing/2014/main" id="{F57E4CF1-18CE-A8EE-0A30-691F40211D11}"/>
              </a:ext>
            </a:extLst>
          </p:cNvPr>
          <p:cNvGrpSpPr/>
          <p:nvPr/>
        </p:nvGrpSpPr>
        <p:grpSpPr>
          <a:xfrm>
            <a:off x="1072748" y="6858186"/>
            <a:ext cx="7614052" cy="1729213"/>
            <a:chOff x="0" y="0"/>
            <a:chExt cx="1918785" cy="358081"/>
          </a:xfrm>
        </p:grpSpPr>
        <p:sp>
          <p:nvSpPr>
            <p:cNvPr id="31" name="Freeform 10">
              <a:extLst>
                <a:ext uri="{FF2B5EF4-FFF2-40B4-BE49-F238E27FC236}">
                  <a16:creationId xmlns:a16="http://schemas.microsoft.com/office/drawing/2014/main" id="{77E08098-4180-11CA-58ED-AAE475138358}"/>
                </a:ext>
              </a:extLst>
            </p:cNvPr>
            <p:cNvSpPr/>
            <p:nvPr/>
          </p:nvSpPr>
          <p:spPr>
            <a:xfrm>
              <a:off x="0" y="0"/>
              <a:ext cx="1918785" cy="358081"/>
            </a:xfrm>
            <a:custGeom>
              <a:avLst/>
              <a:gdLst/>
              <a:ahLst/>
              <a:cxnLst/>
              <a:rect l="l" t="t" r="r" b="b"/>
              <a:pathLst>
                <a:path w="1918785" h="358081">
                  <a:moveTo>
                    <a:pt x="92083" y="0"/>
                  </a:moveTo>
                  <a:lnTo>
                    <a:pt x="1826703" y="0"/>
                  </a:lnTo>
                  <a:cubicBezTo>
                    <a:pt x="1851125" y="0"/>
                    <a:pt x="1874546" y="9702"/>
                    <a:pt x="1891815" y="26970"/>
                  </a:cubicBezTo>
                  <a:cubicBezTo>
                    <a:pt x="1909084" y="44239"/>
                    <a:pt x="1918785" y="67661"/>
                    <a:pt x="1918785" y="92083"/>
                  </a:cubicBezTo>
                  <a:lnTo>
                    <a:pt x="1918785" y="265999"/>
                  </a:lnTo>
                  <a:cubicBezTo>
                    <a:pt x="1918785" y="290421"/>
                    <a:pt x="1909084" y="313842"/>
                    <a:pt x="1891815" y="331111"/>
                  </a:cubicBezTo>
                  <a:cubicBezTo>
                    <a:pt x="1874546" y="348380"/>
                    <a:pt x="1851125" y="358081"/>
                    <a:pt x="1826703" y="358081"/>
                  </a:cubicBezTo>
                  <a:lnTo>
                    <a:pt x="92083" y="358081"/>
                  </a:lnTo>
                  <a:cubicBezTo>
                    <a:pt x="67661" y="358081"/>
                    <a:pt x="44239" y="348380"/>
                    <a:pt x="26970" y="331111"/>
                  </a:cubicBezTo>
                  <a:cubicBezTo>
                    <a:pt x="9702" y="313842"/>
                    <a:pt x="0" y="290421"/>
                    <a:pt x="0" y="265999"/>
                  </a:cubicBezTo>
                  <a:lnTo>
                    <a:pt x="0" y="92083"/>
                  </a:lnTo>
                  <a:cubicBezTo>
                    <a:pt x="0" y="67661"/>
                    <a:pt x="9702" y="44239"/>
                    <a:pt x="26970" y="26970"/>
                  </a:cubicBezTo>
                  <a:cubicBezTo>
                    <a:pt x="44239" y="9702"/>
                    <a:pt x="67661" y="0"/>
                    <a:pt x="92083" y="0"/>
                  </a:cubicBezTo>
                  <a:close/>
                </a:path>
              </a:pathLst>
            </a:custGeom>
            <a:solidFill>
              <a:schemeClr val="accent6">
                <a:lumMod val="20000"/>
                <a:lumOff val="80000"/>
              </a:schemeClr>
            </a:solidFill>
          </p:spPr>
        </p:sp>
        <p:sp>
          <p:nvSpPr>
            <p:cNvPr id="32" name="TextBox 11">
              <a:extLst>
                <a:ext uri="{FF2B5EF4-FFF2-40B4-BE49-F238E27FC236}">
                  <a16:creationId xmlns:a16="http://schemas.microsoft.com/office/drawing/2014/main" id="{6D370CA0-7B13-4A67-6C19-CB481F3086D8}"/>
                </a:ext>
              </a:extLst>
            </p:cNvPr>
            <p:cNvSpPr txBox="1"/>
            <p:nvPr/>
          </p:nvSpPr>
          <p:spPr>
            <a:xfrm>
              <a:off x="0" y="-38100"/>
              <a:ext cx="1918785" cy="396181"/>
            </a:xfrm>
            <a:prstGeom prst="rect">
              <a:avLst/>
            </a:prstGeom>
          </p:spPr>
          <p:txBody>
            <a:bodyPr lIns="45141" tIns="45141" rIns="45141" bIns="45141" rtlCol="0" anchor="ctr"/>
            <a:lstStyle/>
            <a:p>
              <a:pPr algn="ctr"/>
              <a:endParaRPr/>
            </a:p>
          </p:txBody>
        </p:sp>
      </p:grpSp>
      <p:grpSp>
        <p:nvGrpSpPr>
          <p:cNvPr id="9" name="Group 9"/>
          <p:cNvGrpSpPr/>
          <p:nvPr/>
        </p:nvGrpSpPr>
        <p:grpSpPr>
          <a:xfrm>
            <a:off x="1524000" y="3060389"/>
            <a:ext cx="6473827" cy="1208138"/>
            <a:chOff x="0" y="0"/>
            <a:chExt cx="1918785" cy="358081"/>
          </a:xfrm>
        </p:grpSpPr>
        <p:sp>
          <p:nvSpPr>
            <p:cNvPr id="10" name="Freeform 10"/>
            <p:cNvSpPr/>
            <p:nvPr/>
          </p:nvSpPr>
          <p:spPr>
            <a:xfrm>
              <a:off x="0" y="0"/>
              <a:ext cx="1918785" cy="358081"/>
            </a:xfrm>
            <a:custGeom>
              <a:avLst/>
              <a:gdLst/>
              <a:ahLst/>
              <a:cxnLst/>
              <a:rect l="l" t="t" r="r" b="b"/>
              <a:pathLst>
                <a:path w="1918785" h="358081">
                  <a:moveTo>
                    <a:pt x="92083" y="0"/>
                  </a:moveTo>
                  <a:lnTo>
                    <a:pt x="1826703" y="0"/>
                  </a:lnTo>
                  <a:cubicBezTo>
                    <a:pt x="1851125" y="0"/>
                    <a:pt x="1874546" y="9702"/>
                    <a:pt x="1891815" y="26970"/>
                  </a:cubicBezTo>
                  <a:cubicBezTo>
                    <a:pt x="1909084" y="44239"/>
                    <a:pt x="1918785" y="67661"/>
                    <a:pt x="1918785" y="92083"/>
                  </a:cubicBezTo>
                  <a:lnTo>
                    <a:pt x="1918785" y="265999"/>
                  </a:lnTo>
                  <a:cubicBezTo>
                    <a:pt x="1918785" y="290421"/>
                    <a:pt x="1909084" y="313842"/>
                    <a:pt x="1891815" y="331111"/>
                  </a:cubicBezTo>
                  <a:cubicBezTo>
                    <a:pt x="1874546" y="348380"/>
                    <a:pt x="1851125" y="358081"/>
                    <a:pt x="1826703" y="358081"/>
                  </a:cubicBezTo>
                  <a:lnTo>
                    <a:pt x="92083" y="358081"/>
                  </a:lnTo>
                  <a:cubicBezTo>
                    <a:pt x="67661" y="358081"/>
                    <a:pt x="44239" y="348380"/>
                    <a:pt x="26970" y="331111"/>
                  </a:cubicBezTo>
                  <a:cubicBezTo>
                    <a:pt x="9702" y="313842"/>
                    <a:pt x="0" y="290421"/>
                    <a:pt x="0" y="265999"/>
                  </a:cubicBezTo>
                  <a:lnTo>
                    <a:pt x="0" y="92083"/>
                  </a:lnTo>
                  <a:cubicBezTo>
                    <a:pt x="0" y="67661"/>
                    <a:pt x="9702" y="44239"/>
                    <a:pt x="26970" y="26970"/>
                  </a:cubicBezTo>
                  <a:cubicBezTo>
                    <a:pt x="44239" y="9702"/>
                    <a:pt x="67661" y="0"/>
                    <a:pt x="92083" y="0"/>
                  </a:cubicBezTo>
                  <a:close/>
                </a:path>
              </a:pathLst>
            </a:custGeom>
            <a:solidFill>
              <a:srgbClr val="DDCDD6"/>
            </a:solidFill>
          </p:spPr>
        </p:sp>
        <p:sp>
          <p:nvSpPr>
            <p:cNvPr id="11" name="TextBox 11"/>
            <p:cNvSpPr txBox="1"/>
            <p:nvPr/>
          </p:nvSpPr>
          <p:spPr>
            <a:xfrm>
              <a:off x="0" y="-38100"/>
              <a:ext cx="1918785" cy="396181"/>
            </a:xfrm>
            <a:prstGeom prst="rect">
              <a:avLst/>
            </a:prstGeom>
          </p:spPr>
          <p:txBody>
            <a:bodyPr lIns="45141" tIns="45141" rIns="45141" bIns="45141" rtlCol="0" anchor="ctr"/>
            <a:lstStyle/>
            <a:p>
              <a:pPr algn="ctr"/>
              <a:endParaRPr/>
            </a:p>
          </p:txBody>
        </p:sp>
      </p:grpSp>
      <p:sp>
        <p:nvSpPr>
          <p:cNvPr id="12" name="Freeform 12"/>
          <p:cNvSpPr/>
          <p:nvPr/>
        </p:nvSpPr>
        <p:spPr>
          <a:xfrm>
            <a:off x="1850197" y="3380208"/>
            <a:ext cx="596179" cy="552821"/>
          </a:xfrm>
          <a:custGeom>
            <a:avLst/>
            <a:gdLst/>
            <a:ahLst/>
            <a:cxnLst/>
            <a:rect l="l" t="t" r="r" b="b"/>
            <a:pathLst>
              <a:path w="596179" h="552821">
                <a:moveTo>
                  <a:pt x="0" y="0"/>
                </a:moveTo>
                <a:lnTo>
                  <a:pt x="596179" y="0"/>
                </a:lnTo>
                <a:lnTo>
                  <a:pt x="596179" y="552820"/>
                </a:lnTo>
                <a:lnTo>
                  <a:pt x="0" y="552820"/>
                </a:lnTo>
                <a:lnTo>
                  <a:pt x="0" y="0"/>
                </a:lnTo>
                <a:close/>
              </a:path>
            </a:pathLst>
          </a:custGeom>
          <a:blipFill>
            <a:blip r:embed="rId3" cstate="print">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7075452" y="3388048"/>
            <a:ext cx="596179" cy="552821"/>
          </a:xfrm>
          <a:custGeom>
            <a:avLst/>
            <a:gdLst/>
            <a:ahLst/>
            <a:cxnLst/>
            <a:rect l="l" t="t" r="r" b="b"/>
            <a:pathLst>
              <a:path w="596179" h="552821">
                <a:moveTo>
                  <a:pt x="0" y="0"/>
                </a:moveTo>
                <a:lnTo>
                  <a:pt x="596179" y="0"/>
                </a:lnTo>
                <a:lnTo>
                  <a:pt x="596179" y="552821"/>
                </a:lnTo>
                <a:lnTo>
                  <a:pt x="0" y="552821"/>
                </a:lnTo>
                <a:lnTo>
                  <a:pt x="0" y="0"/>
                </a:lnTo>
                <a:close/>
              </a:path>
            </a:pathLst>
          </a:custGeom>
          <a:blipFill>
            <a:blip r:embed="rId3" cstate="print">
              <a:extLst>
                <a:ext uri="{96DAC541-7B7A-43D3-8B79-37D633B846F1}">
                  <asvg:svgBlip xmlns:asvg="http://schemas.microsoft.com/office/drawing/2016/SVG/main" xmlns="" r:embed="rId6"/>
                </a:ext>
              </a:extLst>
            </a:blip>
            <a:stretch>
              <a:fillRect/>
            </a:stretch>
          </a:blipFill>
        </p:spPr>
      </p:sp>
      <p:sp>
        <p:nvSpPr>
          <p:cNvPr id="14" name="TextBox 14"/>
          <p:cNvSpPr txBox="1"/>
          <p:nvPr/>
        </p:nvSpPr>
        <p:spPr>
          <a:xfrm>
            <a:off x="838200" y="5117827"/>
            <a:ext cx="5715000" cy="1386918"/>
          </a:xfrm>
          <a:prstGeom prst="rect">
            <a:avLst/>
          </a:prstGeom>
        </p:spPr>
        <p:txBody>
          <a:bodyPr wrap="square" lIns="0" tIns="0" rIns="0" bIns="0" rtlCol="0" anchor="t">
            <a:spAutoFit/>
          </a:bodyPr>
          <a:lstStyle/>
          <a:p>
            <a:pPr marL="648625" lvl="1" indent="-324312" algn="l">
              <a:buFont typeface="Arial"/>
              <a:buChar char="•"/>
            </a:pPr>
            <a:r>
              <a:rPr lang="vi-VN" sz="3004">
                <a:solidFill>
                  <a:srgbClr val="553D3F"/>
                </a:solidFill>
                <a:latin typeface="Barlow Condensed SemiBold" panose="00000706000000000000" pitchFamily="2" charset="0"/>
              </a:rPr>
              <a:t>Dễ ngủ hơn</a:t>
            </a:r>
            <a:r>
              <a:rPr lang="en-US" sz="3004">
                <a:solidFill>
                  <a:srgbClr val="553D3F"/>
                </a:solidFill>
                <a:latin typeface="Barlow Condensed SemiBold" panose="00000706000000000000" pitchFamily="2" charset="0"/>
              </a:rPr>
              <a:t>. </a:t>
            </a:r>
          </a:p>
          <a:p>
            <a:pPr marL="648625" lvl="1" indent="-324312" algn="l">
              <a:buFont typeface="Arial"/>
              <a:buChar char="•"/>
            </a:pPr>
            <a:r>
              <a:rPr lang="en-US" sz="3004">
                <a:solidFill>
                  <a:srgbClr val="553D3F"/>
                </a:solidFill>
                <a:latin typeface="Barlow Condensed SemiBold" panose="00000706000000000000" pitchFamily="2" charset="0"/>
              </a:rPr>
              <a:t>Phát triển chiều cao. </a:t>
            </a:r>
          </a:p>
          <a:p>
            <a:pPr marL="648625" lvl="1" indent="-324312" algn="l">
              <a:buFont typeface="Arial"/>
              <a:buChar char="•"/>
            </a:pPr>
            <a:r>
              <a:rPr lang="en-US" sz="3004">
                <a:solidFill>
                  <a:srgbClr val="553D3F"/>
                </a:solidFill>
                <a:latin typeface="Barlow Condensed SemiBold" panose="00000706000000000000" pitchFamily="2" charset="0"/>
              </a:rPr>
              <a:t>T</a:t>
            </a:r>
            <a:r>
              <a:rPr lang="vi-VN" sz="3004">
                <a:solidFill>
                  <a:srgbClr val="553D3F"/>
                </a:solidFill>
                <a:latin typeface="Barlow Condensed SemiBold" panose="00000706000000000000" pitchFamily="2" charset="0"/>
              </a:rPr>
              <a:t>hông minh hơn và khỏe mạnh hơn</a:t>
            </a:r>
            <a:r>
              <a:rPr lang="en-US" sz="3004">
                <a:solidFill>
                  <a:srgbClr val="553D3F"/>
                </a:solidFill>
                <a:latin typeface="Barlow Condensed SemiBold" panose="00000706000000000000" pitchFamily="2" charset="0"/>
              </a:rPr>
              <a:t>. </a:t>
            </a:r>
          </a:p>
        </p:txBody>
      </p:sp>
      <p:sp>
        <p:nvSpPr>
          <p:cNvPr id="17" name="TextBox 17"/>
          <p:cNvSpPr txBox="1"/>
          <p:nvPr/>
        </p:nvSpPr>
        <p:spPr>
          <a:xfrm>
            <a:off x="2446376" y="3236285"/>
            <a:ext cx="4629076" cy="677108"/>
          </a:xfrm>
          <a:prstGeom prst="rect">
            <a:avLst/>
          </a:prstGeom>
        </p:spPr>
        <p:txBody>
          <a:bodyPr lIns="0" tIns="0" rIns="0" bIns="0" rtlCol="0" anchor="t">
            <a:spAutoFit/>
          </a:bodyPr>
          <a:lstStyle/>
          <a:p>
            <a:pPr algn="ctr"/>
            <a:r>
              <a:rPr lang="en-US" sz="4400">
                <a:solidFill>
                  <a:srgbClr val="403031"/>
                </a:solidFill>
                <a:latin typeface="Bahnschrift SemiBold SemiConden" panose="020B0502040204020203" pitchFamily="34" charset="0"/>
              </a:rPr>
              <a:t>Ngủ sớm, dậy sớm</a:t>
            </a:r>
          </a:p>
        </p:txBody>
      </p:sp>
      <p:sp>
        <p:nvSpPr>
          <p:cNvPr id="21" name="TextBox 17">
            <a:extLst>
              <a:ext uri="{FF2B5EF4-FFF2-40B4-BE49-F238E27FC236}">
                <a16:creationId xmlns:a16="http://schemas.microsoft.com/office/drawing/2014/main" id="{899D2274-1C83-2A2A-D1BE-4DFDE5FDE1B2}"/>
              </a:ext>
            </a:extLst>
          </p:cNvPr>
          <p:cNvSpPr txBox="1"/>
          <p:nvPr/>
        </p:nvSpPr>
        <p:spPr>
          <a:xfrm>
            <a:off x="6126142" y="5199920"/>
            <a:ext cx="2840866" cy="677108"/>
          </a:xfrm>
          <a:prstGeom prst="rect">
            <a:avLst/>
          </a:prstGeom>
        </p:spPr>
        <p:txBody>
          <a:bodyPr wrap="square" lIns="0" tIns="0" rIns="0" bIns="0" rtlCol="0" anchor="t">
            <a:spAutoFit/>
          </a:bodyPr>
          <a:lstStyle/>
          <a:p>
            <a:pPr algn="ctr"/>
            <a:r>
              <a:rPr lang="en-US" sz="4400">
                <a:solidFill>
                  <a:schemeClr val="accent5">
                    <a:lumMod val="75000"/>
                  </a:schemeClr>
                </a:solidFill>
                <a:latin typeface="Bahnschrift SemiBold SemiConden" panose="020B0502040204020203" pitchFamily="34" charset="0"/>
              </a:rPr>
              <a:t>Ngủ sớm</a:t>
            </a:r>
          </a:p>
        </p:txBody>
      </p:sp>
      <p:sp>
        <p:nvSpPr>
          <p:cNvPr id="22" name="TextBox 17">
            <a:extLst>
              <a:ext uri="{FF2B5EF4-FFF2-40B4-BE49-F238E27FC236}">
                <a16:creationId xmlns:a16="http://schemas.microsoft.com/office/drawing/2014/main" id="{F31EC5A1-B712-8122-2D2C-D638CF898A86}"/>
              </a:ext>
            </a:extLst>
          </p:cNvPr>
          <p:cNvSpPr txBox="1"/>
          <p:nvPr/>
        </p:nvSpPr>
        <p:spPr>
          <a:xfrm>
            <a:off x="6297215" y="7237422"/>
            <a:ext cx="2776816" cy="677108"/>
          </a:xfrm>
          <a:prstGeom prst="rect">
            <a:avLst/>
          </a:prstGeom>
        </p:spPr>
        <p:txBody>
          <a:bodyPr wrap="square" lIns="0" tIns="0" rIns="0" bIns="0" rtlCol="0" anchor="t">
            <a:spAutoFit/>
          </a:bodyPr>
          <a:lstStyle/>
          <a:p>
            <a:pPr algn="ctr"/>
            <a:r>
              <a:rPr lang="en-US" sz="4400">
                <a:solidFill>
                  <a:srgbClr val="0070C0"/>
                </a:solidFill>
                <a:latin typeface="Bahnschrift SemiBold SemiConden" panose="020B0502040204020203" pitchFamily="34" charset="0"/>
              </a:rPr>
              <a:t>Dậy sớm</a:t>
            </a:r>
          </a:p>
        </p:txBody>
      </p:sp>
      <p:sp>
        <p:nvSpPr>
          <p:cNvPr id="23" name="TextBox 14">
            <a:extLst>
              <a:ext uri="{FF2B5EF4-FFF2-40B4-BE49-F238E27FC236}">
                <a16:creationId xmlns:a16="http://schemas.microsoft.com/office/drawing/2014/main" id="{5E3ECBA9-93BB-02F8-69C8-55C260CC9FB3}"/>
              </a:ext>
            </a:extLst>
          </p:cNvPr>
          <p:cNvSpPr txBox="1"/>
          <p:nvPr/>
        </p:nvSpPr>
        <p:spPr>
          <a:xfrm>
            <a:off x="857727" y="6921702"/>
            <a:ext cx="5215582" cy="1386918"/>
          </a:xfrm>
          <a:prstGeom prst="rect">
            <a:avLst/>
          </a:prstGeom>
        </p:spPr>
        <p:txBody>
          <a:bodyPr wrap="square" lIns="0" tIns="0" rIns="0" bIns="0" rtlCol="0" anchor="t">
            <a:spAutoFit/>
          </a:bodyPr>
          <a:lstStyle/>
          <a:p>
            <a:pPr marL="648625" lvl="1" indent="-324312" algn="l">
              <a:buFont typeface="Arial"/>
              <a:buChar char="•"/>
            </a:pPr>
            <a:r>
              <a:rPr lang="en-US" sz="3004">
                <a:solidFill>
                  <a:srgbClr val="553D3F"/>
                </a:solidFill>
                <a:latin typeface="Barlow Condensed SemiBold" panose="00000706000000000000" pitchFamily="2" charset="0"/>
              </a:rPr>
              <a:t>Học tập tốt</a:t>
            </a:r>
            <a:r>
              <a:rPr lang="vi-VN" sz="3004">
                <a:solidFill>
                  <a:srgbClr val="553D3F"/>
                </a:solidFill>
                <a:latin typeface="Barlow Condensed SemiBold" panose="00000706000000000000" pitchFamily="2" charset="0"/>
              </a:rPr>
              <a:t> hơn</a:t>
            </a:r>
            <a:r>
              <a:rPr lang="en-US" sz="3004">
                <a:solidFill>
                  <a:srgbClr val="553D3F"/>
                </a:solidFill>
                <a:latin typeface="Barlow Condensed SemiBold" panose="00000706000000000000" pitchFamily="2" charset="0"/>
              </a:rPr>
              <a:t>. </a:t>
            </a:r>
          </a:p>
          <a:p>
            <a:pPr marL="648625" lvl="1" indent="-324312" algn="l">
              <a:buFont typeface="Arial"/>
              <a:buChar char="•"/>
            </a:pPr>
            <a:r>
              <a:rPr lang="en-US" sz="3004">
                <a:solidFill>
                  <a:srgbClr val="553D3F"/>
                </a:solidFill>
                <a:latin typeface="Barlow Condensed SemiBold" panose="00000706000000000000" pitchFamily="2" charset="0"/>
              </a:rPr>
              <a:t>Tăng hiệu suất làm việc. </a:t>
            </a:r>
          </a:p>
          <a:p>
            <a:pPr marL="648625" lvl="1" indent="-324312" algn="l">
              <a:buFont typeface="Arial"/>
              <a:buChar char="•"/>
            </a:pPr>
            <a:r>
              <a:rPr lang="vi-VN" sz="3004">
                <a:solidFill>
                  <a:srgbClr val="553D3F"/>
                </a:solidFill>
                <a:latin typeface="Barlow Condensed SemiBold" panose="00000706000000000000" pitchFamily="2" charset="0"/>
              </a:rPr>
              <a:t>Thúc đẩy sự tập trung tốt hơn</a:t>
            </a:r>
            <a:r>
              <a:rPr lang="en-US" sz="3004">
                <a:solidFill>
                  <a:srgbClr val="553D3F"/>
                </a:solidFill>
                <a:latin typeface="Barlow Condensed SemiBold" panose="00000706000000000000" pitchFamily="2" charset="0"/>
              </a:rPr>
              <a:t>. </a:t>
            </a:r>
          </a:p>
        </p:txBody>
      </p:sp>
      <p:sp>
        <p:nvSpPr>
          <p:cNvPr id="33" name="Freeform 10">
            <a:extLst>
              <a:ext uri="{FF2B5EF4-FFF2-40B4-BE49-F238E27FC236}">
                <a16:creationId xmlns:a16="http://schemas.microsoft.com/office/drawing/2014/main" id="{5055624F-622C-36FA-2BE3-734755F199BD}"/>
              </a:ext>
            </a:extLst>
          </p:cNvPr>
          <p:cNvSpPr/>
          <p:nvPr/>
        </p:nvSpPr>
        <p:spPr>
          <a:xfrm rot="2968808">
            <a:off x="5047648" y="7022707"/>
            <a:ext cx="1953529" cy="1282118"/>
          </a:xfrm>
          <a:custGeom>
            <a:avLst/>
            <a:gdLst/>
            <a:ahLst/>
            <a:cxnLst/>
            <a:rect l="l" t="t" r="r" b="b"/>
            <a:pathLst>
              <a:path w="3790946" h="1895473">
                <a:moveTo>
                  <a:pt x="0" y="0"/>
                </a:moveTo>
                <a:lnTo>
                  <a:pt x="3790946" y="0"/>
                </a:lnTo>
                <a:lnTo>
                  <a:pt x="3790946" y="1895473"/>
                </a:lnTo>
                <a:lnTo>
                  <a:pt x="0" y="189547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34" name="Freeform 11">
            <a:extLst>
              <a:ext uri="{FF2B5EF4-FFF2-40B4-BE49-F238E27FC236}">
                <a16:creationId xmlns:a16="http://schemas.microsoft.com/office/drawing/2014/main" id="{1E2F9B94-67E1-24F7-77ED-5A8B609917C6}"/>
              </a:ext>
            </a:extLst>
          </p:cNvPr>
          <p:cNvSpPr/>
          <p:nvPr/>
        </p:nvSpPr>
        <p:spPr>
          <a:xfrm>
            <a:off x="4985507" y="4853690"/>
            <a:ext cx="1245971" cy="978498"/>
          </a:xfrm>
          <a:custGeom>
            <a:avLst/>
            <a:gdLst/>
            <a:ahLst/>
            <a:cxnLst/>
            <a:rect l="l" t="t" r="r" b="b"/>
            <a:pathLst>
              <a:path w="2160051" h="1401333">
                <a:moveTo>
                  <a:pt x="0" y="0"/>
                </a:moveTo>
                <a:lnTo>
                  <a:pt x="2160052" y="0"/>
                </a:lnTo>
                <a:lnTo>
                  <a:pt x="2160052" y="1401333"/>
                </a:lnTo>
                <a:lnTo>
                  <a:pt x="0" y="1401333"/>
                </a:lnTo>
                <a:lnTo>
                  <a:pt x="0" y="0"/>
                </a:lnTo>
                <a:close/>
              </a:path>
            </a:pathLst>
          </a:custGeom>
          <a:blipFill>
            <a:blip r:embed="rId9" cstate="print">
              <a:extLst>
                <a:ext uri="{96DAC541-7B7A-43D3-8B79-37D633B846F1}">
                  <asvg:svgBlip xmlns:asvg="http://schemas.microsoft.com/office/drawing/2016/SVG/main" xmlns="" r:embed="rId12"/>
                </a:ext>
              </a:extLst>
            </a:blip>
            <a:stretch>
              <a:fillRect/>
            </a:stretch>
          </a:blipFill>
        </p:spPr>
      </p:sp>
      <p:sp>
        <p:nvSpPr>
          <p:cNvPr id="39" name="TextBox 33">
            <a:extLst>
              <a:ext uri="{FF2B5EF4-FFF2-40B4-BE49-F238E27FC236}">
                <a16:creationId xmlns:a16="http://schemas.microsoft.com/office/drawing/2014/main" id="{A7DA4CC7-AB39-0D95-69F6-7E7A4DB5D528}"/>
              </a:ext>
            </a:extLst>
          </p:cNvPr>
          <p:cNvSpPr txBox="1"/>
          <p:nvPr/>
        </p:nvSpPr>
        <p:spPr>
          <a:xfrm>
            <a:off x="2667000" y="796296"/>
            <a:ext cx="13374687" cy="615553"/>
          </a:xfrm>
          <a:prstGeom prst="rect">
            <a:avLst/>
          </a:prstGeom>
        </p:spPr>
        <p:txBody>
          <a:bodyPr wrap="square" lIns="0" tIns="0" rIns="0" bIns="0" rtlCol="0" anchor="t">
            <a:spAutoFit/>
          </a:bodyPr>
          <a:lstStyle/>
          <a:p>
            <a:pPr algn="ctr"/>
            <a:r>
              <a:rPr lang="en-US" sz="4000">
                <a:solidFill>
                  <a:srgbClr val="403031"/>
                </a:solidFill>
                <a:latin typeface="Bahnschrift SemiBold SemiConden" panose="020B0502040204020203" pitchFamily="34" charset="0"/>
              </a:rPr>
              <a:t>Những việc để chăm sóc và bảo vệ sức khoẻ bản thân hằng ngày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3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1000" fill="hold"/>
                                        <p:tgtEl>
                                          <p:spTgt spid="34"/>
                                        </p:tgtEl>
                                        <p:attrNameLst>
                                          <p:attrName>ppt_w</p:attrName>
                                        </p:attrNameLst>
                                      </p:cBhvr>
                                      <p:tavLst>
                                        <p:tav tm="0">
                                          <p:val>
                                            <p:fltVal val="0"/>
                                          </p:val>
                                        </p:tav>
                                        <p:tav tm="100000">
                                          <p:val>
                                            <p:strVal val="#ppt_w"/>
                                          </p:val>
                                        </p:tav>
                                      </p:tavLst>
                                    </p:anim>
                                    <p:anim calcmode="lin" valueType="num">
                                      <p:cBhvr>
                                        <p:cTn id="17" dur="1000" fill="hold"/>
                                        <p:tgtEl>
                                          <p:spTgt spid="34"/>
                                        </p:tgtEl>
                                        <p:attrNameLst>
                                          <p:attrName>ppt_h</p:attrName>
                                        </p:attrNameLst>
                                      </p:cBhvr>
                                      <p:tavLst>
                                        <p:tav tm="0">
                                          <p:val>
                                            <p:fltVal val="0"/>
                                          </p:val>
                                        </p:tav>
                                        <p:tav tm="100000">
                                          <p:val>
                                            <p:strVal val="#ppt_h"/>
                                          </p:val>
                                        </p:tav>
                                      </p:tavLst>
                                    </p:anim>
                                    <p:anim calcmode="lin" valueType="num">
                                      <p:cBhvr>
                                        <p:cTn id="18" dur="1000" fill="hold"/>
                                        <p:tgtEl>
                                          <p:spTgt spid="34"/>
                                        </p:tgtEl>
                                        <p:attrNameLst>
                                          <p:attrName>style.rotation</p:attrName>
                                        </p:attrNameLst>
                                      </p:cBhvr>
                                      <p:tavLst>
                                        <p:tav tm="0">
                                          <p:val>
                                            <p:fltVal val="90"/>
                                          </p:val>
                                        </p:tav>
                                        <p:tav tm="100000">
                                          <p:val>
                                            <p:fltVal val="0"/>
                                          </p:val>
                                        </p:tav>
                                      </p:tavLst>
                                    </p:anim>
                                    <p:animEffect transition="in" filter="fade">
                                      <p:cBhvr>
                                        <p:cTn id="19" dur="10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3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1000" fill="hold"/>
                                        <p:tgtEl>
                                          <p:spTgt spid="33"/>
                                        </p:tgtEl>
                                        <p:attrNameLst>
                                          <p:attrName>ppt_w</p:attrName>
                                        </p:attrNameLst>
                                      </p:cBhvr>
                                      <p:tavLst>
                                        <p:tav tm="0">
                                          <p:val>
                                            <p:fltVal val="0"/>
                                          </p:val>
                                        </p:tav>
                                        <p:tav tm="100000">
                                          <p:val>
                                            <p:strVal val="#ppt_w"/>
                                          </p:val>
                                        </p:tav>
                                      </p:tavLst>
                                    </p:anim>
                                    <p:anim calcmode="lin" valueType="num">
                                      <p:cBhvr>
                                        <p:cTn id="40" dur="1000" fill="hold"/>
                                        <p:tgtEl>
                                          <p:spTgt spid="33"/>
                                        </p:tgtEl>
                                        <p:attrNameLst>
                                          <p:attrName>ppt_h</p:attrName>
                                        </p:attrNameLst>
                                      </p:cBhvr>
                                      <p:tavLst>
                                        <p:tav tm="0">
                                          <p:val>
                                            <p:fltVal val="0"/>
                                          </p:val>
                                        </p:tav>
                                        <p:tav tm="100000">
                                          <p:val>
                                            <p:strVal val="#ppt_h"/>
                                          </p:val>
                                        </p:tav>
                                      </p:tavLst>
                                    </p:anim>
                                    <p:anim calcmode="lin" valueType="num">
                                      <p:cBhvr>
                                        <p:cTn id="41" dur="1000" fill="hold"/>
                                        <p:tgtEl>
                                          <p:spTgt spid="33"/>
                                        </p:tgtEl>
                                        <p:attrNameLst>
                                          <p:attrName>style.rotation</p:attrName>
                                        </p:attrNameLst>
                                      </p:cBhvr>
                                      <p:tavLst>
                                        <p:tav tm="0">
                                          <p:val>
                                            <p:fltVal val="90"/>
                                          </p:val>
                                        </p:tav>
                                        <p:tav tm="100000">
                                          <p:val>
                                            <p:fltVal val="0"/>
                                          </p:val>
                                        </p:tav>
                                      </p:tavLst>
                                    </p:anim>
                                    <p:animEffect transition="in" filter="fade">
                                      <p:cBhvr>
                                        <p:cTn id="4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94486" y="1946790"/>
            <a:ext cx="8664063" cy="7758324"/>
            <a:chOff x="0" y="0"/>
            <a:chExt cx="2838617" cy="2167467"/>
          </a:xfrm>
        </p:grpSpPr>
        <p:sp>
          <p:nvSpPr>
            <p:cNvPr id="4" name="Freeform 4"/>
            <p:cNvSpPr/>
            <p:nvPr/>
          </p:nvSpPr>
          <p:spPr>
            <a:xfrm>
              <a:off x="0" y="0"/>
              <a:ext cx="2838617" cy="2167467"/>
            </a:xfrm>
            <a:custGeom>
              <a:avLst/>
              <a:gdLst/>
              <a:ahLst/>
              <a:cxnLst/>
              <a:rect l="l" t="t" r="r" b="b"/>
              <a:pathLst>
                <a:path w="2838617" h="2167467">
                  <a:moveTo>
                    <a:pt x="38071" y="0"/>
                  </a:moveTo>
                  <a:lnTo>
                    <a:pt x="2800547" y="0"/>
                  </a:lnTo>
                  <a:cubicBezTo>
                    <a:pt x="2821573" y="0"/>
                    <a:pt x="2838617" y="17045"/>
                    <a:pt x="2838617" y="38071"/>
                  </a:cubicBezTo>
                  <a:lnTo>
                    <a:pt x="2838617" y="2129396"/>
                  </a:lnTo>
                  <a:cubicBezTo>
                    <a:pt x="2838617" y="2150422"/>
                    <a:pt x="2821573" y="2167467"/>
                    <a:pt x="2800547" y="2167467"/>
                  </a:cubicBezTo>
                  <a:lnTo>
                    <a:pt x="38071" y="2167467"/>
                  </a:lnTo>
                  <a:cubicBezTo>
                    <a:pt x="27974" y="2167467"/>
                    <a:pt x="18290" y="2163456"/>
                    <a:pt x="11151" y="2156316"/>
                  </a:cubicBezTo>
                  <a:cubicBezTo>
                    <a:pt x="4011" y="2149176"/>
                    <a:pt x="0" y="2139493"/>
                    <a:pt x="0" y="2129396"/>
                  </a:cubicBezTo>
                  <a:lnTo>
                    <a:pt x="0" y="38071"/>
                  </a:lnTo>
                  <a:cubicBezTo>
                    <a:pt x="0" y="17045"/>
                    <a:pt x="17045" y="0"/>
                    <a:pt x="38071" y="0"/>
                  </a:cubicBezTo>
                  <a:close/>
                </a:path>
              </a:pathLst>
            </a:custGeom>
            <a:solidFill>
              <a:srgbClr val="000000">
                <a:alpha val="0"/>
              </a:srgbClr>
            </a:solidFill>
            <a:ln w="57150" cap="rnd">
              <a:solidFill>
                <a:srgbClr val="403031"/>
              </a:solidFill>
              <a:prstDash val="solid"/>
              <a:round/>
            </a:ln>
          </p:spPr>
        </p:sp>
        <p:sp>
          <p:nvSpPr>
            <p:cNvPr id="5" name="TextBox 5"/>
            <p:cNvSpPr txBox="1"/>
            <p:nvPr/>
          </p:nvSpPr>
          <p:spPr>
            <a:xfrm>
              <a:off x="0" y="-47625"/>
              <a:ext cx="2838617"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19200" y="2153697"/>
            <a:ext cx="8248379" cy="7344510"/>
            <a:chOff x="0" y="0"/>
            <a:chExt cx="2702426" cy="2051858"/>
          </a:xfrm>
        </p:grpSpPr>
        <p:sp>
          <p:nvSpPr>
            <p:cNvPr id="7" name="Freeform 7"/>
            <p:cNvSpPr/>
            <p:nvPr/>
          </p:nvSpPr>
          <p:spPr>
            <a:xfrm>
              <a:off x="0" y="0"/>
              <a:ext cx="2702426" cy="2051858"/>
            </a:xfrm>
            <a:custGeom>
              <a:avLst/>
              <a:gdLst/>
              <a:ahLst/>
              <a:cxnLst/>
              <a:rect l="l" t="t" r="r" b="b"/>
              <a:pathLst>
                <a:path w="2702426" h="2051858">
                  <a:moveTo>
                    <a:pt x="43007" y="0"/>
                  </a:moveTo>
                  <a:lnTo>
                    <a:pt x="2659419" y="0"/>
                  </a:lnTo>
                  <a:cubicBezTo>
                    <a:pt x="2670825" y="0"/>
                    <a:pt x="2681764" y="4531"/>
                    <a:pt x="2689830" y="12597"/>
                  </a:cubicBezTo>
                  <a:cubicBezTo>
                    <a:pt x="2697895" y="20662"/>
                    <a:pt x="2702426" y="31601"/>
                    <a:pt x="2702426" y="43007"/>
                  </a:cubicBezTo>
                  <a:lnTo>
                    <a:pt x="2702426" y="2008851"/>
                  </a:lnTo>
                  <a:cubicBezTo>
                    <a:pt x="2702426" y="2020257"/>
                    <a:pt x="2697895" y="2031196"/>
                    <a:pt x="2689830" y="2039262"/>
                  </a:cubicBezTo>
                  <a:cubicBezTo>
                    <a:pt x="2681764" y="2047327"/>
                    <a:pt x="2670825" y="2051858"/>
                    <a:pt x="2659419" y="2051858"/>
                  </a:cubicBezTo>
                  <a:lnTo>
                    <a:pt x="43007" y="2051858"/>
                  </a:lnTo>
                  <a:cubicBezTo>
                    <a:pt x="31601" y="2051858"/>
                    <a:pt x="20662" y="2047327"/>
                    <a:pt x="12597" y="2039262"/>
                  </a:cubicBezTo>
                  <a:cubicBezTo>
                    <a:pt x="4531" y="2031196"/>
                    <a:pt x="0" y="2020257"/>
                    <a:pt x="0" y="2008851"/>
                  </a:cubicBezTo>
                  <a:lnTo>
                    <a:pt x="0" y="43007"/>
                  </a:lnTo>
                  <a:cubicBezTo>
                    <a:pt x="0" y="31601"/>
                    <a:pt x="4531" y="20662"/>
                    <a:pt x="12597" y="12597"/>
                  </a:cubicBezTo>
                  <a:cubicBezTo>
                    <a:pt x="20662" y="4531"/>
                    <a:pt x="31601" y="0"/>
                    <a:pt x="43007" y="0"/>
                  </a:cubicBezTo>
                  <a:close/>
                </a:path>
              </a:pathLst>
            </a:custGeom>
            <a:solidFill>
              <a:srgbClr val="FFFFFF"/>
            </a:solidFill>
          </p:spPr>
        </p:sp>
        <p:sp>
          <p:nvSpPr>
            <p:cNvPr id="8" name="TextBox 8"/>
            <p:cNvSpPr txBox="1"/>
            <p:nvPr/>
          </p:nvSpPr>
          <p:spPr>
            <a:xfrm>
              <a:off x="0" y="-47625"/>
              <a:ext cx="2702426" cy="2099483"/>
            </a:xfrm>
            <a:prstGeom prst="rect">
              <a:avLst/>
            </a:prstGeom>
          </p:spPr>
          <p:txBody>
            <a:bodyPr lIns="50800" tIns="50800" rIns="50800" bIns="50800" rtlCol="0" anchor="ctr"/>
            <a:lstStyle/>
            <a:p>
              <a:pPr algn="ctr">
                <a:spcBef>
                  <a:spcPct val="0"/>
                </a:spcBef>
              </a:pPr>
              <a:endParaRPr/>
            </a:p>
          </p:txBody>
        </p:sp>
      </p:grpSp>
      <p:grpSp>
        <p:nvGrpSpPr>
          <p:cNvPr id="12" name="Group 12"/>
          <p:cNvGrpSpPr/>
          <p:nvPr/>
        </p:nvGrpSpPr>
        <p:grpSpPr>
          <a:xfrm>
            <a:off x="2057400" y="2768617"/>
            <a:ext cx="6473827" cy="1208138"/>
            <a:chOff x="0" y="0"/>
            <a:chExt cx="1918785" cy="358081"/>
          </a:xfrm>
        </p:grpSpPr>
        <p:sp>
          <p:nvSpPr>
            <p:cNvPr id="13" name="Freeform 13"/>
            <p:cNvSpPr/>
            <p:nvPr/>
          </p:nvSpPr>
          <p:spPr>
            <a:xfrm>
              <a:off x="0" y="0"/>
              <a:ext cx="1918785" cy="358081"/>
            </a:xfrm>
            <a:custGeom>
              <a:avLst/>
              <a:gdLst/>
              <a:ahLst/>
              <a:cxnLst/>
              <a:rect l="l" t="t" r="r" b="b"/>
              <a:pathLst>
                <a:path w="1918785" h="358081">
                  <a:moveTo>
                    <a:pt x="92083" y="0"/>
                  </a:moveTo>
                  <a:lnTo>
                    <a:pt x="1826703" y="0"/>
                  </a:lnTo>
                  <a:cubicBezTo>
                    <a:pt x="1851125" y="0"/>
                    <a:pt x="1874546" y="9702"/>
                    <a:pt x="1891815" y="26970"/>
                  </a:cubicBezTo>
                  <a:cubicBezTo>
                    <a:pt x="1909084" y="44239"/>
                    <a:pt x="1918785" y="67661"/>
                    <a:pt x="1918785" y="92083"/>
                  </a:cubicBezTo>
                  <a:lnTo>
                    <a:pt x="1918785" y="265999"/>
                  </a:lnTo>
                  <a:cubicBezTo>
                    <a:pt x="1918785" y="290421"/>
                    <a:pt x="1909084" y="313842"/>
                    <a:pt x="1891815" y="331111"/>
                  </a:cubicBezTo>
                  <a:cubicBezTo>
                    <a:pt x="1874546" y="348380"/>
                    <a:pt x="1851125" y="358081"/>
                    <a:pt x="1826703" y="358081"/>
                  </a:cubicBezTo>
                  <a:lnTo>
                    <a:pt x="92083" y="358081"/>
                  </a:lnTo>
                  <a:cubicBezTo>
                    <a:pt x="67661" y="358081"/>
                    <a:pt x="44239" y="348380"/>
                    <a:pt x="26970" y="331111"/>
                  </a:cubicBezTo>
                  <a:cubicBezTo>
                    <a:pt x="9702" y="313842"/>
                    <a:pt x="0" y="290421"/>
                    <a:pt x="0" y="265999"/>
                  </a:cubicBezTo>
                  <a:lnTo>
                    <a:pt x="0" y="92083"/>
                  </a:lnTo>
                  <a:cubicBezTo>
                    <a:pt x="0" y="67661"/>
                    <a:pt x="9702" y="44239"/>
                    <a:pt x="26970" y="26970"/>
                  </a:cubicBezTo>
                  <a:cubicBezTo>
                    <a:pt x="44239" y="9702"/>
                    <a:pt x="67661" y="0"/>
                    <a:pt x="92083" y="0"/>
                  </a:cubicBezTo>
                  <a:close/>
                </a:path>
              </a:pathLst>
            </a:custGeom>
            <a:solidFill>
              <a:srgbClr val="DDCDD6"/>
            </a:solidFill>
          </p:spPr>
        </p:sp>
        <p:sp>
          <p:nvSpPr>
            <p:cNvPr id="14" name="TextBox 14"/>
            <p:cNvSpPr txBox="1"/>
            <p:nvPr/>
          </p:nvSpPr>
          <p:spPr>
            <a:xfrm>
              <a:off x="0" y="-38100"/>
              <a:ext cx="1918785" cy="396181"/>
            </a:xfrm>
            <a:prstGeom prst="rect">
              <a:avLst/>
            </a:prstGeom>
          </p:spPr>
          <p:txBody>
            <a:bodyPr lIns="45141" tIns="45141" rIns="45141" bIns="45141" rtlCol="0" anchor="ctr"/>
            <a:lstStyle/>
            <a:p>
              <a:pPr algn="ctr"/>
              <a:endParaRPr/>
            </a:p>
          </p:txBody>
        </p:sp>
      </p:grpSp>
      <p:sp>
        <p:nvSpPr>
          <p:cNvPr id="15" name="Freeform 15"/>
          <p:cNvSpPr/>
          <p:nvPr/>
        </p:nvSpPr>
        <p:spPr>
          <a:xfrm>
            <a:off x="2383596" y="3088435"/>
            <a:ext cx="596179" cy="552821"/>
          </a:xfrm>
          <a:custGeom>
            <a:avLst/>
            <a:gdLst/>
            <a:ahLst/>
            <a:cxnLst/>
            <a:rect l="l" t="t" r="r" b="b"/>
            <a:pathLst>
              <a:path w="596179" h="552821">
                <a:moveTo>
                  <a:pt x="0" y="0"/>
                </a:moveTo>
                <a:lnTo>
                  <a:pt x="596180" y="0"/>
                </a:lnTo>
                <a:lnTo>
                  <a:pt x="596180" y="552821"/>
                </a:lnTo>
                <a:lnTo>
                  <a:pt x="0" y="552821"/>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7608851" y="3096276"/>
            <a:ext cx="596179" cy="552821"/>
          </a:xfrm>
          <a:custGeom>
            <a:avLst/>
            <a:gdLst/>
            <a:ahLst/>
            <a:cxnLst/>
            <a:rect l="l" t="t" r="r" b="b"/>
            <a:pathLst>
              <a:path w="596179" h="552821">
                <a:moveTo>
                  <a:pt x="0" y="0"/>
                </a:moveTo>
                <a:lnTo>
                  <a:pt x="596179" y="0"/>
                </a:lnTo>
                <a:lnTo>
                  <a:pt x="596179" y="552820"/>
                </a:lnTo>
                <a:lnTo>
                  <a:pt x="0" y="552820"/>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7" name="TextBox 17"/>
          <p:cNvSpPr txBox="1"/>
          <p:nvPr/>
        </p:nvSpPr>
        <p:spPr>
          <a:xfrm>
            <a:off x="2944445" y="3009278"/>
            <a:ext cx="4664406" cy="615553"/>
          </a:xfrm>
          <a:prstGeom prst="rect">
            <a:avLst/>
          </a:prstGeom>
        </p:spPr>
        <p:txBody>
          <a:bodyPr lIns="0" tIns="0" rIns="0" bIns="0" rtlCol="0" anchor="t">
            <a:spAutoFit/>
          </a:bodyPr>
          <a:lstStyle/>
          <a:p>
            <a:pPr algn="ctr"/>
            <a:r>
              <a:rPr lang="en-US" sz="4000">
                <a:solidFill>
                  <a:srgbClr val="403031"/>
                </a:solidFill>
                <a:latin typeface="Bahnschrift SemiBold SemiConden" panose="020B0502040204020203" pitchFamily="34" charset="0"/>
              </a:rPr>
              <a:t>Tập thể dục, thể thao</a:t>
            </a:r>
          </a:p>
        </p:txBody>
      </p:sp>
      <p:sp>
        <p:nvSpPr>
          <p:cNvPr id="18" name="TextBox 18"/>
          <p:cNvSpPr txBox="1"/>
          <p:nvPr/>
        </p:nvSpPr>
        <p:spPr>
          <a:xfrm>
            <a:off x="1982483" y="4410574"/>
            <a:ext cx="4949581" cy="1969770"/>
          </a:xfrm>
          <a:prstGeom prst="rect">
            <a:avLst/>
          </a:prstGeom>
        </p:spPr>
        <p:txBody>
          <a:bodyPr lIns="0" tIns="0" rIns="0" bIns="0" rtlCol="0" anchor="t">
            <a:spAutoFit/>
          </a:bodyPr>
          <a:lstStyle/>
          <a:p>
            <a:pPr marL="756573" lvl="1" indent="-378286" algn="l">
              <a:buFont typeface="Arial"/>
              <a:buChar char="•"/>
            </a:pPr>
            <a:r>
              <a:rPr lang="en-US" sz="3200">
                <a:solidFill>
                  <a:srgbClr val="553D3F"/>
                </a:solidFill>
                <a:latin typeface="Bahnschrift Condensed" panose="020B0502040204020203" pitchFamily="34" charset="0"/>
              </a:rPr>
              <a:t>Kiểm soát cân nặng </a:t>
            </a:r>
          </a:p>
          <a:p>
            <a:pPr marL="756573" lvl="1" indent="-378286" algn="l">
              <a:buFont typeface="Arial"/>
              <a:buChar char="•"/>
            </a:pPr>
            <a:r>
              <a:rPr lang="en-US" sz="3200">
                <a:solidFill>
                  <a:srgbClr val="553D3F"/>
                </a:solidFill>
                <a:latin typeface="Bahnschrift Condensed" panose="020B0502040204020203" pitchFamily="34" charset="0"/>
              </a:rPr>
              <a:t>Phòng bệnh ngừa tật</a:t>
            </a:r>
          </a:p>
          <a:p>
            <a:pPr marL="756573" lvl="1" indent="-378286" algn="l">
              <a:buFont typeface="Arial"/>
              <a:buChar char="•"/>
            </a:pPr>
            <a:r>
              <a:rPr lang="vi-VN" sz="3200">
                <a:solidFill>
                  <a:srgbClr val="553D3F"/>
                </a:solidFill>
                <a:latin typeface="Bahnschrift Condensed" panose="020B0502040204020203" pitchFamily="34" charset="0"/>
              </a:rPr>
              <a:t>Tăng cường năng lượng </a:t>
            </a:r>
            <a:endParaRPr lang="en-US" sz="3200">
              <a:solidFill>
                <a:srgbClr val="553D3F"/>
              </a:solidFill>
              <a:latin typeface="Bahnschrift Condensed" panose="020B0502040204020203" pitchFamily="34" charset="0"/>
            </a:endParaRPr>
          </a:p>
          <a:p>
            <a:pPr marL="756573" lvl="1" indent="-378286" algn="l">
              <a:buFont typeface="Arial"/>
              <a:buChar char="•"/>
            </a:pPr>
            <a:r>
              <a:rPr lang="en-US" sz="3200">
                <a:solidFill>
                  <a:srgbClr val="553D3F"/>
                </a:solidFill>
                <a:latin typeface="Bahnschrift Condensed" panose="020B0502040204020203" pitchFamily="34" charset="0"/>
              </a:rPr>
              <a:t>Giúp làn da khỏe mạnh</a:t>
            </a:r>
          </a:p>
        </p:txBody>
      </p:sp>
      <p:sp>
        <p:nvSpPr>
          <p:cNvPr id="19" name="TextBox 19"/>
          <p:cNvSpPr txBox="1"/>
          <p:nvPr/>
        </p:nvSpPr>
        <p:spPr>
          <a:xfrm>
            <a:off x="4861860" y="7035907"/>
            <a:ext cx="4053540" cy="1969770"/>
          </a:xfrm>
          <a:prstGeom prst="rect">
            <a:avLst/>
          </a:prstGeom>
        </p:spPr>
        <p:txBody>
          <a:bodyPr wrap="square" lIns="0" tIns="0" rIns="0" bIns="0" rtlCol="0" anchor="t">
            <a:spAutoFit/>
          </a:bodyPr>
          <a:lstStyle/>
          <a:p>
            <a:pPr marL="755651" lvl="1" indent="-377825" algn="l">
              <a:buFont typeface="Arial"/>
              <a:buChar char="•"/>
            </a:pPr>
            <a:r>
              <a:rPr lang="vi-VN" sz="3200">
                <a:solidFill>
                  <a:srgbClr val="553D3F"/>
                </a:solidFill>
                <a:latin typeface="Bahnschrift Condensed" panose="020B0502040204020203" pitchFamily="34" charset="0"/>
              </a:rPr>
              <a:t>Tốt cho cơ bắp và xương</a:t>
            </a:r>
            <a:r>
              <a:rPr lang="en-US" sz="3200">
                <a:solidFill>
                  <a:srgbClr val="553D3F"/>
                </a:solidFill>
                <a:latin typeface="Bahnschrift Condensed" panose="020B0502040204020203" pitchFamily="34" charset="0"/>
              </a:rPr>
              <a:t> </a:t>
            </a:r>
          </a:p>
          <a:p>
            <a:pPr marL="755651" lvl="1" indent="-377825" algn="l">
              <a:buFont typeface="Arial"/>
              <a:buChar char="•"/>
            </a:pPr>
            <a:r>
              <a:rPr lang="vi-VN" sz="3200">
                <a:solidFill>
                  <a:srgbClr val="553D3F"/>
                </a:solidFill>
                <a:latin typeface="Bahnschrift Condensed" panose="020B0502040204020203" pitchFamily="34" charset="0"/>
              </a:rPr>
              <a:t>Cải thiện chức năng não, trí nhớ và tư duy </a:t>
            </a:r>
            <a:endParaRPr lang="en-US" sz="3200">
              <a:solidFill>
                <a:srgbClr val="553D3F"/>
              </a:solidFill>
              <a:latin typeface="Bahnschrift Condensed" panose="020B0502040204020203" pitchFamily="34" charset="0"/>
            </a:endParaRPr>
          </a:p>
          <a:p>
            <a:pPr marL="755651" lvl="1" indent="-377825" algn="l">
              <a:buFont typeface="Arial"/>
              <a:buChar char="•"/>
            </a:pPr>
            <a:r>
              <a:rPr lang="en-US" sz="3200">
                <a:solidFill>
                  <a:srgbClr val="553D3F"/>
                </a:solidFill>
                <a:latin typeface="Bahnschrift Condensed" panose="020B0502040204020203" pitchFamily="34" charset="0"/>
              </a:rPr>
              <a:t>Vui vẻ và hòa nhập</a:t>
            </a:r>
          </a:p>
        </p:txBody>
      </p:sp>
      <p:sp>
        <p:nvSpPr>
          <p:cNvPr id="21" name="TextBox 33">
            <a:extLst>
              <a:ext uri="{FF2B5EF4-FFF2-40B4-BE49-F238E27FC236}">
                <a16:creationId xmlns:a16="http://schemas.microsoft.com/office/drawing/2014/main" id="{543FC7E3-7CE4-F047-06E1-F6FE03E1B49F}"/>
              </a:ext>
            </a:extLst>
          </p:cNvPr>
          <p:cNvSpPr txBox="1"/>
          <p:nvPr/>
        </p:nvSpPr>
        <p:spPr>
          <a:xfrm>
            <a:off x="2667000" y="796296"/>
            <a:ext cx="13374687" cy="615553"/>
          </a:xfrm>
          <a:prstGeom prst="rect">
            <a:avLst/>
          </a:prstGeom>
        </p:spPr>
        <p:txBody>
          <a:bodyPr wrap="square" lIns="0" tIns="0" rIns="0" bIns="0" rtlCol="0" anchor="t">
            <a:spAutoFit/>
          </a:bodyPr>
          <a:lstStyle/>
          <a:p>
            <a:pPr algn="ctr"/>
            <a:r>
              <a:rPr lang="en-US" sz="4000" dirty="0" err="1">
                <a:solidFill>
                  <a:srgbClr val="403031"/>
                </a:solidFill>
                <a:latin typeface="Bahnschrift SemiBold SemiConden" panose="020B0502040204020203" pitchFamily="34" charset="0"/>
              </a:rPr>
              <a:t>Những</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việc</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để</a:t>
            </a:r>
            <a:r>
              <a:rPr lang="en-US" sz="4000" dirty="0">
                <a:solidFill>
                  <a:srgbClr val="403031"/>
                </a:solidFill>
                <a:latin typeface="Bahnschrift SemiBold SemiConden" panose="020B0502040204020203" pitchFamily="34" charset="0"/>
              </a:rPr>
              <a:t> </a:t>
            </a:r>
            <a:r>
              <a:rPr lang="en-US" sz="4000" dirty="0" err="1" smtClean="0">
                <a:solidFill>
                  <a:srgbClr val="403031"/>
                </a:solidFill>
                <a:latin typeface="Bahnschrift SemiBold SemiConden" panose="020B0502040204020203" pitchFamily="34" charset="0"/>
              </a:rPr>
              <a:t>chăm</a:t>
            </a:r>
            <a:r>
              <a:rPr lang="en-US" sz="4000" dirty="0" smtClean="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sóc</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và</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bảo</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vệ</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sức</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khoẻ</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bản</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thân</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hằng</a:t>
            </a:r>
            <a:r>
              <a:rPr lang="en-US" sz="4000" dirty="0">
                <a:solidFill>
                  <a:srgbClr val="403031"/>
                </a:solidFill>
                <a:latin typeface="Bahnschrift SemiBold SemiConden" panose="020B0502040204020203" pitchFamily="34" charset="0"/>
              </a:rPr>
              <a:t> </a:t>
            </a:r>
            <a:r>
              <a:rPr lang="en-US" sz="4000" dirty="0" err="1">
                <a:solidFill>
                  <a:srgbClr val="403031"/>
                </a:solidFill>
                <a:latin typeface="Bahnschrift SemiBold SemiConden" panose="020B0502040204020203" pitchFamily="34" charset="0"/>
              </a:rPr>
              <a:t>ngày</a:t>
            </a:r>
            <a:endParaRPr lang="en-US" sz="4000" dirty="0">
              <a:solidFill>
                <a:srgbClr val="403031"/>
              </a:solidFill>
              <a:latin typeface="Bahnschrift SemiBold SemiConden" panose="020B0502040204020203" pitchFamily="34" charset="0"/>
            </a:endParaRPr>
          </a:p>
        </p:txBody>
      </p:sp>
    </p:spTree>
    <p:extLst>
      <p:ext uri="{BB962C8B-B14F-4D97-AF65-F5344CB8AC3E}">
        <p14:creationId xmlns:p14="http://schemas.microsoft.com/office/powerpoint/2010/main" val="152672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534400" y="2024647"/>
            <a:ext cx="8732501" cy="7270845"/>
            <a:chOff x="0" y="0"/>
            <a:chExt cx="2558659" cy="1914955"/>
          </a:xfrm>
        </p:grpSpPr>
        <p:sp>
          <p:nvSpPr>
            <p:cNvPr id="4" name="Freeform 4"/>
            <p:cNvSpPr/>
            <p:nvPr/>
          </p:nvSpPr>
          <p:spPr>
            <a:xfrm>
              <a:off x="0" y="0"/>
              <a:ext cx="2558659" cy="1914955"/>
            </a:xfrm>
            <a:custGeom>
              <a:avLst/>
              <a:gdLst/>
              <a:ahLst/>
              <a:cxnLst/>
              <a:rect l="l" t="t" r="r" b="b"/>
              <a:pathLst>
                <a:path w="2558659" h="1914955">
                  <a:moveTo>
                    <a:pt x="42236" y="0"/>
                  </a:moveTo>
                  <a:lnTo>
                    <a:pt x="2516422" y="0"/>
                  </a:lnTo>
                  <a:cubicBezTo>
                    <a:pt x="2539749" y="0"/>
                    <a:pt x="2558659" y="18910"/>
                    <a:pt x="2558659" y="42236"/>
                  </a:cubicBezTo>
                  <a:lnTo>
                    <a:pt x="2558659" y="1872719"/>
                  </a:lnTo>
                  <a:cubicBezTo>
                    <a:pt x="2558659" y="1883920"/>
                    <a:pt x="2554209" y="1894663"/>
                    <a:pt x="2546288" y="1902584"/>
                  </a:cubicBezTo>
                  <a:cubicBezTo>
                    <a:pt x="2538367" y="1910505"/>
                    <a:pt x="2527624" y="1914955"/>
                    <a:pt x="2516422" y="1914955"/>
                  </a:cubicBezTo>
                  <a:lnTo>
                    <a:pt x="42236" y="1914955"/>
                  </a:lnTo>
                  <a:cubicBezTo>
                    <a:pt x="31035" y="1914955"/>
                    <a:pt x="20292" y="1910505"/>
                    <a:pt x="12371" y="1902584"/>
                  </a:cubicBezTo>
                  <a:cubicBezTo>
                    <a:pt x="4450" y="1894663"/>
                    <a:pt x="0" y="1883920"/>
                    <a:pt x="0" y="1872719"/>
                  </a:cubicBezTo>
                  <a:lnTo>
                    <a:pt x="0" y="42236"/>
                  </a:lnTo>
                  <a:cubicBezTo>
                    <a:pt x="0" y="31035"/>
                    <a:pt x="4450" y="20292"/>
                    <a:pt x="12371" y="12371"/>
                  </a:cubicBezTo>
                  <a:cubicBezTo>
                    <a:pt x="20292" y="4450"/>
                    <a:pt x="31035" y="0"/>
                    <a:pt x="42236" y="0"/>
                  </a:cubicBezTo>
                  <a:close/>
                </a:path>
              </a:pathLst>
            </a:custGeom>
            <a:solidFill>
              <a:srgbClr val="000000">
                <a:alpha val="0"/>
              </a:srgbClr>
            </a:solidFill>
            <a:ln w="57150" cap="rnd">
              <a:solidFill>
                <a:srgbClr val="403031"/>
              </a:solidFill>
              <a:prstDash val="solid"/>
              <a:round/>
            </a:ln>
          </p:spPr>
        </p:sp>
        <p:sp>
          <p:nvSpPr>
            <p:cNvPr id="5" name="TextBox 5"/>
            <p:cNvSpPr txBox="1"/>
            <p:nvPr/>
          </p:nvSpPr>
          <p:spPr>
            <a:xfrm>
              <a:off x="0" y="-47625"/>
              <a:ext cx="2558659" cy="1962580"/>
            </a:xfrm>
            <a:prstGeom prst="rect">
              <a:avLst/>
            </a:prstGeom>
          </p:spPr>
          <p:txBody>
            <a:bodyPr lIns="50800" tIns="50800" rIns="50800" bIns="50800" rtlCol="0" anchor="ctr"/>
            <a:lstStyle/>
            <a:p>
              <a:pPr algn="ctr">
                <a:spcBef>
                  <a:spcPct val="0"/>
                </a:spcBef>
              </a:pPr>
              <a:endParaRPr/>
            </a:p>
          </p:txBody>
        </p:sp>
      </p:grpSp>
      <p:grpSp>
        <p:nvGrpSpPr>
          <p:cNvPr id="6" name="Group 6"/>
          <p:cNvGrpSpPr/>
          <p:nvPr/>
        </p:nvGrpSpPr>
        <p:grpSpPr>
          <a:xfrm>
            <a:off x="8787533" y="2254544"/>
            <a:ext cx="8255462" cy="6811051"/>
            <a:chOff x="0" y="0"/>
            <a:chExt cx="2425322" cy="1793857"/>
          </a:xfrm>
        </p:grpSpPr>
        <p:sp>
          <p:nvSpPr>
            <p:cNvPr id="7" name="Freeform 7"/>
            <p:cNvSpPr/>
            <p:nvPr/>
          </p:nvSpPr>
          <p:spPr>
            <a:xfrm>
              <a:off x="0" y="0"/>
              <a:ext cx="2425322" cy="1793857"/>
            </a:xfrm>
            <a:custGeom>
              <a:avLst/>
              <a:gdLst/>
              <a:ahLst/>
              <a:cxnLst/>
              <a:rect l="l" t="t" r="r" b="b"/>
              <a:pathLst>
                <a:path w="2425322" h="1793857">
                  <a:moveTo>
                    <a:pt x="35310" y="0"/>
                  </a:moveTo>
                  <a:lnTo>
                    <a:pt x="2390011" y="0"/>
                  </a:lnTo>
                  <a:cubicBezTo>
                    <a:pt x="2409513" y="0"/>
                    <a:pt x="2425322" y="15809"/>
                    <a:pt x="2425322" y="35310"/>
                  </a:cubicBezTo>
                  <a:lnTo>
                    <a:pt x="2425322" y="1758547"/>
                  </a:lnTo>
                  <a:cubicBezTo>
                    <a:pt x="2425322" y="1767911"/>
                    <a:pt x="2421602" y="1776893"/>
                    <a:pt x="2414980" y="1783515"/>
                  </a:cubicBezTo>
                  <a:cubicBezTo>
                    <a:pt x="2408358" y="1790137"/>
                    <a:pt x="2399376" y="1793857"/>
                    <a:pt x="2390011" y="1793857"/>
                  </a:cubicBezTo>
                  <a:lnTo>
                    <a:pt x="35310" y="1793857"/>
                  </a:lnTo>
                  <a:cubicBezTo>
                    <a:pt x="25945" y="1793857"/>
                    <a:pt x="16964" y="1790137"/>
                    <a:pt x="10342" y="1783515"/>
                  </a:cubicBezTo>
                  <a:cubicBezTo>
                    <a:pt x="3720" y="1776893"/>
                    <a:pt x="0" y="1767911"/>
                    <a:pt x="0" y="1758547"/>
                  </a:cubicBezTo>
                  <a:lnTo>
                    <a:pt x="0" y="35310"/>
                  </a:lnTo>
                  <a:cubicBezTo>
                    <a:pt x="0" y="25945"/>
                    <a:pt x="3720" y="16964"/>
                    <a:pt x="10342" y="10342"/>
                  </a:cubicBezTo>
                  <a:cubicBezTo>
                    <a:pt x="16964" y="3720"/>
                    <a:pt x="25945" y="0"/>
                    <a:pt x="35310" y="0"/>
                  </a:cubicBezTo>
                  <a:close/>
                </a:path>
              </a:pathLst>
            </a:custGeom>
            <a:solidFill>
              <a:srgbClr val="FFFFFF"/>
            </a:solidFill>
          </p:spPr>
        </p:sp>
        <p:sp>
          <p:nvSpPr>
            <p:cNvPr id="8" name="TextBox 8"/>
            <p:cNvSpPr txBox="1"/>
            <p:nvPr/>
          </p:nvSpPr>
          <p:spPr>
            <a:xfrm>
              <a:off x="0" y="-47625"/>
              <a:ext cx="2425322" cy="1841482"/>
            </a:xfrm>
            <a:prstGeom prst="rect">
              <a:avLst/>
            </a:prstGeom>
          </p:spPr>
          <p:txBody>
            <a:bodyPr lIns="50800" tIns="50800" rIns="50800" bIns="50800" rtlCol="0" anchor="ctr"/>
            <a:lstStyle/>
            <a:p>
              <a:pPr algn="ctr">
                <a:spcBef>
                  <a:spcPct val="0"/>
                </a:spcBef>
              </a:pPr>
              <a:endParaRPr/>
            </a:p>
          </p:txBody>
        </p:sp>
      </p:grpSp>
      <p:grpSp>
        <p:nvGrpSpPr>
          <p:cNvPr id="9" name="Group 9"/>
          <p:cNvGrpSpPr/>
          <p:nvPr/>
        </p:nvGrpSpPr>
        <p:grpSpPr>
          <a:xfrm>
            <a:off x="9372600" y="2868981"/>
            <a:ext cx="6902522" cy="1208138"/>
            <a:chOff x="0" y="0"/>
            <a:chExt cx="1918785" cy="358081"/>
          </a:xfrm>
        </p:grpSpPr>
        <p:sp>
          <p:nvSpPr>
            <p:cNvPr id="10" name="Freeform 10"/>
            <p:cNvSpPr/>
            <p:nvPr/>
          </p:nvSpPr>
          <p:spPr>
            <a:xfrm>
              <a:off x="0" y="0"/>
              <a:ext cx="1918785" cy="358081"/>
            </a:xfrm>
            <a:custGeom>
              <a:avLst/>
              <a:gdLst/>
              <a:ahLst/>
              <a:cxnLst/>
              <a:rect l="l" t="t" r="r" b="b"/>
              <a:pathLst>
                <a:path w="1918785" h="358081">
                  <a:moveTo>
                    <a:pt x="92083" y="0"/>
                  </a:moveTo>
                  <a:lnTo>
                    <a:pt x="1826703" y="0"/>
                  </a:lnTo>
                  <a:cubicBezTo>
                    <a:pt x="1851125" y="0"/>
                    <a:pt x="1874546" y="9702"/>
                    <a:pt x="1891815" y="26970"/>
                  </a:cubicBezTo>
                  <a:cubicBezTo>
                    <a:pt x="1909084" y="44239"/>
                    <a:pt x="1918785" y="67661"/>
                    <a:pt x="1918785" y="92083"/>
                  </a:cubicBezTo>
                  <a:lnTo>
                    <a:pt x="1918785" y="265999"/>
                  </a:lnTo>
                  <a:cubicBezTo>
                    <a:pt x="1918785" y="290421"/>
                    <a:pt x="1909084" y="313842"/>
                    <a:pt x="1891815" y="331111"/>
                  </a:cubicBezTo>
                  <a:cubicBezTo>
                    <a:pt x="1874546" y="348380"/>
                    <a:pt x="1851125" y="358081"/>
                    <a:pt x="1826703" y="358081"/>
                  </a:cubicBezTo>
                  <a:lnTo>
                    <a:pt x="92083" y="358081"/>
                  </a:lnTo>
                  <a:cubicBezTo>
                    <a:pt x="67661" y="358081"/>
                    <a:pt x="44239" y="348380"/>
                    <a:pt x="26970" y="331111"/>
                  </a:cubicBezTo>
                  <a:cubicBezTo>
                    <a:pt x="9702" y="313842"/>
                    <a:pt x="0" y="290421"/>
                    <a:pt x="0" y="265999"/>
                  </a:cubicBezTo>
                  <a:lnTo>
                    <a:pt x="0" y="92083"/>
                  </a:lnTo>
                  <a:cubicBezTo>
                    <a:pt x="0" y="67661"/>
                    <a:pt x="9702" y="44239"/>
                    <a:pt x="26970" y="26970"/>
                  </a:cubicBezTo>
                  <a:cubicBezTo>
                    <a:pt x="44239" y="9702"/>
                    <a:pt x="67661" y="0"/>
                    <a:pt x="92083" y="0"/>
                  </a:cubicBezTo>
                  <a:close/>
                </a:path>
              </a:pathLst>
            </a:custGeom>
            <a:solidFill>
              <a:srgbClr val="DDCDD6"/>
            </a:solidFill>
          </p:spPr>
        </p:sp>
        <p:sp>
          <p:nvSpPr>
            <p:cNvPr id="11" name="TextBox 11"/>
            <p:cNvSpPr txBox="1"/>
            <p:nvPr/>
          </p:nvSpPr>
          <p:spPr>
            <a:xfrm>
              <a:off x="0" y="-38100"/>
              <a:ext cx="1918785" cy="396181"/>
            </a:xfrm>
            <a:prstGeom prst="rect">
              <a:avLst/>
            </a:prstGeom>
          </p:spPr>
          <p:txBody>
            <a:bodyPr lIns="45141" tIns="45141" rIns="45141" bIns="45141" rtlCol="0" anchor="ctr"/>
            <a:lstStyle/>
            <a:p>
              <a:pPr algn="ctr"/>
              <a:endParaRPr/>
            </a:p>
          </p:txBody>
        </p:sp>
      </p:grpSp>
      <p:sp>
        <p:nvSpPr>
          <p:cNvPr id="12" name="Freeform 12"/>
          <p:cNvSpPr/>
          <p:nvPr/>
        </p:nvSpPr>
        <p:spPr>
          <a:xfrm>
            <a:off x="9525000" y="3188800"/>
            <a:ext cx="596179" cy="552821"/>
          </a:xfrm>
          <a:custGeom>
            <a:avLst/>
            <a:gdLst/>
            <a:ahLst/>
            <a:cxnLst/>
            <a:rect l="l" t="t" r="r" b="b"/>
            <a:pathLst>
              <a:path w="596179" h="552821">
                <a:moveTo>
                  <a:pt x="0" y="0"/>
                </a:moveTo>
                <a:lnTo>
                  <a:pt x="596179" y="0"/>
                </a:lnTo>
                <a:lnTo>
                  <a:pt x="596179" y="552820"/>
                </a:lnTo>
                <a:lnTo>
                  <a:pt x="0" y="552820"/>
                </a:lnTo>
                <a:lnTo>
                  <a:pt x="0" y="0"/>
                </a:lnTo>
                <a:close/>
              </a:path>
            </a:pathLst>
          </a:custGeom>
          <a:blipFill>
            <a:blip r:embed="rId3" cstate="print">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15526543" y="3196640"/>
            <a:ext cx="596179" cy="552821"/>
          </a:xfrm>
          <a:custGeom>
            <a:avLst/>
            <a:gdLst/>
            <a:ahLst/>
            <a:cxnLst/>
            <a:rect l="l" t="t" r="r" b="b"/>
            <a:pathLst>
              <a:path w="596179" h="552821">
                <a:moveTo>
                  <a:pt x="0" y="0"/>
                </a:moveTo>
                <a:lnTo>
                  <a:pt x="596179" y="0"/>
                </a:lnTo>
                <a:lnTo>
                  <a:pt x="596179" y="552821"/>
                </a:lnTo>
                <a:lnTo>
                  <a:pt x="0" y="552821"/>
                </a:lnTo>
                <a:lnTo>
                  <a:pt x="0" y="0"/>
                </a:lnTo>
                <a:close/>
              </a:path>
            </a:pathLst>
          </a:custGeom>
          <a:blipFill>
            <a:blip r:embed="rId3" cstate="print">
              <a:extLst>
                <a:ext uri="{96DAC541-7B7A-43D3-8B79-37D633B846F1}">
                  <asvg:svgBlip xmlns:asvg="http://schemas.microsoft.com/office/drawing/2016/SVG/main" xmlns="" r:embed="rId6"/>
                </a:ext>
              </a:extLst>
            </a:blip>
            <a:stretch>
              <a:fillRect/>
            </a:stretch>
          </a:blipFill>
        </p:spPr>
      </p:sp>
      <p:sp>
        <p:nvSpPr>
          <p:cNvPr id="14" name="TextBox 14"/>
          <p:cNvSpPr txBox="1"/>
          <p:nvPr/>
        </p:nvSpPr>
        <p:spPr>
          <a:xfrm>
            <a:off x="9451773" y="4939294"/>
            <a:ext cx="5715000" cy="1386918"/>
          </a:xfrm>
          <a:prstGeom prst="rect">
            <a:avLst/>
          </a:prstGeom>
        </p:spPr>
        <p:txBody>
          <a:bodyPr wrap="square" lIns="0" tIns="0" rIns="0" bIns="0" rtlCol="0" anchor="t">
            <a:spAutoFit/>
          </a:bodyPr>
          <a:lstStyle/>
          <a:p>
            <a:pPr marL="648625" lvl="1" indent="-324312" algn="l">
              <a:buFont typeface="Arial"/>
              <a:buChar char="•"/>
            </a:pPr>
            <a:r>
              <a:rPr lang="en-US" sz="3004">
                <a:solidFill>
                  <a:srgbClr val="553D3F"/>
                </a:solidFill>
                <a:latin typeface="Barlow Condensed SemiBold" panose="00000706000000000000" pitchFamily="2" charset="0"/>
              </a:rPr>
              <a:t>Tắm, gội. </a:t>
            </a:r>
          </a:p>
          <a:p>
            <a:pPr marL="648625" lvl="1" indent="-324312">
              <a:buFont typeface="Arial"/>
              <a:buChar char="•"/>
            </a:pPr>
            <a:r>
              <a:rPr lang="en-US" sz="3004">
                <a:solidFill>
                  <a:srgbClr val="553D3F"/>
                </a:solidFill>
                <a:latin typeface="Barlow Condensed SemiBold" panose="00000706000000000000" pitchFamily="2" charset="0"/>
              </a:rPr>
              <a:t>Vệ sinh răng miệng. </a:t>
            </a:r>
          </a:p>
          <a:p>
            <a:pPr marL="648625" lvl="1" indent="-324312" algn="l">
              <a:buFont typeface="Arial"/>
              <a:buChar char="•"/>
            </a:pPr>
            <a:r>
              <a:rPr lang="en-US" sz="3004">
                <a:solidFill>
                  <a:srgbClr val="553D3F"/>
                </a:solidFill>
                <a:latin typeface="Barlow Condensed SemiBold" panose="00000706000000000000" pitchFamily="2" charset="0"/>
              </a:rPr>
              <a:t>Rửa mặt. </a:t>
            </a:r>
          </a:p>
        </p:txBody>
      </p:sp>
      <p:sp>
        <p:nvSpPr>
          <p:cNvPr id="17" name="TextBox 17"/>
          <p:cNvSpPr txBox="1"/>
          <p:nvPr/>
        </p:nvSpPr>
        <p:spPr>
          <a:xfrm>
            <a:off x="10073485" y="3125197"/>
            <a:ext cx="5446746" cy="677108"/>
          </a:xfrm>
          <a:prstGeom prst="rect">
            <a:avLst/>
          </a:prstGeom>
        </p:spPr>
        <p:txBody>
          <a:bodyPr wrap="square" lIns="0" tIns="0" rIns="0" bIns="0" rtlCol="0" anchor="t">
            <a:spAutoFit/>
          </a:bodyPr>
          <a:lstStyle/>
          <a:p>
            <a:pPr algn="ctr"/>
            <a:r>
              <a:rPr lang="en-US" sz="4400">
                <a:solidFill>
                  <a:srgbClr val="403031"/>
                </a:solidFill>
                <a:latin typeface="Bahnschrift SemiBold SemiConden" panose="020B0502040204020203" pitchFamily="34" charset="0"/>
              </a:rPr>
              <a:t>Vệ sinh cá nhân sạch sẽ</a:t>
            </a:r>
          </a:p>
        </p:txBody>
      </p:sp>
      <p:sp>
        <p:nvSpPr>
          <p:cNvPr id="23" name="TextBox 14">
            <a:extLst>
              <a:ext uri="{FF2B5EF4-FFF2-40B4-BE49-F238E27FC236}">
                <a16:creationId xmlns:a16="http://schemas.microsoft.com/office/drawing/2014/main" id="{5E3ECBA9-93BB-02F8-69C8-55C260CC9FB3}"/>
              </a:ext>
            </a:extLst>
          </p:cNvPr>
          <p:cNvSpPr txBox="1"/>
          <p:nvPr/>
        </p:nvSpPr>
        <p:spPr>
          <a:xfrm>
            <a:off x="9471300" y="6743169"/>
            <a:ext cx="5215582" cy="1386918"/>
          </a:xfrm>
          <a:prstGeom prst="rect">
            <a:avLst/>
          </a:prstGeom>
        </p:spPr>
        <p:txBody>
          <a:bodyPr wrap="square" lIns="0" tIns="0" rIns="0" bIns="0" rtlCol="0" anchor="t">
            <a:spAutoFit/>
          </a:bodyPr>
          <a:lstStyle/>
          <a:p>
            <a:pPr marL="648625" lvl="1" indent="-324312" algn="l">
              <a:buFont typeface="Arial"/>
              <a:buChar char="•"/>
            </a:pPr>
            <a:r>
              <a:rPr lang="en-US" sz="3004">
                <a:solidFill>
                  <a:srgbClr val="553D3F"/>
                </a:solidFill>
                <a:latin typeface="Barlow Condensed SemiBold" panose="00000706000000000000" pitchFamily="2" charset="0"/>
              </a:rPr>
              <a:t>Vệ sinh mắt. </a:t>
            </a:r>
          </a:p>
          <a:p>
            <a:pPr marL="648625" lvl="1" indent="-324312" algn="l">
              <a:buFont typeface="Arial"/>
              <a:buChar char="•"/>
            </a:pPr>
            <a:r>
              <a:rPr lang="en-US" sz="3004">
                <a:solidFill>
                  <a:srgbClr val="553D3F"/>
                </a:solidFill>
                <a:latin typeface="Barlow Condensed SemiBold" panose="00000706000000000000" pitchFamily="2" charset="0"/>
              </a:rPr>
              <a:t>Vệ sinh tại mũi họng. </a:t>
            </a:r>
          </a:p>
          <a:p>
            <a:pPr marL="648625" lvl="1" indent="-324312" algn="l">
              <a:buFont typeface="Arial"/>
              <a:buChar char="•"/>
            </a:pPr>
            <a:r>
              <a:rPr lang="en-US" sz="3004">
                <a:solidFill>
                  <a:srgbClr val="553D3F"/>
                </a:solidFill>
                <a:latin typeface="Barlow Condensed SemiBold" panose="00000706000000000000" pitchFamily="2" charset="0"/>
              </a:rPr>
              <a:t>Giữ gìn vệ sinh xung quanh em. </a:t>
            </a:r>
          </a:p>
        </p:txBody>
      </p:sp>
      <p:sp>
        <p:nvSpPr>
          <p:cNvPr id="33" name="Freeform 10">
            <a:extLst>
              <a:ext uri="{FF2B5EF4-FFF2-40B4-BE49-F238E27FC236}">
                <a16:creationId xmlns:a16="http://schemas.microsoft.com/office/drawing/2014/main" id="{5055624F-622C-36FA-2BE3-734755F199BD}"/>
              </a:ext>
            </a:extLst>
          </p:cNvPr>
          <p:cNvSpPr/>
          <p:nvPr/>
        </p:nvSpPr>
        <p:spPr>
          <a:xfrm rot="15343425">
            <a:off x="14202794" y="6845741"/>
            <a:ext cx="1953529" cy="1282118"/>
          </a:xfrm>
          <a:custGeom>
            <a:avLst/>
            <a:gdLst/>
            <a:ahLst/>
            <a:cxnLst/>
            <a:rect l="l" t="t" r="r" b="b"/>
            <a:pathLst>
              <a:path w="3790946" h="1895473">
                <a:moveTo>
                  <a:pt x="0" y="0"/>
                </a:moveTo>
                <a:lnTo>
                  <a:pt x="3790946" y="0"/>
                </a:lnTo>
                <a:lnTo>
                  <a:pt x="3790946" y="1895473"/>
                </a:lnTo>
                <a:lnTo>
                  <a:pt x="0" y="189547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34" name="Freeform 11">
            <a:extLst>
              <a:ext uri="{FF2B5EF4-FFF2-40B4-BE49-F238E27FC236}">
                <a16:creationId xmlns:a16="http://schemas.microsoft.com/office/drawing/2014/main" id="{1E2F9B94-67E1-24F7-77ED-5A8B609917C6}"/>
              </a:ext>
            </a:extLst>
          </p:cNvPr>
          <p:cNvSpPr/>
          <p:nvPr/>
        </p:nvSpPr>
        <p:spPr>
          <a:xfrm>
            <a:off x="14282281" y="4913418"/>
            <a:ext cx="1245971" cy="978498"/>
          </a:xfrm>
          <a:custGeom>
            <a:avLst/>
            <a:gdLst/>
            <a:ahLst/>
            <a:cxnLst/>
            <a:rect l="l" t="t" r="r" b="b"/>
            <a:pathLst>
              <a:path w="2160051" h="1401333">
                <a:moveTo>
                  <a:pt x="0" y="0"/>
                </a:moveTo>
                <a:lnTo>
                  <a:pt x="2160052" y="0"/>
                </a:lnTo>
                <a:lnTo>
                  <a:pt x="2160052" y="1401333"/>
                </a:lnTo>
                <a:lnTo>
                  <a:pt x="0" y="1401333"/>
                </a:lnTo>
                <a:lnTo>
                  <a:pt x="0" y="0"/>
                </a:lnTo>
                <a:close/>
              </a:path>
            </a:pathLst>
          </a:custGeom>
          <a:blipFill>
            <a:blip r:embed="rId9" cstate="print">
              <a:extLst>
                <a:ext uri="{96DAC541-7B7A-43D3-8B79-37D633B846F1}">
                  <asvg:svgBlip xmlns:asvg="http://schemas.microsoft.com/office/drawing/2016/SVG/main" xmlns="" r:embed="rId11"/>
                </a:ext>
              </a:extLst>
            </a:blip>
            <a:stretch>
              <a:fillRect/>
            </a:stretch>
          </a:blipFill>
        </p:spPr>
      </p:sp>
      <p:sp>
        <p:nvSpPr>
          <p:cNvPr id="39" name="TextBox 33">
            <a:extLst>
              <a:ext uri="{FF2B5EF4-FFF2-40B4-BE49-F238E27FC236}">
                <a16:creationId xmlns:a16="http://schemas.microsoft.com/office/drawing/2014/main" id="{A7DA4CC7-AB39-0D95-69F6-7E7A4DB5D528}"/>
              </a:ext>
            </a:extLst>
          </p:cNvPr>
          <p:cNvSpPr txBox="1"/>
          <p:nvPr/>
        </p:nvSpPr>
        <p:spPr>
          <a:xfrm>
            <a:off x="2667000" y="796296"/>
            <a:ext cx="13374687" cy="615553"/>
          </a:xfrm>
          <a:prstGeom prst="rect">
            <a:avLst/>
          </a:prstGeom>
        </p:spPr>
        <p:txBody>
          <a:bodyPr wrap="square" lIns="0" tIns="0" rIns="0" bIns="0" rtlCol="0" anchor="t">
            <a:spAutoFit/>
          </a:bodyPr>
          <a:lstStyle/>
          <a:p>
            <a:pPr algn="ctr"/>
            <a:r>
              <a:rPr lang="en-US" sz="4000">
                <a:solidFill>
                  <a:srgbClr val="403031"/>
                </a:solidFill>
                <a:latin typeface="Bahnschrift SemiBold SemiConden" panose="020B0502040204020203" pitchFamily="34" charset="0"/>
              </a:rPr>
              <a:t>Những việc để chăm sóc và bảo vệ sức khoẻ bản thân hằng ngày</a:t>
            </a:r>
          </a:p>
        </p:txBody>
      </p:sp>
    </p:spTree>
    <p:extLst>
      <p:ext uri="{BB962C8B-B14F-4D97-AF65-F5344CB8AC3E}">
        <p14:creationId xmlns:p14="http://schemas.microsoft.com/office/powerpoint/2010/main" val="415911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p:cTn id="10" dur="1000" fill="hold"/>
                                        <p:tgtEl>
                                          <p:spTgt spid="34"/>
                                        </p:tgtEl>
                                        <p:attrNameLst>
                                          <p:attrName>ppt_w</p:attrName>
                                        </p:attrNameLst>
                                      </p:cBhvr>
                                      <p:tavLst>
                                        <p:tav tm="0">
                                          <p:val>
                                            <p:fltVal val="0"/>
                                          </p:val>
                                        </p:tav>
                                        <p:tav tm="100000">
                                          <p:val>
                                            <p:strVal val="#ppt_w"/>
                                          </p:val>
                                        </p:tav>
                                      </p:tavLst>
                                    </p:anim>
                                    <p:anim calcmode="lin" valueType="num">
                                      <p:cBhvr>
                                        <p:cTn id="11" dur="1000" fill="hold"/>
                                        <p:tgtEl>
                                          <p:spTgt spid="34"/>
                                        </p:tgtEl>
                                        <p:attrNameLst>
                                          <p:attrName>ppt_h</p:attrName>
                                        </p:attrNameLst>
                                      </p:cBhvr>
                                      <p:tavLst>
                                        <p:tav tm="0">
                                          <p:val>
                                            <p:fltVal val="0"/>
                                          </p:val>
                                        </p:tav>
                                        <p:tav tm="100000">
                                          <p:val>
                                            <p:strVal val="#ppt_h"/>
                                          </p:val>
                                        </p:tav>
                                      </p:tavLst>
                                    </p:anim>
                                    <p:anim calcmode="lin" valueType="num">
                                      <p:cBhvr>
                                        <p:cTn id="12" dur="1000" fill="hold"/>
                                        <p:tgtEl>
                                          <p:spTgt spid="34"/>
                                        </p:tgtEl>
                                        <p:attrNameLst>
                                          <p:attrName>style.rotation</p:attrName>
                                        </p:attrNameLst>
                                      </p:cBhvr>
                                      <p:tavLst>
                                        <p:tav tm="0">
                                          <p:val>
                                            <p:fltVal val="90"/>
                                          </p:val>
                                        </p:tav>
                                        <p:tav tm="100000">
                                          <p:val>
                                            <p:fltVal val="0"/>
                                          </p:val>
                                        </p:tav>
                                      </p:tavLst>
                                    </p:anim>
                                    <p:animEffect transition="in" filter="fade">
                                      <p:cBhvr>
                                        <p:cTn id="13" dur="1000"/>
                                        <p:tgtEl>
                                          <p:spTgt spid="3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12026" y="2174056"/>
            <a:ext cx="8664063" cy="7758324"/>
            <a:chOff x="0" y="0"/>
            <a:chExt cx="2838617" cy="2167467"/>
          </a:xfrm>
        </p:grpSpPr>
        <p:sp>
          <p:nvSpPr>
            <p:cNvPr id="4" name="Freeform 4"/>
            <p:cNvSpPr/>
            <p:nvPr/>
          </p:nvSpPr>
          <p:spPr>
            <a:xfrm>
              <a:off x="0" y="0"/>
              <a:ext cx="2838617" cy="2167467"/>
            </a:xfrm>
            <a:custGeom>
              <a:avLst/>
              <a:gdLst/>
              <a:ahLst/>
              <a:cxnLst/>
              <a:rect l="l" t="t" r="r" b="b"/>
              <a:pathLst>
                <a:path w="2838617" h="2167467">
                  <a:moveTo>
                    <a:pt x="38071" y="0"/>
                  </a:moveTo>
                  <a:lnTo>
                    <a:pt x="2800547" y="0"/>
                  </a:lnTo>
                  <a:cubicBezTo>
                    <a:pt x="2821573" y="0"/>
                    <a:pt x="2838617" y="17045"/>
                    <a:pt x="2838617" y="38071"/>
                  </a:cubicBezTo>
                  <a:lnTo>
                    <a:pt x="2838617" y="2129396"/>
                  </a:lnTo>
                  <a:cubicBezTo>
                    <a:pt x="2838617" y="2150422"/>
                    <a:pt x="2821573" y="2167467"/>
                    <a:pt x="2800547" y="2167467"/>
                  </a:cubicBezTo>
                  <a:lnTo>
                    <a:pt x="38071" y="2167467"/>
                  </a:lnTo>
                  <a:cubicBezTo>
                    <a:pt x="27974" y="2167467"/>
                    <a:pt x="18290" y="2163456"/>
                    <a:pt x="11151" y="2156316"/>
                  </a:cubicBezTo>
                  <a:cubicBezTo>
                    <a:pt x="4011" y="2149176"/>
                    <a:pt x="0" y="2139493"/>
                    <a:pt x="0" y="2129396"/>
                  </a:cubicBezTo>
                  <a:lnTo>
                    <a:pt x="0" y="38071"/>
                  </a:lnTo>
                  <a:cubicBezTo>
                    <a:pt x="0" y="17045"/>
                    <a:pt x="17045" y="0"/>
                    <a:pt x="38071" y="0"/>
                  </a:cubicBezTo>
                  <a:close/>
                </a:path>
              </a:pathLst>
            </a:custGeom>
            <a:solidFill>
              <a:srgbClr val="000000">
                <a:alpha val="0"/>
              </a:srgbClr>
            </a:solidFill>
            <a:ln w="57150" cap="rnd">
              <a:solidFill>
                <a:srgbClr val="403031"/>
              </a:solidFill>
              <a:prstDash val="solid"/>
              <a:round/>
            </a:ln>
          </p:spPr>
        </p:sp>
        <p:sp>
          <p:nvSpPr>
            <p:cNvPr id="5" name="TextBox 5"/>
            <p:cNvSpPr txBox="1"/>
            <p:nvPr/>
          </p:nvSpPr>
          <p:spPr>
            <a:xfrm>
              <a:off x="0" y="-47625"/>
              <a:ext cx="2838617"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8763000" y="2384653"/>
            <a:ext cx="8248379" cy="7344510"/>
            <a:chOff x="0" y="0"/>
            <a:chExt cx="2702426" cy="2051858"/>
          </a:xfrm>
        </p:grpSpPr>
        <p:sp>
          <p:nvSpPr>
            <p:cNvPr id="7" name="Freeform 7"/>
            <p:cNvSpPr/>
            <p:nvPr/>
          </p:nvSpPr>
          <p:spPr>
            <a:xfrm>
              <a:off x="0" y="0"/>
              <a:ext cx="2702426" cy="2051858"/>
            </a:xfrm>
            <a:custGeom>
              <a:avLst/>
              <a:gdLst/>
              <a:ahLst/>
              <a:cxnLst/>
              <a:rect l="l" t="t" r="r" b="b"/>
              <a:pathLst>
                <a:path w="2702426" h="2051858">
                  <a:moveTo>
                    <a:pt x="43007" y="0"/>
                  </a:moveTo>
                  <a:lnTo>
                    <a:pt x="2659419" y="0"/>
                  </a:lnTo>
                  <a:cubicBezTo>
                    <a:pt x="2670825" y="0"/>
                    <a:pt x="2681764" y="4531"/>
                    <a:pt x="2689830" y="12597"/>
                  </a:cubicBezTo>
                  <a:cubicBezTo>
                    <a:pt x="2697895" y="20662"/>
                    <a:pt x="2702426" y="31601"/>
                    <a:pt x="2702426" y="43007"/>
                  </a:cubicBezTo>
                  <a:lnTo>
                    <a:pt x="2702426" y="2008851"/>
                  </a:lnTo>
                  <a:cubicBezTo>
                    <a:pt x="2702426" y="2020257"/>
                    <a:pt x="2697895" y="2031196"/>
                    <a:pt x="2689830" y="2039262"/>
                  </a:cubicBezTo>
                  <a:cubicBezTo>
                    <a:pt x="2681764" y="2047327"/>
                    <a:pt x="2670825" y="2051858"/>
                    <a:pt x="2659419" y="2051858"/>
                  </a:cubicBezTo>
                  <a:lnTo>
                    <a:pt x="43007" y="2051858"/>
                  </a:lnTo>
                  <a:cubicBezTo>
                    <a:pt x="31601" y="2051858"/>
                    <a:pt x="20662" y="2047327"/>
                    <a:pt x="12597" y="2039262"/>
                  </a:cubicBezTo>
                  <a:cubicBezTo>
                    <a:pt x="4531" y="2031196"/>
                    <a:pt x="0" y="2020257"/>
                    <a:pt x="0" y="2008851"/>
                  </a:cubicBezTo>
                  <a:lnTo>
                    <a:pt x="0" y="43007"/>
                  </a:lnTo>
                  <a:cubicBezTo>
                    <a:pt x="0" y="31601"/>
                    <a:pt x="4531" y="20662"/>
                    <a:pt x="12597" y="12597"/>
                  </a:cubicBezTo>
                  <a:cubicBezTo>
                    <a:pt x="20662" y="4531"/>
                    <a:pt x="31601" y="0"/>
                    <a:pt x="43007" y="0"/>
                  </a:cubicBezTo>
                  <a:close/>
                </a:path>
              </a:pathLst>
            </a:custGeom>
            <a:solidFill>
              <a:srgbClr val="FFFFFF"/>
            </a:solidFill>
          </p:spPr>
        </p:sp>
        <p:sp>
          <p:nvSpPr>
            <p:cNvPr id="8" name="TextBox 8"/>
            <p:cNvSpPr txBox="1"/>
            <p:nvPr/>
          </p:nvSpPr>
          <p:spPr>
            <a:xfrm>
              <a:off x="0" y="-47625"/>
              <a:ext cx="2702426" cy="2099483"/>
            </a:xfrm>
            <a:prstGeom prst="rect">
              <a:avLst/>
            </a:prstGeom>
          </p:spPr>
          <p:txBody>
            <a:bodyPr lIns="50800" tIns="50800" rIns="50800" bIns="50800" rtlCol="0" anchor="ctr"/>
            <a:lstStyle/>
            <a:p>
              <a:pPr algn="ctr">
                <a:spcBef>
                  <a:spcPct val="0"/>
                </a:spcBef>
              </a:pPr>
              <a:endParaRPr/>
            </a:p>
          </p:txBody>
        </p:sp>
      </p:grpSp>
      <p:grpSp>
        <p:nvGrpSpPr>
          <p:cNvPr id="12" name="Group 12"/>
          <p:cNvGrpSpPr/>
          <p:nvPr/>
        </p:nvGrpSpPr>
        <p:grpSpPr>
          <a:xfrm>
            <a:off x="9601200" y="2999573"/>
            <a:ext cx="6473827" cy="1208138"/>
            <a:chOff x="0" y="0"/>
            <a:chExt cx="1918785" cy="358081"/>
          </a:xfrm>
        </p:grpSpPr>
        <p:sp>
          <p:nvSpPr>
            <p:cNvPr id="13" name="Freeform 13"/>
            <p:cNvSpPr/>
            <p:nvPr/>
          </p:nvSpPr>
          <p:spPr>
            <a:xfrm>
              <a:off x="0" y="0"/>
              <a:ext cx="1918785" cy="358081"/>
            </a:xfrm>
            <a:custGeom>
              <a:avLst/>
              <a:gdLst/>
              <a:ahLst/>
              <a:cxnLst/>
              <a:rect l="l" t="t" r="r" b="b"/>
              <a:pathLst>
                <a:path w="1918785" h="358081">
                  <a:moveTo>
                    <a:pt x="92083" y="0"/>
                  </a:moveTo>
                  <a:lnTo>
                    <a:pt x="1826703" y="0"/>
                  </a:lnTo>
                  <a:cubicBezTo>
                    <a:pt x="1851125" y="0"/>
                    <a:pt x="1874546" y="9702"/>
                    <a:pt x="1891815" y="26970"/>
                  </a:cubicBezTo>
                  <a:cubicBezTo>
                    <a:pt x="1909084" y="44239"/>
                    <a:pt x="1918785" y="67661"/>
                    <a:pt x="1918785" y="92083"/>
                  </a:cubicBezTo>
                  <a:lnTo>
                    <a:pt x="1918785" y="265999"/>
                  </a:lnTo>
                  <a:cubicBezTo>
                    <a:pt x="1918785" y="290421"/>
                    <a:pt x="1909084" y="313842"/>
                    <a:pt x="1891815" y="331111"/>
                  </a:cubicBezTo>
                  <a:cubicBezTo>
                    <a:pt x="1874546" y="348380"/>
                    <a:pt x="1851125" y="358081"/>
                    <a:pt x="1826703" y="358081"/>
                  </a:cubicBezTo>
                  <a:lnTo>
                    <a:pt x="92083" y="358081"/>
                  </a:lnTo>
                  <a:cubicBezTo>
                    <a:pt x="67661" y="358081"/>
                    <a:pt x="44239" y="348380"/>
                    <a:pt x="26970" y="331111"/>
                  </a:cubicBezTo>
                  <a:cubicBezTo>
                    <a:pt x="9702" y="313842"/>
                    <a:pt x="0" y="290421"/>
                    <a:pt x="0" y="265999"/>
                  </a:cubicBezTo>
                  <a:lnTo>
                    <a:pt x="0" y="92083"/>
                  </a:lnTo>
                  <a:cubicBezTo>
                    <a:pt x="0" y="67661"/>
                    <a:pt x="9702" y="44239"/>
                    <a:pt x="26970" y="26970"/>
                  </a:cubicBezTo>
                  <a:cubicBezTo>
                    <a:pt x="44239" y="9702"/>
                    <a:pt x="67661" y="0"/>
                    <a:pt x="92083" y="0"/>
                  </a:cubicBezTo>
                  <a:close/>
                </a:path>
              </a:pathLst>
            </a:custGeom>
            <a:solidFill>
              <a:srgbClr val="DDCDD6"/>
            </a:solidFill>
          </p:spPr>
        </p:sp>
        <p:sp>
          <p:nvSpPr>
            <p:cNvPr id="14" name="TextBox 14"/>
            <p:cNvSpPr txBox="1"/>
            <p:nvPr/>
          </p:nvSpPr>
          <p:spPr>
            <a:xfrm>
              <a:off x="0" y="-38100"/>
              <a:ext cx="1918785" cy="396181"/>
            </a:xfrm>
            <a:prstGeom prst="rect">
              <a:avLst/>
            </a:prstGeom>
          </p:spPr>
          <p:txBody>
            <a:bodyPr lIns="45141" tIns="45141" rIns="45141" bIns="45141" rtlCol="0" anchor="ctr"/>
            <a:lstStyle/>
            <a:p>
              <a:pPr algn="ctr"/>
              <a:endParaRPr/>
            </a:p>
          </p:txBody>
        </p:sp>
      </p:grpSp>
      <p:sp>
        <p:nvSpPr>
          <p:cNvPr id="15" name="Freeform 15"/>
          <p:cNvSpPr/>
          <p:nvPr/>
        </p:nvSpPr>
        <p:spPr>
          <a:xfrm>
            <a:off x="9927396" y="3319391"/>
            <a:ext cx="596179" cy="552821"/>
          </a:xfrm>
          <a:custGeom>
            <a:avLst/>
            <a:gdLst/>
            <a:ahLst/>
            <a:cxnLst/>
            <a:rect l="l" t="t" r="r" b="b"/>
            <a:pathLst>
              <a:path w="596179" h="552821">
                <a:moveTo>
                  <a:pt x="0" y="0"/>
                </a:moveTo>
                <a:lnTo>
                  <a:pt x="596180" y="0"/>
                </a:lnTo>
                <a:lnTo>
                  <a:pt x="596180" y="552821"/>
                </a:lnTo>
                <a:lnTo>
                  <a:pt x="0" y="552821"/>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15152651" y="3327232"/>
            <a:ext cx="596179" cy="552821"/>
          </a:xfrm>
          <a:custGeom>
            <a:avLst/>
            <a:gdLst/>
            <a:ahLst/>
            <a:cxnLst/>
            <a:rect l="l" t="t" r="r" b="b"/>
            <a:pathLst>
              <a:path w="596179" h="552821">
                <a:moveTo>
                  <a:pt x="0" y="0"/>
                </a:moveTo>
                <a:lnTo>
                  <a:pt x="596179" y="0"/>
                </a:lnTo>
                <a:lnTo>
                  <a:pt x="596179" y="552820"/>
                </a:lnTo>
                <a:lnTo>
                  <a:pt x="0" y="552820"/>
                </a:lnTo>
                <a:lnTo>
                  <a:pt x="0" y="0"/>
                </a:lnTo>
                <a:close/>
              </a:path>
            </a:pathLst>
          </a:custGeom>
          <a:blipFill>
            <a:blip r:embed="rId3" cstate="print">
              <a:extLst>
                <a:ext uri="{96DAC541-7B7A-43D3-8B79-37D633B846F1}">
                  <asvg:svgBlip xmlns:asvg="http://schemas.microsoft.com/office/drawing/2016/SVG/main" xmlns="" r:embed="rId10"/>
                </a:ext>
              </a:extLst>
            </a:blip>
            <a:stretch>
              <a:fillRect/>
            </a:stretch>
          </a:blipFill>
        </p:spPr>
      </p:sp>
      <p:sp>
        <p:nvSpPr>
          <p:cNvPr id="17" name="TextBox 17"/>
          <p:cNvSpPr txBox="1"/>
          <p:nvPr/>
        </p:nvSpPr>
        <p:spPr>
          <a:xfrm>
            <a:off x="10488245" y="3240234"/>
            <a:ext cx="4664406" cy="615553"/>
          </a:xfrm>
          <a:prstGeom prst="rect">
            <a:avLst/>
          </a:prstGeom>
        </p:spPr>
        <p:txBody>
          <a:bodyPr lIns="0" tIns="0" rIns="0" bIns="0" rtlCol="0" anchor="t">
            <a:spAutoFit/>
          </a:bodyPr>
          <a:lstStyle/>
          <a:p>
            <a:pPr algn="ctr"/>
            <a:r>
              <a:rPr lang="en-US" sz="4000">
                <a:solidFill>
                  <a:srgbClr val="403031"/>
                </a:solidFill>
                <a:latin typeface="Bahnschrift SemiBold SemiConden" panose="020B0502040204020203" pitchFamily="34" charset="0"/>
              </a:rPr>
              <a:t>Ăn uống lành mạnh</a:t>
            </a:r>
          </a:p>
        </p:txBody>
      </p:sp>
      <p:sp>
        <p:nvSpPr>
          <p:cNvPr id="18" name="TextBox 18"/>
          <p:cNvSpPr txBox="1"/>
          <p:nvPr/>
        </p:nvSpPr>
        <p:spPr>
          <a:xfrm>
            <a:off x="9526283" y="4641530"/>
            <a:ext cx="4949581" cy="1969770"/>
          </a:xfrm>
          <a:prstGeom prst="rect">
            <a:avLst/>
          </a:prstGeom>
        </p:spPr>
        <p:txBody>
          <a:bodyPr lIns="0" tIns="0" rIns="0" bIns="0" rtlCol="0" anchor="t">
            <a:spAutoFit/>
          </a:bodyPr>
          <a:lstStyle/>
          <a:p>
            <a:pPr marL="756573" lvl="1" indent="-378286">
              <a:buFont typeface="Arial"/>
              <a:buChar char="•"/>
            </a:pPr>
            <a:r>
              <a:rPr lang="en-US" sz="3200">
                <a:solidFill>
                  <a:srgbClr val="553D3F"/>
                </a:solidFill>
                <a:latin typeface="Bahnschrift Condensed" panose="020B0502040204020203" pitchFamily="34" charset="0"/>
              </a:rPr>
              <a:t>Ăn đầy đủ nhóm thực phẩm</a:t>
            </a:r>
          </a:p>
          <a:p>
            <a:pPr marL="756573" lvl="1" indent="-378286">
              <a:buFont typeface="Arial"/>
              <a:buChar char="•"/>
            </a:pPr>
            <a:r>
              <a:rPr lang="en-US" sz="3200">
                <a:solidFill>
                  <a:srgbClr val="553D3F"/>
                </a:solidFill>
                <a:latin typeface="Bahnschrift Condensed" panose="020B0502040204020203" pitchFamily="34" charset="0"/>
              </a:rPr>
              <a:t>Không nên ăn thức ăn mặn</a:t>
            </a:r>
          </a:p>
          <a:p>
            <a:pPr marL="756573" lvl="1" indent="-378286">
              <a:buFont typeface="Arial"/>
              <a:buChar char="•"/>
            </a:pPr>
            <a:r>
              <a:rPr lang="vi-VN" sz="3200">
                <a:solidFill>
                  <a:srgbClr val="553D3F"/>
                </a:solidFill>
                <a:latin typeface="Bahnschrift Condensed" panose="020B0502040204020203" pitchFamily="34" charset="0"/>
              </a:rPr>
              <a:t>Tăng cường năng lượng </a:t>
            </a:r>
            <a:endParaRPr lang="en-US" sz="3200">
              <a:solidFill>
                <a:srgbClr val="553D3F"/>
              </a:solidFill>
              <a:latin typeface="Bahnschrift Condensed" panose="020B0502040204020203" pitchFamily="34" charset="0"/>
            </a:endParaRPr>
          </a:p>
          <a:p>
            <a:pPr marL="756573" lvl="1" indent="-378286">
              <a:buFont typeface="Arial"/>
              <a:buChar char="•"/>
            </a:pPr>
            <a:r>
              <a:rPr lang="vi-VN" sz="3200">
                <a:solidFill>
                  <a:srgbClr val="553D3F"/>
                </a:solidFill>
                <a:latin typeface="Bahnschrift Condensed" panose="020B0502040204020203" pitchFamily="34" charset="0"/>
              </a:rPr>
              <a:t>Hạn chế ăn đường</a:t>
            </a:r>
            <a:endParaRPr lang="en-US" sz="3200">
              <a:solidFill>
                <a:srgbClr val="553D3F"/>
              </a:solidFill>
              <a:latin typeface="Bahnschrift Condensed" panose="020B0502040204020203" pitchFamily="34" charset="0"/>
            </a:endParaRPr>
          </a:p>
        </p:txBody>
      </p:sp>
      <p:sp>
        <p:nvSpPr>
          <p:cNvPr id="19" name="TextBox 19"/>
          <p:cNvSpPr txBox="1"/>
          <p:nvPr/>
        </p:nvSpPr>
        <p:spPr>
          <a:xfrm>
            <a:off x="11123572" y="7460841"/>
            <a:ext cx="5835853" cy="1969770"/>
          </a:xfrm>
          <a:prstGeom prst="rect">
            <a:avLst/>
          </a:prstGeom>
        </p:spPr>
        <p:txBody>
          <a:bodyPr wrap="square" lIns="0" tIns="0" rIns="0" bIns="0" rtlCol="0" anchor="t">
            <a:spAutoFit/>
          </a:bodyPr>
          <a:lstStyle/>
          <a:p>
            <a:pPr marL="755651" lvl="1" indent="-377825">
              <a:buFont typeface="Arial"/>
              <a:buChar char="•"/>
            </a:pPr>
            <a:r>
              <a:rPr lang="vi-VN" sz="3200">
                <a:solidFill>
                  <a:srgbClr val="553D3F"/>
                </a:solidFill>
                <a:latin typeface="Bahnschrift Condensed" panose="020B0502040204020203" pitchFamily="34" charset="0"/>
              </a:rPr>
              <a:t>Chế độ ăn vừa phải chất béo</a:t>
            </a:r>
            <a:endParaRPr lang="en-US" sz="3200">
              <a:solidFill>
                <a:srgbClr val="553D3F"/>
              </a:solidFill>
              <a:latin typeface="Bahnschrift Condensed" panose="020B0502040204020203" pitchFamily="34" charset="0"/>
            </a:endParaRPr>
          </a:p>
          <a:p>
            <a:pPr marL="755651" lvl="1" indent="-377825">
              <a:buFont typeface="Arial"/>
              <a:buChar char="•"/>
            </a:pPr>
            <a:r>
              <a:rPr lang="vi-VN" sz="3200">
                <a:solidFill>
                  <a:srgbClr val="553D3F"/>
                </a:solidFill>
                <a:latin typeface="Bahnschrift Condensed" panose="020B0502040204020203" pitchFamily="34" charset="0"/>
              </a:rPr>
              <a:t>Ăn nhiều rau, củ, quả</a:t>
            </a:r>
            <a:endParaRPr lang="en-US" sz="3200">
              <a:solidFill>
                <a:srgbClr val="553D3F"/>
              </a:solidFill>
              <a:latin typeface="Bahnschrift Condensed" panose="020B0502040204020203" pitchFamily="34" charset="0"/>
            </a:endParaRPr>
          </a:p>
          <a:p>
            <a:pPr marL="755651" lvl="1" indent="-377825">
              <a:buFont typeface="Arial"/>
              <a:buChar char="•"/>
            </a:pPr>
            <a:r>
              <a:rPr lang="vi-VN" sz="3200">
                <a:solidFill>
                  <a:srgbClr val="553D3F"/>
                </a:solidFill>
                <a:latin typeface="Bahnschrift Condensed" panose="020B0502040204020203" pitchFamily="34" charset="0"/>
              </a:rPr>
              <a:t>Uống đủ nước mỗi ngày</a:t>
            </a:r>
            <a:endParaRPr lang="en-US" sz="3200">
              <a:solidFill>
                <a:srgbClr val="553D3F"/>
              </a:solidFill>
              <a:latin typeface="Bahnschrift Condensed" panose="020B0502040204020203" pitchFamily="34" charset="0"/>
            </a:endParaRPr>
          </a:p>
          <a:p>
            <a:pPr marL="755651" lvl="1" indent="-377825">
              <a:buFont typeface="Arial"/>
              <a:buChar char="•"/>
            </a:pPr>
            <a:r>
              <a:rPr lang="en-US" sz="3200">
                <a:solidFill>
                  <a:srgbClr val="553D3F"/>
                </a:solidFill>
                <a:latin typeface="Bahnschrift Condensed" panose="020B0502040204020203" pitchFamily="34" charset="0"/>
              </a:rPr>
              <a:t>Bảo đảm vệ sinh an toàn thực phẩm</a:t>
            </a:r>
          </a:p>
        </p:txBody>
      </p:sp>
      <p:sp>
        <p:nvSpPr>
          <p:cNvPr id="21" name="TextBox 33">
            <a:extLst>
              <a:ext uri="{FF2B5EF4-FFF2-40B4-BE49-F238E27FC236}">
                <a16:creationId xmlns:a16="http://schemas.microsoft.com/office/drawing/2014/main" id="{543FC7E3-7CE4-F047-06E1-F6FE03E1B49F}"/>
              </a:ext>
            </a:extLst>
          </p:cNvPr>
          <p:cNvSpPr txBox="1"/>
          <p:nvPr/>
        </p:nvSpPr>
        <p:spPr>
          <a:xfrm>
            <a:off x="2667000" y="796296"/>
            <a:ext cx="13374687" cy="615553"/>
          </a:xfrm>
          <a:prstGeom prst="rect">
            <a:avLst/>
          </a:prstGeom>
        </p:spPr>
        <p:txBody>
          <a:bodyPr wrap="square" lIns="0" tIns="0" rIns="0" bIns="0" rtlCol="0" anchor="t">
            <a:spAutoFit/>
          </a:bodyPr>
          <a:lstStyle/>
          <a:p>
            <a:pPr algn="ctr"/>
            <a:r>
              <a:rPr lang="en-US" sz="4000">
                <a:solidFill>
                  <a:srgbClr val="403031"/>
                </a:solidFill>
                <a:latin typeface="Bahnschrift SemiBold SemiConden" panose="020B0502040204020203" pitchFamily="34" charset="0"/>
              </a:rPr>
              <a:t>Những việc để chăm sóc và bảo vệ sức khoẻ bản thân hằng ngày</a:t>
            </a:r>
          </a:p>
        </p:txBody>
      </p:sp>
    </p:spTree>
    <p:extLst>
      <p:ext uri="{BB962C8B-B14F-4D97-AF65-F5344CB8AC3E}">
        <p14:creationId xmlns:p14="http://schemas.microsoft.com/office/powerpoint/2010/main" val="35240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686800"/>
            <a:chOff x="0" y="0"/>
            <a:chExt cx="4274726" cy="2167467"/>
          </a:xfrm>
        </p:grpSpPr>
        <p:sp>
          <p:nvSpPr>
            <p:cNvPr id="4" name="Freeform 4"/>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000000">
                <a:alpha val="0"/>
              </a:srgbClr>
            </a:solidFill>
            <a:ln w="47625" cap="rnd">
              <a:solidFill>
                <a:srgbClr val="403031"/>
              </a:solidFill>
              <a:prstDash val="solid"/>
              <a:round/>
            </a:ln>
          </p:spPr>
        </p:sp>
        <p:sp>
          <p:nvSpPr>
            <p:cNvPr id="5" name="TextBox 5"/>
            <p:cNvSpPr txBox="1"/>
            <p:nvPr/>
          </p:nvSpPr>
          <p:spPr>
            <a:xfrm>
              <a:off x="0" y="-47625"/>
              <a:ext cx="4274726" cy="221509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65991" y="1248176"/>
            <a:ext cx="15756019" cy="8223463"/>
            <a:chOff x="0" y="0"/>
            <a:chExt cx="4149733" cy="2051858"/>
          </a:xfrm>
        </p:grpSpPr>
        <p:sp>
          <p:nvSpPr>
            <p:cNvPr id="7" name="Freeform 7"/>
            <p:cNvSpPr/>
            <p:nvPr/>
          </p:nvSpPr>
          <p:spPr>
            <a:xfrm>
              <a:off x="0" y="0"/>
              <a:ext cx="4149734" cy="2051858"/>
            </a:xfrm>
            <a:custGeom>
              <a:avLst/>
              <a:gdLst/>
              <a:ahLst/>
              <a:cxnLst/>
              <a:rect l="l" t="t" r="r" b="b"/>
              <a:pathLst>
                <a:path w="4149734" h="2051858">
                  <a:moveTo>
                    <a:pt x="19163" y="0"/>
                  </a:moveTo>
                  <a:lnTo>
                    <a:pt x="4130570" y="0"/>
                  </a:lnTo>
                  <a:cubicBezTo>
                    <a:pt x="4141154" y="0"/>
                    <a:pt x="4149734" y="8580"/>
                    <a:pt x="4149734" y="19163"/>
                  </a:cubicBezTo>
                  <a:lnTo>
                    <a:pt x="4149734" y="2032695"/>
                  </a:lnTo>
                  <a:cubicBezTo>
                    <a:pt x="4149734" y="2043278"/>
                    <a:pt x="4141154" y="2051858"/>
                    <a:pt x="4130570" y="2051858"/>
                  </a:cubicBezTo>
                  <a:lnTo>
                    <a:pt x="19163" y="2051858"/>
                  </a:lnTo>
                  <a:cubicBezTo>
                    <a:pt x="8580" y="2051858"/>
                    <a:pt x="0" y="2043278"/>
                    <a:pt x="0" y="2032695"/>
                  </a:cubicBezTo>
                  <a:lnTo>
                    <a:pt x="0" y="19163"/>
                  </a:lnTo>
                  <a:cubicBezTo>
                    <a:pt x="0" y="8580"/>
                    <a:pt x="8580" y="0"/>
                    <a:pt x="19163" y="0"/>
                  </a:cubicBezTo>
                  <a:close/>
                </a:path>
              </a:pathLst>
            </a:custGeom>
            <a:solidFill>
              <a:srgbClr val="FFFFFF"/>
            </a:solidFill>
          </p:spPr>
        </p:sp>
        <p:sp>
          <p:nvSpPr>
            <p:cNvPr id="8" name="TextBox 8"/>
            <p:cNvSpPr txBox="1"/>
            <p:nvPr/>
          </p:nvSpPr>
          <p:spPr>
            <a:xfrm>
              <a:off x="0" y="-47625"/>
              <a:ext cx="4149733" cy="2099483"/>
            </a:xfrm>
            <a:prstGeom prst="rect">
              <a:avLst/>
            </a:prstGeom>
          </p:spPr>
          <p:txBody>
            <a:bodyPr lIns="50800" tIns="50800" rIns="50800" bIns="50800" rtlCol="0" anchor="ctr"/>
            <a:lstStyle/>
            <a:p>
              <a:pPr algn="ctr">
                <a:spcBef>
                  <a:spcPct val="0"/>
                </a:spcBef>
              </a:pPr>
              <a:endParaRPr/>
            </a:p>
          </p:txBody>
        </p:sp>
      </p:grpSp>
      <p:grpSp>
        <p:nvGrpSpPr>
          <p:cNvPr id="10" name="Group 10"/>
          <p:cNvGrpSpPr/>
          <p:nvPr/>
        </p:nvGrpSpPr>
        <p:grpSpPr>
          <a:xfrm>
            <a:off x="3854717" y="1714500"/>
            <a:ext cx="12391195" cy="1359591"/>
            <a:chOff x="0" y="0"/>
            <a:chExt cx="1918785" cy="358081"/>
          </a:xfrm>
        </p:grpSpPr>
        <p:sp>
          <p:nvSpPr>
            <p:cNvPr id="11" name="Freeform 11"/>
            <p:cNvSpPr/>
            <p:nvPr/>
          </p:nvSpPr>
          <p:spPr>
            <a:xfrm>
              <a:off x="0" y="0"/>
              <a:ext cx="1918785" cy="358081"/>
            </a:xfrm>
            <a:custGeom>
              <a:avLst/>
              <a:gdLst/>
              <a:ahLst/>
              <a:cxnLst/>
              <a:rect l="l" t="t" r="r" b="b"/>
              <a:pathLst>
                <a:path w="1918785" h="358081">
                  <a:moveTo>
                    <a:pt x="81825" y="0"/>
                  </a:moveTo>
                  <a:lnTo>
                    <a:pt x="1836960" y="0"/>
                  </a:lnTo>
                  <a:cubicBezTo>
                    <a:pt x="1858662" y="0"/>
                    <a:pt x="1879474" y="8621"/>
                    <a:pt x="1894819" y="23966"/>
                  </a:cubicBezTo>
                  <a:cubicBezTo>
                    <a:pt x="1910165" y="39311"/>
                    <a:pt x="1918785" y="60124"/>
                    <a:pt x="1918785" y="81825"/>
                  </a:cubicBezTo>
                  <a:lnTo>
                    <a:pt x="1918785" y="276256"/>
                  </a:lnTo>
                  <a:cubicBezTo>
                    <a:pt x="1918785" y="321447"/>
                    <a:pt x="1882151" y="358081"/>
                    <a:pt x="1836960" y="358081"/>
                  </a:cubicBezTo>
                  <a:lnTo>
                    <a:pt x="81825" y="358081"/>
                  </a:lnTo>
                  <a:cubicBezTo>
                    <a:pt x="36634" y="358081"/>
                    <a:pt x="0" y="321447"/>
                    <a:pt x="0" y="276256"/>
                  </a:cubicBezTo>
                  <a:lnTo>
                    <a:pt x="0" y="81825"/>
                  </a:lnTo>
                  <a:cubicBezTo>
                    <a:pt x="0" y="36634"/>
                    <a:pt x="36634" y="0"/>
                    <a:pt x="81825" y="0"/>
                  </a:cubicBezTo>
                  <a:close/>
                </a:path>
              </a:pathLst>
            </a:custGeom>
            <a:solidFill>
              <a:srgbClr val="DDCDD6"/>
            </a:solidFill>
          </p:spPr>
        </p:sp>
        <p:sp>
          <p:nvSpPr>
            <p:cNvPr id="12" name="TextBox 12"/>
            <p:cNvSpPr txBox="1"/>
            <p:nvPr/>
          </p:nvSpPr>
          <p:spPr>
            <a:xfrm>
              <a:off x="0" y="-38100"/>
              <a:ext cx="1918785" cy="396181"/>
            </a:xfrm>
            <a:prstGeom prst="rect">
              <a:avLst/>
            </a:prstGeom>
          </p:spPr>
          <p:txBody>
            <a:bodyPr lIns="50800" tIns="50800" rIns="50800" bIns="50800" rtlCol="0" anchor="ctr"/>
            <a:lstStyle/>
            <a:p>
              <a:pPr algn="ctr"/>
              <a:endParaRPr/>
            </a:p>
          </p:txBody>
        </p:sp>
      </p:grpSp>
      <p:sp>
        <p:nvSpPr>
          <p:cNvPr id="13" name="Freeform 13"/>
          <p:cNvSpPr/>
          <p:nvPr/>
        </p:nvSpPr>
        <p:spPr>
          <a:xfrm>
            <a:off x="3960351" y="2104059"/>
            <a:ext cx="670916" cy="622122"/>
          </a:xfrm>
          <a:custGeom>
            <a:avLst/>
            <a:gdLst/>
            <a:ahLst/>
            <a:cxnLst/>
            <a:rect l="l" t="t" r="r" b="b"/>
            <a:pathLst>
              <a:path w="670916" h="622122">
                <a:moveTo>
                  <a:pt x="0" y="0"/>
                </a:moveTo>
                <a:lnTo>
                  <a:pt x="670917" y="0"/>
                </a:lnTo>
                <a:lnTo>
                  <a:pt x="670917" y="622123"/>
                </a:lnTo>
                <a:lnTo>
                  <a:pt x="0" y="622123"/>
                </a:lnTo>
                <a:lnTo>
                  <a:pt x="0" y="0"/>
                </a:lnTo>
                <a:close/>
              </a:path>
            </a:pathLst>
          </a:custGeom>
          <a:blipFill>
            <a:blip r:embed="rId3" cstate="print">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5542661" y="2104059"/>
            <a:ext cx="670916" cy="622122"/>
          </a:xfrm>
          <a:custGeom>
            <a:avLst/>
            <a:gdLst/>
            <a:ahLst/>
            <a:cxnLst/>
            <a:rect l="l" t="t" r="r" b="b"/>
            <a:pathLst>
              <a:path w="670916" h="622122">
                <a:moveTo>
                  <a:pt x="0" y="0"/>
                </a:moveTo>
                <a:lnTo>
                  <a:pt x="670917" y="0"/>
                </a:lnTo>
                <a:lnTo>
                  <a:pt x="670917" y="622122"/>
                </a:lnTo>
                <a:lnTo>
                  <a:pt x="0" y="622122"/>
                </a:lnTo>
                <a:lnTo>
                  <a:pt x="0" y="0"/>
                </a:lnTo>
                <a:close/>
              </a:path>
            </a:pathLst>
          </a:custGeom>
          <a:blipFill>
            <a:blip r:embed="rId3" cstate="print">
              <a:extLst>
                <a:ext uri="{96DAC541-7B7A-43D3-8B79-37D633B846F1}">
                  <asvg:svgBlip xmlns:asvg="http://schemas.microsoft.com/office/drawing/2016/SVG/main" xmlns="" r:embed="rId11"/>
                </a:ext>
              </a:extLst>
            </a:blip>
            <a:stretch>
              <a:fillRect/>
            </a:stretch>
          </a:blipFill>
        </p:spPr>
      </p:sp>
      <p:grpSp>
        <p:nvGrpSpPr>
          <p:cNvPr id="51" name="Group 50">
            <a:extLst>
              <a:ext uri="{FF2B5EF4-FFF2-40B4-BE49-F238E27FC236}">
                <a16:creationId xmlns:a16="http://schemas.microsoft.com/office/drawing/2014/main" id="{77911FD9-7DB6-63BB-092B-805B6EC3A2DD}"/>
              </a:ext>
            </a:extLst>
          </p:cNvPr>
          <p:cNvGrpSpPr/>
          <p:nvPr/>
        </p:nvGrpSpPr>
        <p:grpSpPr>
          <a:xfrm rot="5400000">
            <a:off x="3532178" y="3744328"/>
            <a:ext cx="756696" cy="1362785"/>
            <a:chOff x="2168442" y="4962096"/>
            <a:chExt cx="756696" cy="1362785"/>
          </a:xfrm>
        </p:grpSpPr>
        <p:grpSp>
          <p:nvGrpSpPr>
            <p:cNvPr id="15" name="Group 15"/>
            <p:cNvGrpSpPr/>
            <p:nvPr/>
          </p:nvGrpSpPr>
          <p:grpSpPr>
            <a:xfrm>
              <a:off x="2168442" y="5568185"/>
              <a:ext cx="756696" cy="75669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17" name="TextBox 17"/>
              <p:cNvSpPr txBox="1"/>
              <p:nvPr/>
            </p:nvSpPr>
            <p:spPr>
              <a:xfrm>
                <a:off x="76200" y="28575"/>
                <a:ext cx="660400" cy="708025"/>
              </a:xfrm>
              <a:prstGeom prst="rect">
                <a:avLst/>
              </a:prstGeom>
            </p:spPr>
            <p:txBody>
              <a:bodyPr lIns="33713" tIns="33713" rIns="33713" bIns="33713" rtlCol="0" anchor="ctr"/>
              <a:lstStyle/>
              <a:p>
                <a:pPr algn="ctr"/>
                <a:endParaRPr>
                  <a:solidFill>
                    <a:srgbClr val="553D3F"/>
                  </a:solidFill>
                </a:endParaRPr>
              </a:p>
            </p:txBody>
          </p:sp>
        </p:grpSp>
        <p:sp>
          <p:nvSpPr>
            <p:cNvPr id="18" name="Freeform 18"/>
            <p:cNvSpPr/>
            <p:nvPr/>
          </p:nvSpPr>
          <p:spPr>
            <a:xfrm>
              <a:off x="2309948" y="5716501"/>
              <a:ext cx="473683" cy="460064"/>
            </a:xfrm>
            <a:custGeom>
              <a:avLst/>
              <a:gdLst/>
              <a:ahLst/>
              <a:cxnLst/>
              <a:rect l="l" t="t" r="r" b="b"/>
              <a:pathLst>
                <a:path w="473683" h="460064">
                  <a:moveTo>
                    <a:pt x="0" y="0"/>
                  </a:moveTo>
                  <a:lnTo>
                    <a:pt x="473683" y="0"/>
                  </a:lnTo>
                  <a:lnTo>
                    <a:pt x="473683" y="460064"/>
                  </a:lnTo>
                  <a:lnTo>
                    <a:pt x="0" y="460064"/>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sp>
        <p:sp>
          <p:nvSpPr>
            <p:cNvPr id="28" name="AutoShape 28"/>
            <p:cNvSpPr/>
            <p:nvPr/>
          </p:nvSpPr>
          <p:spPr>
            <a:xfrm>
              <a:off x="2546790" y="4962096"/>
              <a:ext cx="0" cy="606090"/>
            </a:xfrm>
            <a:prstGeom prst="line">
              <a:avLst/>
            </a:prstGeom>
            <a:ln w="28575" cap="flat">
              <a:solidFill>
                <a:srgbClr val="403031"/>
              </a:solidFill>
              <a:prstDash val="solid"/>
              <a:headEnd type="none" w="sm" len="sm"/>
              <a:tailEnd type="none" w="sm" len="sm"/>
            </a:ln>
          </p:spPr>
        </p:sp>
      </p:grpSp>
      <p:grpSp>
        <p:nvGrpSpPr>
          <p:cNvPr id="41" name="Group 40">
            <a:extLst>
              <a:ext uri="{FF2B5EF4-FFF2-40B4-BE49-F238E27FC236}">
                <a16:creationId xmlns:a16="http://schemas.microsoft.com/office/drawing/2014/main" id="{1BB629AE-5249-669B-5BA8-D108AE27629A}"/>
              </a:ext>
            </a:extLst>
          </p:cNvPr>
          <p:cNvGrpSpPr/>
          <p:nvPr/>
        </p:nvGrpSpPr>
        <p:grpSpPr>
          <a:xfrm rot="5400000">
            <a:off x="3537818" y="5166109"/>
            <a:ext cx="760176" cy="1377546"/>
            <a:chOff x="6785362" y="4985154"/>
            <a:chExt cx="760176" cy="1377546"/>
          </a:xfrm>
        </p:grpSpPr>
        <p:grpSp>
          <p:nvGrpSpPr>
            <p:cNvPr id="23" name="Group 23"/>
            <p:cNvGrpSpPr/>
            <p:nvPr/>
          </p:nvGrpSpPr>
          <p:grpSpPr>
            <a:xfrm>
              <a:off x="6785362" y="5591430"/>
              <a:ext cx="760176" cy="771270"/>
              <a:chOff x="0" y="28575"/>
              <a:chExt cx="812800" cy="824662"/>
            </a:xfrm>
          </p:grpSpPr>
          <p:sp>
            <p:nvSpPr>
              <p:cNvPr id="24" name="Freeform 24"/>
              <p:cNvSpPr/>
              <p:nvPr/>
            </p:nvSpPr>
            <p:spPr>
              <a:xfrm>
                <a:off x="0" y="4043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25" name="TextBox 25"/>
              <p:cNvSpPr txBox="1"/>
              <p:nvPr/>
            </p:nvSpPr>
            <p:spPr>
              <a:xfrm>
                <a:off x="76200" y="28575"/>
                <a:ext cx="660400" cy="708025"/>
              </a:xfrm>
              <a:prstGeom prst="rect">
                <a:avLst/>
              </a:prstGeom>
            </p:spPr>
            <p:txBody>
              <a:bodyPr lIns="33868" tIns="33868" rIns="33868" bIns="33868" rtlCol="0" anchor="ctr"/>
              <a:lstStyle/>
              <a:p>
                <a:pPr algn="ctr"/>
                <a:endParaRPr>
                  <a:solidFill>
                    <a:srgbClr val="553D3F"/>
                  </a:solidFill>
                </a:endParaRPr>
              </a:p>
            </p:txBody>
          </p:sp>
        </p:grpSp>
        <p:sp>
          <p:nvSpPr>
            <p:cNvPr id="26" name="Freeform 26"/>
            <p:cNvSpPr/>
            <p:nvPr/>
          </p:nvSpPr>
          <p:spPr>
            <a:xfrm>
              <a:off x="6912383" y="5794637"/>
              <a:ext cx="506135" cy="415663"/>
            </a:xfrm>
            <a:custGeom>
              <a:avLst/>
              <a:gdLst/>
              <a:ahLst/>
              <a:cxnLst/>
              <a:rect l="l" t="t" r="r" b="b"/>
              <a:pathLst>
                <a:path w="506135" h="415663">
                  <a:moveTo>
                    <a:pt x="0" y="0"/>
                  </a:moveTo>
                  <a:lnTo>
                    <a:pt x="506135" y="0"/>
                  </a:lnTo>
                  <a:lnTo>
                    <a:pt x="506135" y="415664"/>
                  </a:lnTo>
                  <a:lnTo>
                    <a:pt x="0" y="415664"/>
                  </a:lnTo>
                  <a:lnTo>
                    <a:pt x="0" y="0"/>
                  </a:lnTo>
                  <a:close/>
                </a:path>
              </a:pathLst>
            </a:custGeom>
            <a:blipFill>
              <a:blip r:embed="rId14" cstate="print">
                <a:extLst>
                  <a:ext uri="{96DAC541-7B7A-43D3-8B79-37D633B846F1}">
                    <asvg:svgBlip xmlns:asvg="http://schemas.microsoft.com/office/drawing/2016/SVG/main" xmlns="" r:embed="rId15"/>
                  </a:ext>
                </a:extLst>
              </a:blip>
              <a:stretch>
                <a:fillRect/>
              </a:stretch>
            </a:blipFill>
          </p:spPr>
        </p:sp>
        <p:sp>
          <p:nvSpPr>
            <p:cNvPr id="29" name="AutoShape 29"/>
            <p:cNvSpPr/>
            <p:nvPr/>
          </p:nvSpPr>
          <p:spPr>
            <a:xfrm>
              <a:off x="7151163" y="4985154"/>
              <a:ext cx="0" cy="606090"/>
            </a:xfrm>
            <a:prstGeom prst="line">
              <a:avLst/>
            </a:prstGeom>
            <a:ln w="28575" cap="flat">
              <a:solidFill>
                <a:srgbClr val="403031"/>
              </a:solidFill>
              <a:prstDash val="solid"/>
              <a:headEnd type="none" w="sm" len="sm"/>
              <a:tailEnd type="none" w="sm" len="sm"/>
            </a:ln>
          </p:spPr>
        </p:sp>
      </p:grpSp>
      <p:grpSp>
        <p:nvGrpSpPr>
          <p:cNvPr id="42" name="Group 41">
            <a:extLst>
              <a:ext uri="{FF2B5EF4-FFF2-40B4-BE49-F238E27FC236}">
                <a16:creationId xmlns:a16="http://schemas.microsoft.com/office/drawing/2014/main" id="{CD99996F-FA8D-EEA2-2A72-BD722EA182E9}"/>
              </a:ext>
            </a:extLst>
          </p:cNvPr>
          <p:cNvGrpSpPr/>
          <p:nvPr/>
        </p:nvGrpSpPr>
        <p:grpSpPr>
          <a:xfrm rot="5400000">
            <a:off x="3532178" y="6602650"/>
            <a:ext cx="760176" cy="1366266"/>
            <a:chOff x="9601200" y="4939037"/>
            <a:chExt cx="760176" cy="1366266"/>
          </a:xfrm>
        </p:grpSpPr>
        <p:grpSp>
          <p:nvGrpSpPr>
            <p:cNvPr id="19" name="Group 19"/>
            <p:cNvGrpSpPr/>
            <p:nvPr/>
          </p:nvGrpSpPr>
          <p:grpSpPr>
            <a:xfrm>
              <a:off x="9601200" y="5545127"/>
              <a:ext cx="760176" cy="76017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21" name="TextBox 21"/>
              <p:cNvSpPr txBox="1"/>
              <p:nvPr/>
            </p:nvSpPr>
            <p:spPr>
              <a:xfrm>
                <a:off x="76200" y="28575"/>
                <a:ext cx="660400" cy="708025"/>
              </a:xfrm>
              <a:prstGeom prst="rect">
                <a:avLst/>
              </a:prstGeom>
            </p:spPr>
            <p:txBody>
              <a:bodyPr lIns="42962" tIns="42962" rIns="42962" bIns="42962" rtlCol="0" anchor="ctr"/>
              <a:lstStyle/>
              <a:p>
                <a:pPr algn="ctr"/>
                <a:endParaRPr>
                  <a:solidFill>
                    <a:srgbClr val="553D3F"/>
                  </a:solidFill>
                </a:endParaRPr>
              </a:p>
            </p:txBody>
          </p:sp>
        </p:grpSp>
        <p:sp>
          <p:nvSpPr>
            <p:cNvPr id="22" name="Freeform 22"/>
            <p:cNvSpPr/>
            <p:nvPr/>
          </p:nvSpPr>
          <p:spPr>
            <a:xfrm>
              <a:off x="9700061" y="5668244"/>
              <a:ext cx="562454" cy="513943"/>
            </a:xfrm>
            <a:custGeom>
              <a:avLst/>
              <a:gdLst/>
              <a:ahLst/>
              <a:cxnLst/>
              <a:rect l="l" t="t" r="r" b="b"/>
              <a:pathLst>
                <a:path w="562454" h="513943">
                  <a:moveTo>
                    <a:pt x="0" y="0"/>
                  </a:moveTo>
                  <a:lnTo>
                    <a:pt x="562454" y="0"/>
                  </a:lnTo>
                  <a:lnTo>
                    <a:pt x="562454" y="513942"/>
                  </a:lnTo>
                  <a:lnTo>
                    <a:pt x="0" y="513942"/>
                  </a:lnTo>
                  <a:lnTo>
                    <a:pt x="0" y="0"/>
                  </a:lnTo>
                  <a:close/>
                </a:path>
              </a:pathLst>
            </a:custGeom>
            <a:blipFill>
              <a:blip r:embed="rId16" cstate="print">
                <a:extLst>
                  <a:ext uri="{96DAC541-7B7A-43D3-8B79-37D633B846F1}">
                    <asvg:svgBlip xmlns:asvg="http://schemas.microsoft.com/office/drawing/2016/SVG/main" xmlns="" r:embed="rId17"/>
                  </a:ext>
                </a:extLst>
              </a:blip>
              <a:stretch>
                <a:fillRect/>
              </a:stretch>
            </a:blipFill>
          </p:spPr>
        </p:sp>
        <p:sp>
          <p:nvSpPr>
            <p:cNvPr id="30" name="AutoShape 30"/>
            <p:cNvSpPr/>
            <p:nvPr/>
          </p:nvSpPr>
          <p:spPr>
            <a:xfrm>
              <a:off x="9981288" y="4939037"/>
              <a:ext cx="0" cy="606090"/>
            </a:xfrm>
            <a:prstGeom prst="line">
              <a:avLst/>
            </a:prstGeom>
            <a:ln w="28575" cap="flat">
              <a:solidFill>
                <a:srgbClr val="403031"/>
              </a:solidFill>
              <a:prstDash val="solid"/>
              <a:headEnd type="none" w="sm" len="sm"/>
              <a:tailEnd type="none" w="sm" len="sm"/>
            </a:ln>
          </p:spPr>
        </p:sp>
      </p:grpSp>
      <p:sp>
        <p:nvSpPr>
          <p:cNvPr id="33" name="TextBox 33"/>
          <p:cNvSpPr txBox="1"/>
          <p:nvPr/>
        </p:nvSpPr>
        <p:spPr>
          <a:xfrm>
            <a:off x="4477148" y="1771733"/>
            <a:ext cx="11090725" cy="1169551"/>
          </a:xfrm>
          <a:prstGeom prst="rect">
            <a:avLst/>
          </a:prstGeom>
        </p:spPr>
        <p:txBody>
          <a:bodyPr wrap="square" lIns="0" tIns="0" rIns="0" bIns="0" rtlCol="0" anchor="t">
            <a:spAutoFit/>
          </a:bodyPr>
          <a:lstStyle/>
          <a:p>
            <a:pPr algn="ctr"/>
            <a:r>
              <a:rPr lang="vi-VN" sz="3800">
                <a:solidFill>
                  <a:srgbClr val="403031"/>
                </a:solidFill>
                <a:latin typeface="Bahnschrift SemiBold SemiConden" panose="020B0502040204020203" pitchFamily="34" charset="0"/>
              </a:rPr>
              <a:t>b. Trong những việc làm đó, việc làm nào em đã thực hiện để chăm sóc, bảo vệ sức khoẻ khi bước vào tuổi dậy thì?</a:t>
            </a:r>
          </a:p>
        </p:txBody>
      </p:sp>
      <p:sp>
        <p:nvSpPr>
          <p:cNvPr id="34" name="TextBox 34"/>
          <p:cNvSpPr txBox="1"/>
          <p:nvPr/>
        </p:nvSpPr>
        <p:spPr>
          <a:xfrm>
            <a:off x="4920326" y="4158199"/>
            <a:ext cx="3069383" cy="492443"/>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Ngủ sớm, dậy sớm</a:t>
            </a:r>
          </a:p>
        </p:txBody>
      </p:sp>
      <p:sp>
        <p:nvSpPr>
          <p:cNvPr id="36" name="TextBox 36"/>
          <p:cNvSpPr txBox="1"/>
          <p:nvPr/>
        </p:nvSpPr>
        <p:spPr>
          <a:xfrm>
            <a:off x="4920326" y="5546061"/>
            <a:ext cx="3526117" cy="492443"/>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Tập thể dục, thể thao</a:t>
            </a:r>
          </a:p>
        </p:txBody>
      </p:sp>
      <p:sp>
        <p:nvSpPr>
          <p:cNvPr id="38" name="TextBox 38"/>
          <p:cNvSpPr txBox="1"/>
          <p:nvPr/>
        </p:nvSpPr>
        <p:spPr>
          <a:xfrm>
            <a:off x="4920326" y="6985846"/>
            <a:ext cx="4635058" cy="492443"/>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Vệ sinh cá nhân sạch sẽ</a:t>
            </a:r>
          </a:p>
        </p:txBody>
      </p:sp>
      <p:sp>
        <p:nvSpPr>
          <p:cNvPr id="48" name="TextBox 34">
            <a:extLst>
              <a:ext uri="{FF2B5EF4-FFF2-40B4-BE49-F238E27FC236}">
                <a16:creationId xmlns:a16="http://schemas.microsoft.com/office/drawing/2014/main" id="{C0399F27-8F3A-971D-CD8B-AE30EFC6A531}"/>
              </a:ext>
            </a:extLst>
          </p:cNvPr>
          <p:cNvSpPr txBox="1"/>
          <p:nvPr/>
        </p:nvSpPr>
        <p:spPr>
          <a:xfrm>
            <a:off x="4920326" y="8427104"/>
            <a:ext cx="3526117" cy="492443"/>
          </a:xfrm>
          <a:prstGeom prst="rect">
            <a:avLst/>
          </a:prstGeom>
        </p:spPr>
        <p:txBody>
          <a:bodyPr wrap="square" lIns="0" tIns="0" rIns="0" bIns="0" rtlCol="0" anchor="t">
            <a:spAutoFit/>
          </a:bodyPr>
          <a:lstStyle/>
          <a:p>
            <a:pPr marL="0" lvl="0" indent="0" algn="l">
              <a:spcBef>
                <a:spcPct val="0"/>
              </a:spcBef>
            </a:pPr>
            <a:r>
              <a:rPr lang="en-US" sz="3200">
                <a:solidFill>
                  <a:srgbClr val="553D3F"/>
                </a:solidFill>
                <a:latin typeface="Bahnschrift SemiBold SemiConden" panose="020B0502040204020203" pitchFamily="34" charset="0"/>
              </a:rPr>
              <a:t>Ăn uống lành mạnh</a:t>
            </a:r>
          </a:p>
        </p:txBody>
      </p:sp>
      <p:grpSp>
        <p:nvGrpSpPr>
          <p:cNvPr id="50" name="Group 49">
            <a:extLst>
              <a:ext uri="{FF2B5EF4-FFF2-40B4-BE49-F238E27FC236}">
                <a16:creationId xmlns:a16="http://schemas.microsoft.com/office/drawing/2014/main" id="{CE4A023B-372C-B0D8-ECD9-A79B8200EC82}"/>
              </a:ext>
            </a:extLst>
          </p:cNvPr>
          <p:cNvGrpSpPr/>
          <p:nvPr/>
        </p:nvGrpSpPr>
        <p:grpSpPr>
          <a:xfrm rot="5400000">
            <a:off x="3532178" y="8033552"/>
            <a:ext cx="756696" cy="1362785"/>
            <a:chOff x="13384855" y="4962096"/>
            <a:chExt cx="756696" cy="1362785"/>
          </a:xfrm>
        </p:grpSpPr>
        <p:grpSp>
          <p:nvGrpSpPr>
            <p:cNvPr id="43" name="Group 15">
              <a:extLst>
                <a:ext uri="{FF2B5EF4-FFF2-40B4-BE49-F238E27FC236}">
                  <a16:creationId xmlns:a16="http://schemas.microsoft.com/office/drawing/2014/main" id="{818AD928-15D9-3A96-3B8B-15A3FC0443C0}"/>
                </a:ext>
              </a:extLst>
            </p:cNvPr>
            <p:cNvGrpSpPr/>
            <p:nvPr/>
          </p:nvGrpSpPr>
          <p:grpSpPr>
            <a:xfrm>
              <a:off x="13384855" y="5568185"/>
              <a:ext cx="756696" cy="756696"/>
              <a:chOff x="0" y="0"/>
              <a:chExt cx="812800" cy="812800"/>
            </a:xfrm>
          </p:grpSpPr>
          <p:sp>
            <p:nvSpPr>
              <p:cNvPr id="44" name="Freeform 16">
                <a:extLst>
                  <a:ext uri="{FF2B5EF4-FFF2-40B4-BE49-F238E27FC236}">
                    <a16:creationId xmlns:a16="http://schemas.microsoft.com/office/drawing/2014/main" id="{8193EBE2-8219-899B-3779-54FD94D292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8575" cap="sq">
                <a:solidFill>
                  <a:srgbClr val="403031"/>
                </a:solidFill>
                <a:prstDash val="solid"/>
                <a:miter/>
              </a:ln>
            </p:spPr>
          </p:sp>
          <p:sp>
            <p:nvSpPr>
              <p:cNvPr id="45" name="TextBox 17">
                <a:extLst>
                  <a:ext uri="{FF2B5EF4-FFF2-40B4-BE49-F238E27FC236}">
                    <a16:creationId xmlns:a16="http://schemas.microsoft.com/office/drawing/2014/main" id="{7446139E-3F17-7E1D-A029-BE37C8BD53E2}"/>
                  </a:ext>
                </a:extLst>
              </p:cNvPr>
              <p:cNvSpPr txBox="1"/>
              <p:nvPr/>
            </p:nvSpPr>
            <p:spPr>
              <a:xfrm>
                <a:off x="76200" y="28575"/>
                <a:ext cx="660400" cy="708025"/>
              </a:xfrm>
              <a:prstGeom prst="rect">
                <a:avLst/>
              </a:prstGeom>
            </p:spPr>
            <p:txBody>
              <a:bodyPr lIns="33713" tIns="33713" rIns="33713" bIns="33713" rtlCol="0" anchor="ctr"/>
              <a:lstStyle/>
              <a:p>
                <a:pPr algn="ctr"/>
                <a:endParaRPr>
                  <a:solidFill>
                    <a:srgbClr val="553D3F"/>
                  </a:solidFill>
                </a:endParaRPr>
              </a:p>
            </p:txBody>
          </p:sp>
        </p:grpSp>
        <p:sp>
          <p:nvSpPr>
            <p:cNvPr id="47" name="AutoShape 28">
              <a:extLst>
                <a:ext uri="{FF2B5EF4-FFF2-40B4-BE49-F238E27FC236}">
                  <a16:creationId xmlns:a16="http://schemas.microsoft.com/office/drawing/2014/main" id="{6E5D7E61-DB06-052D-3851-114847E88031}"/>
                </a:ext>
              </a:extLst>
            </p:cNvPr>
            <p:cNvSpPr/>
            <p:nvPr/>
          </p:nvSpPr>
          <p:spPr>
            <a:xfrm>
              <a:off x="13763203" y="4962096"/>
              <a:ext cx="0" cy="606090"/>
            </a:xfrm>
            <a:prstGeom prst="line">
              <a:avLst/>
            </a:prstGeom>
            <a:ln w="28575" cap="flat">
              <a:solidFill>
                <a:srgbClr val="403031"/>
              </a:solidFill>
              <a:prstDash val="solid"/>
              <a:headEnd type="none" w="sm" len="sm"/>
              <a:tailEnd type="none" w="sm" len="sm"/>
            </a:ln>
          </p:spPr>
        </p:sp>
        <p:sp>
          <p:nvSpPr>
            <p:cNvPr id="49" name="Freeform 10">
              <a:extLst>
                <a:ext uri="{FF2B5EF4-FFF2-40B4-BE49-F238E27FC236}">
                  <a16:creationId xmlns:a16="http://schemas.microsoft.com/office/drawing/2014/main" id="{C7E280C1-9391-FA50-8EC2-C2F58A5A033B}"/>
                </a:ext>
              </a:extLst>
            </p:cNvPr>
            <p:cNvSpPr/>
            <p:nvPr/>
          </p:nvSpPr>
          <p:spPr>
            <a:xfrm flipH="1">
              <a:off x="13563354" y="5677270"/>
              <a:ext cx="466908" cy="519422"/>
            </a:xfrm>
            <a:custGeom>
              <a:avLst/>
              <a:gdLst/>
              <a:ahLst/>
              <a:cxnLst/>
              <a:rect l="l" t="t" r="r" b="b"/>
              <a:pathLst>
                <a:path w="1992129" h="1775485">
                  <a:moveTo>
                    <a:pt x="1992129" y="0"/>
                  </a:moveTo>
                  <a:lnTo>
                    <a:pt x="0" y="0"/>
                  </a:lnTo>
                  <a:lnTo>
                    <a:pt x="0" y="1775485"/>
                  </a:lnTo>
                  <a:lnTo>
                    <a:pt x="1992129" y="1775485"/>
                  </a:lnTo>
                  <a:lnTo>
                    <a:pt x="1992129" y="0"/>
                  </a:lnTo>
                  <a:close/>
                </a:path>
              </a:pathLst>
            </a:custGeom>
            <a:blipFill>
              <a:blip r:embed="rId18" cstate="print">
                <a:extLst>
                  <a:ext uri="{96DAC541-7B7A-43D3-8B79-37D633B846F1}">
                    <asvg:svgBlip xmlns:asvg="http://schemas.microsoft.com/office/drawing/2016/SVG/main" xmlns="" r:embed="rId21"/>
                  </a:ext>
                </a:extLst>
              </a:blip>
              <a:stretch>
                <a:fillRect/>
              </a:stretch>
            </a:blipFill>
          </p:spPr>
        </p:sp>
      </p:grpSp>
      <p:pic>
        <p:nvPicPr>
          <p:cNvPr id="37" name="Picture 36">
            <a:extLst>
              <a:ext uri="{FF2B5EF4-FFF2-40B4-BE49-F238E27FC236}">
                <a16:creationId xmlns:a16="http://schemas.microsoft.com/office/drawing/2014/main" id="{E02EBDB1-4C18-407F-F06A-5B75C2A94368}"/>
              </a:ext>
            </a:extLst>
          </p:cNvPr>
          <p:cNvPicPr>
            <a:picLocks noChangeAspect="1"/>
          </p:cNvPicPr>
          <p:nvPr/>
        </p:nvPicPr>
        <p:blipFill>
          <a:blip r:embed="rId22"/>
          <a:stretch>
            <a:fillRect/>
          </a:stretch>
        </p:blipFill>
        <p:spPr>
          <a:xfrm>
            <a:off x="9475143" y="3786188"/>
            <a:ext cx="6638925" cy="4895850"/>
          </a:xfrm>
          <a:prstGeom prst="rect">
            <a:avLst/>
          </a:prstGeom>
          <a:effectLst>
            <a:softEdge rad="317500"/>
          </a:effectLst>
        </p:spPr>
      </p:pic>
      <p:sp>
        <p:nvSpPr>
          <p:cNvPr id="39" name="TextBox 5">
            <a:extLst>
              <a:ext uri="{FF2B5EF4-FFF2-40B4-BE49-F238E27FC236}">
                <a16:creationId xmlns:a16="http://schemas.microsoft.com/office/drawing/2014/main" id="{C443067E-E5A3-D57A-0C23-E982502C4A91}"/>
              </a:ext>
            </a:extLst>
          </p:cNvPr>
          <p:cNvSpPr txBox="1"/>
          <p:nvPr/>
        </p:nvSpPr>
        <p:spPr>
          <a:xfrm>
            <a:off x="7688392" y="9836886"/>
            <a:ext cx="2570605" cy="369332"/>
          </a:xfrm>
          <a:prstGeom prst="rect">
            <a:avLst/>
          </a:prstGeom>
        </p:spPr>
        <p:txBody>
          <a:bodyPr wrap="square" lIns="0" tIns="0" rIns="0" bIns="0" rtlCol="0" anchor="t">
            <a:spAutoFit/>
          </a:bodyPr>
          <a:lstStyle/>
          <a:p>
            <a:r>
              <a:rPr lang="en-US" sz="2400">
                <a:solidFill>
                  <a:srgbClr val="553D3F"/>
                </a:solidFill>
                <a:latin typeface="Montserrat Medium" panose="00000600000000000000" pitchFamily="2" charset="0"/>
              </a:rPr>
              <a:t>(Trang 71 SGK)</a:t>
            </a:r>
          </a:p>
        </p:txBody>
      </p:sp>
    </p:spTree>
    <p:extLst>
      <p:ext uri="{BB962C8B-B14F-4D97-AF65-F5344CB8AC3E}">
        <p14:creationId xmlns:p14="http://schemas.microsoft.com/office/powerpoint/2010/main" val="314641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heel(1)">
                                      <p:cBhvr>
                                        <p:cTn id="7" dur="2000"/>
                                        <p:tgtEl>
                                          <p:spTgt spid="5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2000"/>
                                        <p:tgtEl>
                                          <p:spTgt spid="34"/>
                                        </p:tgtEl>
                                      </p:cBhvr>
                                    </p:animEffect>
                                  </p:childTnLst>
                                </p:cTn>
                              </p:par>
                              <p:par>
                                <p:cTn id="11" presetID="42"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circle(in)">
                                      <p:cBhvr>
                                        <p:cTn id="23" dur="2000"/>
                                        <p:tgtEl>
                                          <p:spTgt spid="4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in)">
                                      <p:cBhvr>
                                        <p:cTn id="26" dur="20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par>
                                <p:cTn id="32" presetID="53" presetClass="entr" presetSubtype="16"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590800" y="723900"/>
            <a:ext cx="12496799" cy="1664391"/>
            <a:chOff x="0" y="0"/>
            <a:chExt cx="2255841" cy="358081"/>
          </a:xfrm>
        </p:grpSpPr>
        <p:sp>
          <p:nvSpPr>
            <p:cNvPr id="9" name="Freeform 9"/>
            <p:cNvSpPr/>
            <p:nvPr/>
          </p:nvSpPr>
          <p:spPr>
            <a:xfrm>
              <a:off x="0" y="0"/>
              <a:ext cx="2255841" cy="358081"/>
            </a:xfrm>
            <a:custGeom>
              <a:avLst/>
              <a:gdLst/>
              <a:ahLst/>
              <a:cxnLst/>
              <a:rect l="l" t="t" r="r" b="b"/>
              <a:pathLst>
                <a:path w="2255841" h="358081">
                  <a:moveTo>
                    <a:pt x="68695" y="0"/>
                  </a:moveTo>
                  <a:lnTo>
                    <a:pt x="2187145" y="0"/>
                  </a:lnTo>
                  <a:cubicBezTo>
                    <a:pt x="2205364" y="0"/>
                    <a:pt x="2222837" y="7238"/>
                    <a:pt x="2235720" y="20120"/>
                  </a:cubicBezTo>
                  <a:cubicBezTo>
                    <a:pt x="2248603" y="33003"/>
                    <a:pt x="2255841" y="50476"/>
                    <a:pt x="2255841" y="68695"/>
                  </a:cubicBezTo>
                  <a:lnTo>
                    <a:pt x="2255841" y="289386"/>
                  </a:lnTo>
                  <a:cubicBezTo>
                    <a:pt x="2255841" y="307605"/>
                    <a:pt x="2248603" y="325078"/>
                    <a:pt x="2235720" y="337961"/>
                  </a:cubicBezTo>
                  <a:cubicBezTo>
                    <a:pt x="2222837" y="350844"/>
                    <a:pt x="2205364" y="358081"/>
                    <a:pt x="2187145" y="358081"/>
                  </a:cubicBezTo>
                  <a:lnTo>
                    <a:pt x="68695" y="358081"/>
                  </a:lnTo>
                  <a:cubicBezTo>
                    <a:pt x="50476" y="358081"/>
                    <a:pt x="33003" y="350844"/>
                    <a:pt x="20120" y="337961"/>
                  </a:cubicBezTo>
                  <a:cubicBezTo>
                    <a:pt x="7238" y="325078"/>
                    <a:pt x="0" y="307605"/>
                    <a:pt x="0" y="289386"/>
                  </a:cubicBezTo>
                  <a:lnTo>
                    <a:pt x="0" y="68695"/>
                  </a:lnTo>
                  <a:cubicBezTo>
                    <a:pt x="0" y="50476"/>
                    <a:pt x="7238" y="33003"/>
                    <a:pt x="20120" y="20120"/>
                  </a:cubicBezTo>
                  <a:cubicBezTo>
                    <a:pt x="33003" y="7238"/>
                    <a:pt x="50476" y="0"/>
                    <a:pt x="68695" y="0"/>
                  </a:cubicBezTo>
                  <a:close/>
                </a:path>
              </a:pathLst>
            </a:custGeom>
            <a:solidFill>
              <a:srgbClr val="FFFFFF"/>
            </a:solidFill>
          </p:spPr>
        </p:sp>
        <p:sp>
          <p:nvSpPr>
            <p:cNvPr id="10" name="TextBox 10"/>
            <p:cNvSpPr txBox="1"/>
            <p:nvPr/>
          </p:nvSpPr>
          <p:spPr>
            <a:xfrm>
              <a:off x="0" y="-47625"/>
              <a:ext cx="2255841" cy="405706"/>
            </a:xfrm>
            <a:prstGeom prst="rect">
              <a:avLst/>
            </a:prstGeom>
          </p:spPr>
          <p:txBody>
            <a:bodyPr lIns="50800" tIns="50800" rIns="50800" bIns="50800" rtlCol="0" anchor="ctr"/>
            <a:lstStyle/>
            <a:p>
              <a:pPr algn="ctr"/>
              <a:endParaRPr/>
            </a:p>
          </p:txBody>
        </p:sp>
      </p:grpSp>
      <p:sp>
        <p:nvSpPr>
          <p:cNvPr id="11" name="Freeform 11"/>
          <p:cNvSpPr/>
          <p:nvPr/>
        </p:nvSpPr>
        <p:spPr>
          <a:xfrm>
            <a:off x="3018574" y="1110260"/>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185130" y="1260296"/>
            <a:ext cx="707979" cy="656490"/>
          </a:xfrm>
          <a:custGeom>
            <a:avLst/>
            <a:gdLst/>
            <a:ahLst/>
            <a:cxnLst/>
            <a:rect l="l" t="t" r="r" b="b"/>
            <a:pathLst>
              <a:path w="707979" h="656490">
                <a:moveTo>
                  <a:pt x="0" y="0"/>
                </a:moveTo>
                <a:lnTo>
                  <a:pt x="707979" y="0"/>
                </a:lnTo>
                <a:lnTo>
                  <a:pt x="707979" y="656490"/>
                </a:lnTo>
                <a:lnTo>
                  <a:pt x="0" y="656490"/>
                </a:lnTo>
                <a:lnTo>
                  <a:pt x="0" y="0"/>
                </a:lnTo>
                <a:close/>
              </a:path>
            </a:pathLst>
          </a:custGeom>
          <a:blipFill>
            <a:blip r:embed="rId3" cstate="print">
              <a:extLst>
                <a:ext uri="{96DAC541-7B7A-43D3-8B79-37D633B846F1}">
                  <asvg:svgBlip xmlns:asvg="http://schemas.microsoft.com/office/drawing/2016/SVG/main" xmlns="" r:embed="rId9"/>
                </a:ext>
              </a:extLst>
            </a:blip>
            <a:stretch>
              <a:fillRect/>
            </a:stretch>
          </a:blipFill>
        </p:spPr>
      </p:sp>
      <p:sp>
        <p:nvSpPr>
          <p:cNvPr id="20" name="TextBox 33">
            <a:extLst>
              <a:ext uri="{FF2B5EF4-FFF2-40B4-BE49-F238E27FC236}">
                <a16:creationId xmlns:a16="http://schemas.microsoft.com/office/drawing/2014/main" id="{034D7E30-135A-BA95-32D8-D74D153D25A1}"/>
              </a:ext>
            </a:extLst>
          </p:cNvPr>
          <p:cNvSpPr txBox="1"/>
          <p:nvPr/>
        </p:nvSpPr>
        <p:spPr>
          <a:xfrm>
            <a:off x="4215093" y="911433"/>
            <a:ext cx="9700936" cy="1354217"/>
          </a:xfrm>
          <a:prstGeom prst="rect">
            <a:avLst/>
          </a:prstGeom>
        </p:spPr>
        <p:txBody>
          <a:bodyPr wrap="square" lIns="0" tIns="0" rIns="0" bIns="0" rtlCol="0" anchor="t">
            <a:spAutoFit/>
          </a:bodyPr>
          <a:lstStyle/>
          <a:p>
            <a:pPr algn="ctr"/>
            <a:r>
              <a:rPr lang="vi-VN" sz="4400">
                <a:solidFill>
                  <a:srgbClr val="403031"/>
                </a:solidFill>
                <a:latin typeface="Bahnschrift SemiBold SemiConden" panose="020B0502040204020203" pitchFamily="34" charset="0"/>
              </a:rPr>
              <a:t>Việc chăm sóc, bảo vệ sức khoẻ khi bước vào tuổi dậy thì là vô cùng quan trọng. </a:t>
            </a:r>
            <a:endParaRPr lang="en-US" sz="4400">
              <a:solidFill>
                <a:srgbClr val="403031"/>
              </a:solidFill>
              <a:latin typeface="Bahnschrift SemiBold SemiConden"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1456</TotalTime>
  <Words>2486</Words>
  <Application>Microsoft Office PowerPoint</Application>
  <PresentationFormat>Custom</PresentationFormat>
  <Paragraphs>272</Paragraphs>
  <Slides>33</Slides>
  <Notes>33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33</vt:i4>
      </vt:variant>
    </vt:vector>
  </HeadingPairs>
  <TitlesOfParts>
    <vt:vector size="53" baseType="lpstr">
      <vt:lpstr>SimSun</vt:lpstr>
      <vt:lpstr>Bahnschrift Condensed</vt:lpstr>
      <vt:lpstr>Barlow Condensed Black</vt:lpstr>
      <vt:lpstr>Barlow Semi Condensed Black</vt:lpstr>
      <vt:lpstr>Segoe UI Black</vt:lpstr>
      <vt:lpstr>Bahnschrift SemiBold</vt:lpstr>
      <vt:lpstr>Rowdies</vt:lpstr>
      <vt:lpstr>Kurale</vt:lpstr>
      <vt:lpstr>Montserrat Medium</vt:lpstr>
      <vt:lpstr>Montserrat SemiBold</vt:lpstr>
      <vt:lpstr>Segoe UI Semibold</vt:lpstr>
      <vt:lpstr>Chivo Mono Light</vt:lpstr>
      <vt:lpstr>Calibri Light</vt:lpstr>
      <vt:lpstr>Times New Roman</vt:lpstr>
      <vt:lpstr>Barlow Condensed SemiBold</vt:lpstr>
      <vt:lpstr>Calibri</vt:lpstr>
      <vt:lpstr>Bahnschrift</vt:lpstr>
      <vt:lpstr>Bahnschrift SemiBold SemiConden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MAIHUNG</cp:lastModifiedBy>
  <cp:revision>24</cp:revision>
  <dcterms:created xsi:type="dcterms:W3CDTF">2006-08-16T00:00:00Z</dcterms:created>
  <dcterms:modified xsi:type="dcterms:W3CDTF">2025-03-25T06:56:10Z</dcterms:modified>
  <dc:identifier>DAGIKr7lLcc</dc:identifier>
</cp:coreProperties>
</file>