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30" r:id="rId2"/>
    <p:sldId id="442" r:id="rId3"/>
    <p:sldId id="434" r:id="rId4"/>
    <p:sldId id="445" r:id="rId5"/>
    <p:sldId id="446" r:id="rId6"/>
    <p:sldId id="447" r:id="rId7"/>
    <p:sldId id="448" r:id="rId8"/>
    <p:sldId id="449" r:id="rId9"/>
    <p:sldId id="450"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0000CC"/>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72" d="100"/>
          <a:sy n="72" d="100"/>
        </p:scale>
        <p:origin x="96" y="12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HÒA NGHĨA</a:t>
            </a:r>
            <a:endParaRPr lang="en-US" altLang="en-US" sz="3500" b="1" dirty="0">
              <a:solidFill>
                <a:srgbClr val="FF0066"/>
              </a:solidFill>
              <a:latin typeface="Times New Roman" pitchFamily="18" charset="0"/>
            </a:endParaRPr>
          </a:p>
        </p:txBody>
      </p:sp>
      <p:sp>
        <p:nvSpPr>
          <p:cNvPr id="30" name="Text Box 14"/>
          <p:cNvSpPr txBox="1">
            <a:spLocks noChangeArrowheads="1"/>
          </p:cNvSpPr>
          <p:nvPr/>
        </p:nvSpPr>
        <p:spPr bwMode="auto">
          <a:xfrm>
            <a:off x="1989666" y="4647406"/>
            <a:ext cx="13159053"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HĐCĐ: MÙA ĐÔNG ẤM ÁP, MÙA HÈ VUI</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1960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3718719" y="1078847"/>
            <a:ext cx="820950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SHCD: MÙA</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ĐÔNG ẤM ÁP, MÙA HÈ VUI</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9" name="Group 8"/>
          <p:cNvGrpSpPr/>
          <p:nvPr/>
        </p:nvGrpSpPr>
        <p:grpSpPr>
          <a:xfrm>
            <a:off x="746919" y="1782783"/>
            <a:ext cx="14859000" cy="677108"/>
            <a:chOff x="1508918" y="1888664"/>
            <a:chExt cx="9374290" cy="677108"/>
          </a:xfrm>
        </p:grpSpPr>
        <p:sp>
          <p:nvSpPr>
            <p:cNvPr id="10" name="Rectangle 9"/>
            <p:cNvSpPr/>
            <p:nvPr/>
          </p:nvSpPr>
          <p:spPr>
            <a:xfrm>
              <a:off x="1508918" y="1888664"/>
              <a:ext cx="9374290"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Tìm</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hiểu</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thông</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tin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về</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những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vùng</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có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thiên</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tai,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dịch</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bệnh</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mới</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xảy</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ra</a:t>
              </a:r>
              <a:r>
                <a:rPr kumimoji="0" lang="en-US" sz="3800" b="1" i="0" u="none" strike="noStrike" kern="1200" cap="none" spc="0" normalizeH="0" baseline="0" noProof="0" dirty="0" err="1"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1" name="Straight Connector 10"/>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84286107"/>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240140" y="1622852"/>
            <a:ext cx="14859000" cy="677108"/>
            <a:chOff x="1508918" y="1888664"/>
            <a:chExt cx="9374290" cy="677108"/>
          </a:xfrm>
        </p:grpSpPr>
        <p:sp>
          <p:nvSpPr>
            <p:cNvPr id="16" name="Rectangle 15"/>
            <p:cNvSpPr/>
            <p:nvPr/>
          </p:nvSpPr>
          <p:spPr>
            <a:xfrm>
              <a:off x="1508918" y="1888664"/>
              <a:ext cx="9374290"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Tìm</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hiểu</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thông</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tin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về</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những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vùng</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có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thiên</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tai,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dịch</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bệnh</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mới</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xảy</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ra</a:t>
              </a:r>
              <a:r>
                <a:rPr kumimoji="0" lang="en-US" sz="3800" b="1" i="0" u="none" strike="noStrike" kern="1200" cap="none" spc="0" normalizeH="0" baseline="0" noProof="0" dirty="0" err="1"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720" y="2514600"/>
            <a:ext cx="6781800" cy="6172200"/>
          </a:xfrm>
          <a:prstGeom prst="rect">
            <a:avLst/>
          </a:prstGeom>
        </p:spPr>
      </p:pic>
      <p:sp>
        <p:nvSpPr>
          <p:cNvPr id="19" name="Rectangle 18"/>
          <p:cNvSpPr/>
          <p:nvPr/>
        </p:nvSpPr>
        <p:spPr>
          <a:xfrm>
            <a:off x="848824" y="2459523"/>
            <a:ext cx="5796780" cy="699102"/>
          </a:xfrm>
          <a:prstGeom prst="rect">
            <a:avLst/>
          </a:prstGeom>
        </p:spPr>
        <p:txBody>
          <a:bodyPr wrap="none">
            <a:spAutoFit/>
          </a:bodyPr>
          <a:lstStyle/>
          <a:p>
            <a:pPr algn="just" eaLnBrk="1" fontAlgn="auto" hangingPunct="1">
              <a:lnSpc>
                <a:spcPct val="120000"/>
              </a:lnSpc>
              <a:spcBef>
                <a:spcPts val="0"/>
              </a:spcBef>
              <a:spcAft>
                <a:spcPts val="0"/>
              </a:spcAft>
            </a:pPr>
            <a:r>
              <a:rPr lang="nl-NL" sz="3600" b="1" dirty="0" smtClean="0">
                <a:solidFill>
                  <a:srgbClr val="FF0000"/>
                </a:solidFill>
                <a:latin typeface="Times New Roman" panose="02020603050405020304" pitchFamily="18" charset="0"/>
                <a:ea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Họ gặp những khó khăn gì?</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23" name="Rectangle 22"/>
          <p:cNvSpPr/>
          <p:nvPr/>
        </p:nvSpPr>
        <p:spPr>
          <a:xfrm>
            <a:off x="901823" y="3134435"/>
            <a:ext cx="7983409" cy="4081117"/>
          </a:xfrm>
          <a:prstGeom prst="rect">
            <a:avLst/>
          </a:prstGeom>
        </p:spPr>
        <p:txBody>
          <a:bodyPr wrap="square">
            <a:spAutoFit/>
          </a:bodyPr>
          <a:lstStyle/>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Không đủ nước sạch để dùng.</a:t>
            </a:r>
          </a:p>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Bị mất nhà cửa, quần áo, đồ dùng.</a:t>
            </a:r>
          </a:p>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Các bạn nghèo không đủ tiền mua sách, vở, quần áo đi học.</a:t>
            </a:r>
          </a:p>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Người già ốm đau không có người thân giúp đỡ.</a:t>
            </a:r>
            <a:endParaRPr lang="en-US" sz="3600" b="1"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additive="base">
                                        <p:cTn id="2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 calcmode="lin" valueType="num">
                                      <p:cBhvr>
                                        <p:cTn id="27" dur="10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2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2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p:cTn id="35" dur="1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2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3" end="3"/>
                                            </p:txEl>
                                          </p:spTgt>
                                        </p:tgtEl>
                                        <p:attrNameLst>
                                          <p:attrName>style.visibility</p:attrName>
                                        </p:attrNameLst>
                                      </p:cBhvr>
                                      <p:to>
                                        <p:strVal val="visible"/>
                                      </p:to>
                                    </p:set>
                                    <p:anim calcmode="lin" valueType="num">
                                      <p:cBhvr additive="base">
                                        <p:cTn id="43"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7" name="Straight Connector 16"/>
          <p:cNvCxnSpPr/>
          <p:nvPr/>
        </p:nvCxnSpPr>
        <p:spPr>
          <a:xfrm>
            <a:off x="1100994" y="2299960"/>
            <a:ext cx="137452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 name="AutoShape 2" descr="Tình hình thiên tai của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269448" y="2514600"/>
            <a:ext cx="4953000" cy="4648200"/>
          </a:xfrm>
          <a:prstGeom prst="rect">
            <a:avLst/>
          </a:prstGeom>
        </p:spPr>
      </p:pic>
      <p:pic>
        <p:nvPicPr>
          <p:cNvPr id="4" name="Picture 3"/>
          <p:cNvPicPr>
            <a:picLocks noChangeAspect="1"/>
          </p:cNvPicPr>
          <p:nvPr/>
        </p:nvPicPr>
        <p:blipFill>
          <a:blip r:embed="rId3"/>
          <a:stretch>
            <a:fillRect/>
          </a:stretch>
        </p:blipFill>
        <p:spPr>
          <a:xfrm>
            <a:off x="5325940" y="2514600"/>
            <a:ext cx="5105400" cy="4648200"/>
          </a:xfrm>
          <a:prstGeom prst="rect">
            <a:avLst/>
          </a:prstGeom>
        </p:spPr>
      </p:pic>
      <p:pic>
        <p:nvPicPr>
          <p:cNvPr id="1028" name="Picture 4" descr="Việt Nam với những thiệt hại của thiên tai trong năm 2021 - Ản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6719" y="2514600"/>
            <a:ext cx="5181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82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randombar(horizontal)">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AutoShape 2" descr="Tình hình thiên tai của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050" name="Picture 2" descr="Chùm ảnh: Mưa lũ tàn phá các tỉnh miền Trung - Ảnh thời sự trong nước - Văn  hoá &amp; Xã hội - Thông tấn xã Việt Nam (TTX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03" y="2514600"/>
            <a:ext cx="4736892" cy="4648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11494" y="2514601"/>
            <a:ext cx="5060425" cy="4648198"/>
          </a:xfrm>
          <a:prstGeom prst="rect">
            <a:avLst/>
          </a:prstGeom>
        </p:spPr>
      </p:pic>
      <p:sp>
        <p:nvSpPr>
          <p:cNvPr id="7" name="AutoShape 4" descr="Quảng Trị: Mưa lũ diễn biến phức tạp, huy động mọi lực lượng cứu hộ, cứu  nạn - Báo Kinh tế đô thị"/>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10271919" y="2514600"/>
            <a:ext cx="5334000" cy="4648199"/>
          </a:xfrm>
          <a:prstGeom prst="rect">
            <a:avLst/>
          </a:prstGeom>
        </p:spPr>
      </p:pic>
    </p:spTree>
    <p:extLst>
      <p:ext uri="{BB962C8B-B14F-4D97-AF65-F5344CB8AC3E}">
        <p14:creationId xmlns:p14="http://schemas.microsoft.com/office/powerpoint/2010/main" val="39970086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Cloud 1"/>
          <p:cNvSpPr/>
          <p:nvPr/>
        </p:nvSpPr>
        <p:spPr>
          <a:xfrm rot="353505">
            <a:off x="1096594" y="1367365"/>
            <a:ext cx="13437679" cy="79924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9119" y="2855208"/>
            <a:ext cx="9595617" cy="5016758"/>
          </a:xfrm>
          <a:prstGeom prst="rect">
            <a:avLst/>
          </a:prstGeom>
          <a:noFill/>
        </p:spPr>
        <p:txBody>
          <a:bodyPr wrap="square" rtlCol="0">
            <a:spAutoFit/>
          </a:bodyPr>
          <a:lstStyle/>
          <a:p>
            <a:pPr lvl="0" algn="just" eaLnBrk="1" fontAlgn="auto" hangingPunct="1">
              <a:spcBef>
                <a:spcPts val="0"/>
              </a:spcBef>
              <a:spcAft>
                <a:spcPts val="0"/>
              </a:spcAft>
            </a:pPr>
            <a:r>
              <a:rPr lang="nl-NL" sz="4000" b="1" i="1" dirty="0">
                <a:solidFill>
                  <a:schemeClr val="accent2">
                    <a:lumMod val="75000"/>
                  </a:schemeClr>
                </a:solidFill>
                <a:latin typeface="HP001 4 hàng" panose="020B0603050302020204" pitchFamily="34" charset="0"/>
                <a:ea typeface="Times New Roman" panose="02020603050405020304" pitchFamily="18" charset="0"/>
              </a:rPr>
              <a:t>Chúng ta nên chia sẻ cùng những người dân, các bạn nhỏ vùng thiên tai, dịch bệnh những khó khăn mà học đang gánh chịu . (Lưu ý: Những chia sẻ không chỉ là vật chất mà còn là tinh thần bởi ta còn có thể đem đến cho họ những niềm vui, an ủi để học không mất hi  vọng)</a:t>
            </a:r>
            <a:endParaRPr lang="en-US" sz="4000" b="1" dirty="0">
              <a:solidFill>
                <a:schemeClr val="accent2">
                  <a:lumMod val="75000"/>
                </a:schemeClr>
              </a:solidFill>
              <a:latin typeface="HP001 4 hàng" panose="020B0603050302020204" pitchFamily="34" charset="0"/>
            </a:endParaRPr>
          </a:p>
        </p:txBody>
      </p:sp>
    </p:spTree>
    <p:extLst>
      <p:ext uri="{BB962C8B-B14F-4D97-AF65-F5344CB8AC3E}">
        <p14:creationId xmlns:p14="http://schemas.microsoft.com/office/powerpoint/2010/main" val="6747774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5" name="Group 14"/>
          <p:cNvGrpSpPr/>
          <p:nvPr/>
        </p:nvGrpSpPr>
        <p:grpSpPr>
          <a:xfrm>
            <a:off x="240140" y="1622852"/>
            <a:ext cx="14859000" cy="707886"/>
            <a:chOff x="1508918" y="1888664"/>
            <a:chExt cx="9374290" cy="707886"/>
          </a:xfrm>
        </p:grpSpPr>
        <p:sp>
          <p:nvSpPr>
            <p:cNvPr id="16" name="Rectangle 15"/>
            <p:cNvSpPr/>
            <p:nvPr/>
          </p:nvSpPr>
          <p:spPr>
            <a:xfrm>
              <a:off x="1508918" y="1888664"/>
              <a:ext cx="9374290" cy="707886"/>
            </a:xfrm>
            <a:prstGeom prst="rect">
              <a:avLst/>
            </a:prstGeom>
          </p:spPr>
          <p:txBody>
            <a:bodyPr wrap="square">
              <a:spAutoFit/>
            </a:bodyPr>
            <a:lstStyle/>
            <a:p>
              <a:pPr lvl="0">
                <a:defRPr/>
              </a:pPr>
              <a:r>
                <a:rPr lang="en-US" sz="3800" b="1" dirty="0">
                  <a:solidFill>
                    <a:srgbClr val="FF0066"/>
                  </a:solidFill>
                  <a:latin typeface="Times New Roman" pitchFamily="18" charset="0"/>
                  <a:cs typeface="Times New Roman" pitchFamily="18" charset="0"/>
                </a:rPr>
                <a:t>2</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 </a:t>
              </a:r>
              <a:r>
                <a:rPr lang="nl-NL" sz="4000" b="1" dirty="0">
                  <a:solidFill>
                    <a:srgbClr val="FF0066"/>
                  </a:solidFill>
                  <a:latin typeface="Times New Roman" panose="02020603050405020304" pitchFamily="18" charset="0"/>
                  <a:ea typeface="Times New Roman" panose="02020603050405020304" pitchFamily="18" charset="0"/>
                </a:rPr>
                <a:t>Tạo một món quà gửi tặng các bạn vùng thiên tai, dịch bệnh</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5148" r="7132"/>
          <a:stretch/>
        </p:blipFill>
        <p:spPr>
          <a:xfrm>
            <a:off x="9967119" y="2537710"/>
            <a:ext cx="5638799" cy="5920490"/>
          </a:xfrm>
          <a:prstGeom prst="rect">
            <a:avLst/>
          </a:prstGeom>
        </p:spPr>
      </p:pic>
      <p:sp>
        <p:nvSpPr>
          <p:cNvPr id="21" name="TextBox 20"/>
          <p:cNvSpPr txBox="1"/>
          <p:nvPr/>
        </p:nvSpPr>
        <p:spPr>
          <a:xfrm>
            <a:off x="823119" y="2500964"/>
            <a:ext cx="8534400" cy="707886"/>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Liệt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kê</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những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mình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có</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thể</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làm</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356519" y="3211680"/>
            <a:ext cx="8915400" cy="5632311"/>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Quyên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góp</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quần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áo</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không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dùng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đến</a:t>
            </a:r>
            <a:r>
              <a:rPr lang="en-US" sz="4000" b="1" dirty="0" smtClean="0">
                <a:solidFill>
                  <a:srgbClr val="3333FF"/>
                </a:solidFill>
                <a:latin typeface="Times New Roman" panose="02020603050405020304" pitchFamily="18" charset="0"/>
                <a:cs typeface="Times New Roman" panose="02020603050405020304" pitchFamily="18" charset="0"/>
              </a:rPr>
              <a:t> những </a:t>
            </a:r>
            <a:r>
              <a:rPr lang="en-US" sz="4000" b="1" dirty="0" err="1" smtClean="0">
                <a:solidFill>
                  <a:srgbClr val="3333FF"/>
                </a:solidFill>
                <a:latin typeface="Times New Roman" panose="02020603050405020304" pitchFamily="18" charset="0"/>
                <a:cs typeface="Times New Roman" panose="02020603050405020304" pitchFamily="18" charset="0"/>
              </a:rPr>
              <a:t>còn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mới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giặt</a:t>
            </a:r>
            <a:r>
              <a:rPr lang="en-US" sz="4000" b="1" dirty="0" smtClean="0">
                <a:solidFill>
                  <a:srgbClr val="3333FF"/>
                </a:solidFill>
                <a:latin typeface="Times New Roman" panose="02020603050405020304" pitchFamily="18" charset="0"/>
                <a:cs typeface="Times New Roman" panose="02020603050405020304" pitchFamily="18" charset="0"/>
              </a:rPr>
              <a:t> sạch </a:t>
            </a:r>
            <a:r>
              <a:rPr lang="en-US" sz="4000" b="1" dirty="0" err="1" smtClean="0">
                <a:solidFill>
                  <a:srgbClr val="3333FF"/>
                </a:solidFill>
                <a:latin typeface="Times New Roman" panose="02020603050405020304" pitchFamily="18" charset="0"/>
                <a:cs typeface="Times New Roman" panose="02020603050405020304" pitchFamily="18" charset="0"/>
              </a:rPr>
              <a:t>sẽ</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gấp</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gọn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gàng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và</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mang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đến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trung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tâm</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từ</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thiện</a:t>
            </a:r>
            <a:r>
              <a:rPr lang="en-US" sz="4000" b="1" dirty="0" smtClean="0">
                <a:solidFill>
                  <a:srgbClr val="3333FF"/>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pP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Trích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một</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số</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tiền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nhỏ</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mà</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mình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tiết</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kiệm</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được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ủng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hộ</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các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bạn</a:t>
            </a:r>
            <a:r>
              <a:rPr lang="en-US" sz="4000" b="1" dirty="0" smtClean="0">
                <a:solidFill>
                  <a:srgbClr val="3333FF"/>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pP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Soạn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sách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vở</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còn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dùng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được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gửi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tới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các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bạn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cùng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lũ</a:t>
            </a:r>
            <a:r>
              <a:rPr lang="en-US" sz="4000" b="1" dirty="0" smtClean="0">
                <a:solidFill>
                  <a:srgbClr val="3333FF"/>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pP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Kêu</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gọi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lòng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hảo</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tâm</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từ</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các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mạnh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thường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quân</a:t>
            </a:r>
            <a:r>
              <a:rPr lang="en-US" sz="4000" b="1" dirty="0" smtClean="0">
                <a:solidFill>
                  <a:srgbClr val="3333FF"/>
                </a:solidFill>
                <a:latin typeface="Times New Roman" panose="02020603050405020304" pitchFamily="18" charset="0"/>
                <a:cs typeface="Times New Roman" panose="02020603050405020304" pitchFamily="18" charset="0"/>
              </a:rPr>
              <a:t>.</a:t>
            </a:r>
            <a:endParaRPr lang="en-US" sz="40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3604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 calcmode="lin" valueType="num">
                                      <p:cBhvr additive="base">
                                        <p:cTn id="2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 calcmode="lin" valueType="num">
                                      <p:cBhvr>
                                        <p:cTn id="28"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 calcmode="lin" valueType="num">
                                      <p:cBhvr additive="base">
                                        <p:cTn id="3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xEl>
                                              <p:pRg st="3" end="3"/>
                                            </p:txEl>
                                          </p:spTgt>
                                        </p:tgtEl>
                                        <p:attrNameLst>
                                          <p:attrName>style.visibility</p:attrName>
                                        </p:attrNameLst>
                                      </p:cBhvr>
                                      <p:to>
                                        <p:strVal val="visible"/>
                                      </p:to>
                                    </p:set>
                                    <p:anim calcmode="lin" valueType="num">
                                      <p:cBhvr additive="base">
                                        <p:cTn id="4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5" name="Group 14"/>
          <p:cNvGrpSpPr/>
          <p:nvPr/>
        </p:nvGrpSpPr>
        <p:grpSpPr>
          <a:xfrm>
            <a:off x="240140" y="1622852"/>
            <a:ext cx="14859000" cy="707886"/>
            <a:chOff x="1508918" y="1888664"/>
            <a:chExt cx="9374290" cy="707886"/>
          </a:xfrm>
        </p:grpSpPr>
        <p:sp>
          <p:nvSpPr>
            <p:cNvPr id="16" name="Rectangle 15"/>
            <p:cNvSpPr/>
            <p:nvPr/>
          </p:nvSpPr>
          <p:spPr>
            <a:xfrm>
              <a:off x="1508918" y="1888664"/>
              <a:ext cx="937429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2</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 </a:t>
              </a:r>
              <a:r>
                <a:rPr kumimoji="0" lang="nl-NL" sz="4000" b="1"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Tạo một món quà gửi tặng các bạn vùng thiên tai, dịch bệnh</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 name="Picture 1"/>
          <p:cNvPicPr>
            <a:picLocks noChangeAspect="1"/>
          </p:cNvPicPr>
          <p:nvPr/>
        </p:nvPicPr>
        <p:blipFill>
          <a:blip r:embed="rId2"/>
          <a:stretch>
            <a:fillRect/>
          </a:stretch>
        </p:blipFill>
        <p:spPr>
          <a:xfrm>
            <a:off x="486325" y="2667000"/>
            <a:ext cx="4772386" cy="4343400"/>
          </a:xfrm>
          <a:prstGeom prst="rect">
            <a:avLst/>
          </a:prstGeom>
        </p:spPr>
      </p:pic>
      <p:pic>
        <p:nvPicPr>
          <p:cNvPr id="3074" name="Picture 2" descr="Cứu trợ đồng bào miền Trung: Để tấm lòng trao đi trọn vẹn - Hànội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269" y="2667000"/>
            <a:ext cx="4820951" cy="4333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ói Bánh Cứu Trợ Đồng Bào Lũ Lụt Miền Trung - GIÁO PHẬN BAN MÊ THUỘ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478" y="2666999"/>
            <a:ext cx="5166641"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07066"/>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5" name="Group 14"/>
          <p:cNvGrpSpPr/>
          <p:nvPr/>
        </p:nvGrpSpPr>
        <p:grpSpPr>
          <a:xfrm>
            <a:off x="240140" y="1622852"/>
            <a:ext cx="14859000" cy="707886"/>
            <a:chOff x="1508918" y="1888664"/>
            <a:chExt cx="9374290" cy="707886"/>
          </a:xfrm>
        </p:grpSpPr>
        <p:sp>
          <p:nvSpPr>
            <p:cNvPr id="16" name="Rectangle 15"/>
            <p:cNvSpPr/>
            <p:nvPr/>
          </p:nvSpPr>
          <p:spPr>
            <a:xfrm>
              <a:off x="1508918" y="1888664"/>
              <a:ext cx="937429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2</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 </a:t>
              </a:r>
              <a:r>
                <a:rPr kumimoji="0" lang="nl-NL" sz="4000" b="1"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Tạo một món quà gửi tặng các bạn vùng thiên tai, dịch bệnh</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4098" name="Picture 2" descr="Cảm động học sinh tiểu học đi quyên góp từng đồng cứu trợ miền T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02" y="2667000"/>
            <a:ext cx="5072917"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uận An - Tin Ủy ban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120" y="2667000"/>
            <a:ext cx="5181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O QUẢNG TRỊ ĐƯA TIN VỀ CHUYẾN CỨU TRỢ CỦA BNI FOUNDATION - BNI Viet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2670" y="2667001"/>
            <a:ext cx="505591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43352"/>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10662</TotalTime>
  <Words>354</Words>
  <Application>Microsoft Office PowerPoint</Application>
  <PresentationFormat>Custom</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HP001 4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1162</cp:revision>
  <dcterms:created xsi:type="dcterms:W3CDTF">2008-09-09T22:52:10Z</dcterms:created>
  <dcterms:modified xsi:type="dcterms:W3CDTF">2025-03-25T03:28:29Z</dcterms:modified>
</cp:coreProperties>
</file>