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4412" r:id="rId3"/>
    <p:sldId id="452" r:id="rId4"/>
    <p:sldId id="290" r:id="rId5"/>
    <p:sldId id="453" r:id="rId6"/>
    <p:sldId id="291" r:id="rId7"/>
    <p:sldId id="288" r:id="rId8"/>
    <p:sldId id="296" r:id="rId9"/>
    <p:sldId id="292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297" r:id="rId18"/>
    <p:sldId id="461" r:id="rId19"/>
    <p:sldId id="298" r:id="rId20"/>
    <p:sldId id="299" r:id="rId21"/>
    <p:sldId id="4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0B44-220C-1183-BDAC-3D869074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69125-7AE5-619D-CA57-7F1FE49D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762B-0576-0687-1565-B9378E1B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29C5-56BC-87E5-76CD-62D3130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1827-B16F-936D-B602-83CBFD99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90-601F-EB75-E16B-4DBA045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E5E3-497C-84CA-0CAC-CC5701C5D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9063-51E7-E043-01E1-44A9E356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9B70-B640-24F2-6BF1-E216652C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7F23-17BD-8B79-39F5-1F1040B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679A-059D-86CA-EB60-07724ED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2AF7-CA96-B016-7E62-44159EFB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113E-8358-4D2A-ED6E-CE74B516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14FF-1441-23FD-819C-E25A2AAF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D0742-C8BB-757B-AFDA-12DF0A9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8527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7389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0149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100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8243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9901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4807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846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7B85-77B3-2F0B-7180-AE1CC8D7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497A-1FE8-3B3A-42B1-746E5953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7FB2-730A-2038-E329-BE0B51EC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5A2-A818-A56B-557F-6A7C7F2D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55E6-997D-5F80-7194-4D321ABD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53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5444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758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193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4944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7367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0053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46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714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80048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F8E-7274-6D7C-0235-7655BE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5707-0B20-164B-8CB7-22C5FEB2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0F43-C1AD-F3F3-BEF5-E2AA602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9879-5792-9454-E718-788A41BD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2E1A-9967-371C-2E6A-729469CB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1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3365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4868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272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1125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85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46679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69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8909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78700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0990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73D-0C2B-1545-ED46-C4DEF6B3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3160-99A0-8E47-578D-9A3D334A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306C-195A-DEDC-AB89-CF6D0317E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87B-E10C-AE89-A0CA-6C8479DC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50E1-E972-7BAE-688B-8A174DF4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F853-1203-DC01-FE7E-63BA88C6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34336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4564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50360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48570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90412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72DF-00AB-D68C-279F-597E2DB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53C-F835-BE6F-72CD-9BFB59C9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8B22-D6C1-B567-A2D4-56B64B08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F2B5-71F3-B18B-4982-491BA75C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5838-E4DA-76CA-E697-A187EBB49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F7521-2BE8-B3B6-7464-C6393DD3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6A4E9-BB8F-58E7-B80D-B5C503E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76A83-529D-0EE0-54E4-FA5EA1D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9CB7-8179-C71A-8E34-7DE14449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C522A-6BBE-5A4E-BD0C-B6DB491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D668-03CC-D6DE-D329-8C4D6E9B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F70A4-80F4-A1ED-341B-8E7217A7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E95B-5624-827A-70A7-F7A8EAB7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C7DA7-F836-F732-49B0-6E8A560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4064-D012-73C6-6041-91A36FB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6819-38F7-E1A8-DC23-3C9A3C59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DEBD-3C7B-E8D6-6302-BA0F66ED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9724-C7A3-B52D-25B9-ACE2CC4FF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4CFD-2FDF-2E16-90ED-3909C9D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00BA-764B-C4EE-539F-4A2A57D0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25E05-9010-FA4E-A48A-123D728B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97C1-38B0-A82C-801D-EA95C1FB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47F2D-B02A-7786-AF5A-CA562BC42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53C0-FB2E-FDCD-26B0-ED7B0DFE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11097-C2EE-9B64-5A79-956F0D0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FF30E-521B-7AA2-0EDC-0472030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D791-B62C-B4EA-B319-499E5D98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39A9-7761-6ACF-B809-B5F3707C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E2E5C-0CFA-00A0-331B-64C48472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AFCD-A644-7F11-152A-0B24E6B85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30AF-0215-4C97-89B0-CAC149959DB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C68E-698B-1764-9A66-EF932D32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082F-D123-044A-A9CD-C8E568C3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E5CDF8-9335-AF68-1FF2-74CCA20124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285750"/>
            <a:ext cx="1143000" cy="11430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8635D6-9083-C39B-B55B-BCF492BAC5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9" y="-411612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33FC3-1B47-F7EE-C2F2-7BF340AEBEC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9" y="295275"/>
            <a:ext cx="1171575" cy="11715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53A9D82-C952-4331-60F5-59DF8E2D44B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5" y="8075696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8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  <p:sldLayoutId id="2147483694" r:id="rId3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40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0D5A7-711B-93DC-81D3-9DA61657B28F}"/>
              </a:ext>
            </a:extLst>
          </p:cNvPr>
          <p:cNvSpPr txBox="1"/>
          <p:nvPr/>
        </p:nvSpPr>
        <p:spPr>
          <a:xfrm>
            <a:off x="2571466" y="327547"/>
            <a:ext cx="719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latin typeface="UTM Avo" panose="02040603050506020204" pitchFamily="18" charset="0"/>
              </a:rPr>
              <a:t>ỦY BAN NHÂN DÂN THÀNH PHỐ </a:t>
            </a:r>
            <a:r>
              <a:rPr lang="en-GB" sz="2400" b="1" dirty="0" smtClean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latin typeface="UTM Avo" panose="02040603050506020204" pitchFamily="18" charset="0"/>
              </a:rPr>
              <a:t>HẢI PHÒNG</a:t>
            </a:r>
            <a:endParaRPr lang="en-GB" sz="2400" b="1" dirty="0">
              <a:ln w="12700">
                <a:solidFill>
                  <a:prstClr val="white"/>
                </a:solidFill>
              </a:ln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 defTabSz="457200"/>
            <a:r>
              <a:rPr lang="en-GB" sz="2400" b="1" dirty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latin typeface="UTM Avo" panose="02040603050506020204" pitchFamily="18" charset="0"/>
              </a:rPr>
              <a:t>TRƯỜNG </a:t>
            </a:r>
            <a:r>
              <a:rPr lang="en-GB" sz="2400" b="1" dirty="0" smtClean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latin typeface="UTM Avo" panose="02040603050506020204" pitchFamily="18" charset="0"/>
              </a:rPr>
              <a:t>TIỂU HỌC HÒA NGHĨA</a:t>
            </a:r>
            <a:endParaRPr lang="en-GB" sz="2400" b="1" dirty="0">
              <a:ln w="12700">
                <a:solidFill>
                  <a:prstClr val="white"/>
                </a:solidFill>
              </a:ln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1EE55-DE9F-B317-B317-7EEA12F44102}"/>
              </a:ext>
            </a:extLst>
          </p:cNvPr>
          <p:cNvSpPr/>
          <p:nvPr/>
        </p:nvSpPr>
        <p:spPr>
          <a:xfrm>
            <a:off x="3943066" y="1164637"/>
            <a:ext cx="4449170" cy="4571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993CB-29EA-6325-F0CF-5D585F86004B}"/>
              </a:ext>
            </a:extLst>
          </p:cNvPr>
          <p:cNvSpPr txBox="1"/>
          <p:nvPr/>
        </p:nvSpPr>
        <p:spPr>
          <a:xfrm>
            <a:off x="4731221" y="5823450"/>
            <a:ext cx="4326342" cy="4906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57200"/>
            <a:r>
              <a:rPr lang="en-GB" sz="2400" b="1" dirty="0">
                <a:ln w="952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Egregio Script" panose="02000500000000000000" pitchFamily="2" charset="0"/>
              </a:rPr>
              <a:t>GV: </a:t>
            </a:r>
            <a:r>
              <a:rPr lang="en-GB" sz="2400" b="1" dirty="0" smtClean="0">
                <a:ln w="952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Egregio Script" panose="02000500000000000000" pitchFamily="2" charset="0"/>
              </a:rPr>
              <a:t>NGÔ THỊ HẰNG</a:t>
            </a:r>
            <a:endParaRPr lang="en-GB" sz="2400" b="1" dirty="0">
              <a:ln w="952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Egregio Script" panose="02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07" y="1486091"/>
            <a:ext cx="3889585" cy="128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94" y="2648673"/>
            <a:ext cx="981541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7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ED949-7E89-B349-7670-A8BCBC57BDA2}"/>
              </a:ext>
            </a:extLst>
          </p:cNvPr>
          <p:cNvGrpSpPr/>
          <p:nvPr/>
        </p:nvGrpSpPr>
        <p:grpSpPr>
          <a:xfrm>
            <a:off x="284341" y="260363"/>
            <a:ext cx="4173124" cy="980933"/>
            <a:chOff x="5569152" y="4815954"/>
            <a:chExt cx="3712040" cy="9809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3B51C1-6A9F-E9F2-5C5E-9B53B569F802}"/>
                </a:ext>
              </a:extLst>
            </p:cNvPr>
            <p:cNvGrpSpPr/>
            <p:nvPr/>
          </p:nvGrpSpPr>
          <p:grpSpPr>
            <a:xfrm>
              <a:off x="5569152" y="4815954"/>
              <a:ext cx="3438370" cy="980933"/>
              <a:chOff x="7698203" y="4402256"/>
              <a:chExt cx="3192710" cy="980933"/>
            </a:xfrm>
          </p:grpSpPr>
          <p:sp>
            <p:nvSpPr>
              <p:cNvPr id="16" name="Flowchart: Manual Input 15">
                <a:extLst>
                  <a:ext uri="{FF2B5EF4-FFF2-40B4-BE49-F238E27FC236}">
                    <a16:creationId xmlns:a16="http://schemas.microsoft.com/office/drawing/2014/main" id="{C3522872-0431-FA21-B962-0170606D670C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2920620" cy="631847"/>
              </a:xfrm>
              <a:prstGeom prst="flowChartManualInp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D06BE3-695C-66C3-E0A4-3739C5C2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5F1068-9FBC-1A61-E44B-C006323BF31D}"/>
                </a:ext>
              </a:extLst>
            </p:cNvPr>
            <p:cNvSpPr txBox="1"/>
            <p:nvPr/>
          </p:nvSpPr>
          <p:spPr>
            <a:xfrm>
              <a:off x="6258212" y="5070296"/>
              <a:ext cx="3022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1BEAF2-20D5-D3BB-0662-06B859229FC2}"/>
              </a:ext>
            </a:extLst>
          </p:cNvPr>
          <p:cNvSpPr txBox="1"/>
          <p:nvPr/>
        </p:nvSpPr>
        <p:spPr>
          <a:xfrm>
            <a:off x="503793" y="1621775"/>
            <a:ext cx="60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nấm được sử dụng làm thuốc trong y học cổ truyền như nấm linh chi, nấm đông trùng hạ thảo (hình 4),... Các nấm quý 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tăng cường sức khoẻ 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điều trị một số bệnh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người.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71E5-A0CC-A675-F786-AE3CBB24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2" y="1819275"/>
            <a:ext cx="4886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864704" y="596347"/>
            <a:ext cx="10366513" cy="5794513"/>
          </a:xfrm>
          <a:prstGeom prst="roundRect">
            <a:avLst>
              <a:gd name="adj" fmla="val 117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74B0E-C98A-9D7C-1A2E-B8E84965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64" y="861392"/>
            <a:ext cx="7041490" cy="1115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AD96C-CF79-B50F-AAF3-552748CBE1AF}"/>
              </a:ext>
            </a:extLst>
          </p:cNvPr>
          <p:cNvSpPr txBox="1"/>
          <p:nvPr/>
        </p:nvSpPr>
        <p:spPr>
          <a:xfrm>
            <a:off x="1212574" y="2435087"/>
            <a:ext cx="9859617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được tên và một số đặc điểm (hình dạng, màu sắc) của nấm được dùng làm thức ăn qua quan sát tranh ảnh và (hoặc)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Khám phá được ích lợi của một số nấm men trong chế biến thực phẩm (ví dụ: làm bánh mì,…) thông qua TN thực hành hoặc quan sát tranh ảnh,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8597;p62">
            <a:extLst>
              <a:ext uri="{FF2B5EF4-FFF2-40B4-BE49-F238E27FC236}">
                <a16:creationId xmlns:a16="http://schemas.microsoft.com/office/drawing/2014/main" id="{56154CE8-99D1-405A-A7E3-D73482E8A2F0}"/>
              </a:ext>
            </a:extLst>
          </p:cNvPr>
          <p:cNvGrpSpPr/>
          <p:nvPr/>
        </p:nvGrpSpPr>
        <p:grpSpPr>
          <a:xfrm flipH="1">
            <a:off x="366275" y="503128"/>
            <a:ext cx="1373125" cy="987675"/>
            <a:chOff x="5785950" y="1653700"/>
            <a:chExt cx="1373125" cy="987675"/>
          </a:xfrm>
        </p:grpSpPr>
        <p:grpSp>
          <p:nvGrpSpPr>
            <p:cNvPr id="148" name="Google Shape;8598;p62">
              <a:extLst>
                <a:ext uri="{FF2B5EF4-FFF2-40B4-BE49-F238E27FC236}">
                  <a16:creationId xmlns:a16="http://schemas.microsoft.com/office/drawing/2014/main" id="{E6EEE3C7-F14A-4ED6-A6D6-EBBB8008FD67}"/>
                </a:ext>
              </a:extLst>
            </p:cNvPr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159" name="Google Shape;8599;p62">
                <a:extLst>
                  <a:ext uri="{FF2B5EF4-FFF2-40B4-BE49-F238E27FC236}">
                    <a16:creationId xmlns:a16="http://schemas.microsoft.com/office/drawing/2014/main" id="{95E1163A-4ED6-471E-834E-F9A388D5D91D}"/>
                  </a:ext>
                </a:extLst>
              </p:cNvPr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Google Shape;8600;p62">
                <a:extLst>
                  <a:ext uri="{FF2B5EF4-FFF2-40B4-BE49-F238E27FC236}">
                    <a16:creationId xmlns:a16="http://schemas.microsoft.com/office/drawing/2014/main" id="{8D18E14A-59A9-468D-A6E2-40B796231002}"/>
                  </a:ext>
                </a:extLst>
              </p:cNvPr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Google Shape;8601;p62">
                <a:extLst>
                  <a:ext uri="{FF2B5EF4-FFF2-40B4-BE49-F238E27FC236}">
                    <a16:creationId xmlns:a16="http://schemas.microsoft.com/office/drawing/2014/main" id="{0F95D77A-0166-40C6-9A4C-B74A97DA9BCA}"/>
                  </a:ext>
                </a:extLst>
              </p:cNvPr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8602;p62">
                <a:extLst>
                  <a:ext uri="{FF2B5EF4-FFF2-40B4-BE49-F238E27FC236}">
                    <a16:creationId xmlns:a16="http://schemas.microsoft.com/office/drawing/2014/main" id="{4461D459-B535-4277-A0CA-198273AA894C}"/>
                  </a:ext>
                </a:extLst>
              </p:cNvPr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Google Shape;8603;p62">
                <a:extLst>
                  <a:ext uri="{FF2B5EF4-FFF2-40B4-BE49-F238E27FC236}">
                    <a16:creationId xmlns:a16="http://schemas.microsoft.com/office/drawing/2014/main" id="{62DD048C-DA48-4964-AB68-EE8A974E667E}"/>
                  </a:ext>
                </a:extLst>
              </p:cNvPr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Google Shape;8604;p62">
                <a:extLst>
                  <a:ext uri="{FF2B5EF4-FFF2-40B4-BE49-F238E27FC236}">
                    <a16:creationId xmlns:a16="http://schemas.microsoft.com/office/drawing/2014/main" id="{5F189F0F-6566-4970-97A1-2565188E94B3}"/>
                  </a:ext>
                </a:extLst>
              </p:cNvPr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Google Shape;8605;p62">
                <a:extLst>
                  <a:ext uri="{FF2B5EF4-FFF2-40B4-BE49-F238E27FC236}">
                    <a16:creationId xmlns:a16="http://schemas.microsoft.com/office/drawing/2014/main" id="{A7B1AFAF-BBA6-4555-8143-8445DEB773F5}"/>
                  </a:ext>
                </a:extLst>
              </p:cNvPr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Google Shape;8606;p62">
                <a:extLst>
                  <a:ext uri="{FF2B5EF4-FFF2-40B4-BE49-F238E27FC236}">
                    <a16:creationId xmlns:a16="http://schemas.microsoft.com/office/drawing/2014/main" id="{0DAE4246-8232-4D85-8300-E57DD5CD71D9}"/>
                  </a:ext>
                </a:extLst>
              </p:cNvPr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Google Shape;8607;p62">
                <a:extLst>
                  <a:ext uri="{FF2B5EF4-FFF2-40B4-BE49-F238E27FC236}">
                    <a16:creationId xmlns:a16="http://schemas.microsoft.com/office/drawing/2014/main" id="{4E378F8B-6368-4A8E-BBB3-72B58D549AC3}"/>
                  </a:ext>
                </a:extLst>
              </p:cNvPr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Google Shape;8608;p62">
                <a:extLst>
                  <a:ext uri="{FF2B5EF4-FFF2-40B4-BE49-F238E27FC236}">
                    <a16:creationId xmlns:a16="http://schemas.microsoft.com/office/drawing/2014/main" id="{954F744B-1444-4612-8CEB-486E0BBD22AF}"/>
                  </a:ext>
                </a:extLst>
              </p:cNvPr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oogle Shape;8609;p62">
              <a:extLst>
                <a:ext uri="{FF2B5EF4-FFF2-40B4-BE49-F238E27FC236}">
                  <a16:creationId xmlns:a16="http://schemas.microsoft.com/office/drawing/2014/main" id="{736D6FC4-CD8D-4B3A-8BC3-D1ACE2683C55}"/>
                </a:ext>
              </a:extLst>
            </p:cNvPr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151" name="Google Shape;8610;p62">
                <a:extLst>
                  <a:ext uri="{FF2B5EF4-FFF2-40B4-BE49-F238E27FC236}">
                    <a16:creationId xmlns:a16="http://schemas.microsoft.com/office/drawing/2014/main" id="{63413F0A-F864-4A29-A2A7-9D8814147EE4}"/>
                  </a:ext>
                </a:extLst>
              </p:cNvPr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8611;p62">
                <a:extLst>
                  <a:ext uri="{FF2B5EF4-FFF2-40B4-BE49-F238E27FC236}">
                    <a16:creationId xmlns:a16="http://schemas.microsoft.com/office/drawing/2014/main" id="{757A7DF3-1CA9-4570-8C5C-B9C7C63F17F2}"/>
                  </a:ext>
                </a:extLst>
              </p:cNvPr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Google Shape;8612;p62">
                <a:extLst>
                  <a:ext uri="{FF2B5EF4-FFF2-40B4-BE49-F238E27FC236}">
                    <a16:creationId xmlns:a16="http://schemas.microsoft.com/office/drawing/2014/main" id="{3B4414E8-DDD3-4408-B367-2B3BC6B45E7C}"/>
                  </a:ext>
                </a:extLst>
              </p:cNvPr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Google Shape;8613;p62">
                <a:extLst>
                  <a:ext uri="{FF2B5EF4-FFF2-40B4-BE49-F238E27FC236}">
                    <a16:creationId xmlns:a16="http://schemas.microsoft.com/office/drawing/2014/main" id="{9C8C0A76-ECC6-4DB8-B6A7-F54FFC6B7E73}"/>
                  </a:ext>
                </a:extLst>
              </p:cNvPr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Google Shape;8614;p62">
                <a:extLst>
                  <a:ext uri="{FF2B5EF4-FFF2-40B4-BE49-F238E27FC236}">
                    <a16:creationId xmlns:a16="http://schemas.microsoft.com/office/drawing/2014/main" id="{853AD4C0-88EB-474A-8CFC-5A47A8FBA728}"/>
                  </a:ext>
                </a:extLst>
              </p:cNvPr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Google Shape;8615;p62">
                <a:extLst>
                  <a:ext uri="{FF2B5EF4-FFF2-40B4-BE49-F238E27FC236}">
                    <a16:creationId xmlns:a16="http://schemas.microsoft.com/office/drawing/2014/main" id="{1AA79924-22F0-415F-A0D0-0CFD0119D133}"/>
                  </a:ext>
                </a:extLst>
              </p:cNvPr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Google Shape;8616;p62">
                <a:extLst>
                  <a:ext uri="{FF2B5EF4-FFF2-40B4-BE49-F238E27FC236}">
                    <a16:creationId xmlns:a16="http://schemas.microsoft.com/office/drawing/2014/main" id="{1C58DC0B-8CE6-4D81-B9BC-E190511E1450}"/>
                  </a:ext>
                </a:extLst>
              </p:cNvPr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Google Shape;8617;p62">
                <a:extLst>
                  <a:ext uri="{FF2B5EF4-FFF2-40B4-BE49-F238E27FC236}">
                    <a16:creationId xmlns:a16="http://schemas.microsoft.com/office/drawing/2014/main" id="{75FCB24D-7C06-4763-9B62-A845738BFA25}"/>
                  </a:ext>
                </a:extLst>
              </p:cNvPr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0" name="Google Shape;8618;p62">
              <a:extLst>
                <a:ext uri="{FF2B5EF4-FFF2-40B4-BE49-F238E27FC236}">
                  <a16:creationId xmlns:a16="http://schemas.microsoft.com/office/drawing/2014/main" id="{79E7CE04-C521-447C-B8B2-3C1BB3C0DCAD}"/>
                </a:ext>
              </a:extLst>
            </p:cNvPr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5812F-1D9B-4DEF-A7A5-6B41F63F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38" flipH="1">
            <a:off x="4143522" y="-2513789"/>
            <a:ext cx="11107524" cy="6247983"/>
          </a:xfrm>
          <a:prstGeom prst="rect">
            <a:avLst/>
          </a:prstGeom>
        </p:spPr>
      </p:pic>
      <p:pic>
        <p:nvPicPr>
          <p:cNvPr id="242" name="Picture 2">
            <a:extLst>
              <a:ext uri="{FF2B5EF4-FFF2-40B4-BE49-F238E27FC236}">
                <a16:creationId xmlns:a16="http://schemas.microsoft.com/office/drawing/2014/main" id="{0B9B5007-E116-46C2-8174-1F284BE3C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78501" y="-1342052"/>
            <a:ext cx="2596065" cy="4114800"/>
          </a:xfrm>
          <a:prstGeom prst="rect">
            <a:avLst/>
          </a:prstGeom>
        </p:spPr>
      </p:pic>
      <p:pic>
        <p:nvPicPr>
          <p:cNvPr id="247" name="Picture 2">
            <a:extLst>
              <a:ext uri="{FF2B5EF4-FFF2-40B4-BE49-F238E27FC236}">
                <a16:creationId xmlns:a16="http://schemas.microsoft.com/office/drawing/2014/main" id="{704C757E-BCAF-468D-9A23-C8924204A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659465">
            <a:off x="6427128" y="-2563419"/>
            <a:ext cx="259606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FF1A-1EB3-AD24-19A5-14FA0F3BF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996" y="1317348"/>
            <a:ext cx="854733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1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498</Words>
  <Application>Microsoft Office PowerPoint</Application>
  <PresentationFormat>Widescreen</PresentationFormat>
  <Paragraphs>37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Anaheim</vt:lpstr>
      <vt:lpstr>Arial</vt:lpstr>
      <vt:lpstr>Calibri</vt:lpstr>
      <vt:lpstr>Calibri Light</vt:lpstr>
      <vt:lpstr>Cambria</vt:lpstr>
      <vt:lpstr>Nunito</vt:lpstr>
      <vt:lpstr>Ranchers</vt:lpstr>
      <vt:lpstr>SVN-Egregio Script</vt:lpstr>
      <vt:lpstr>Tahoma</vt:lpstr>
      <vt:lpstr>Times New Roman</vt:lpstr>
      <vt:lpstr>UTM Avo</vt:lpstr>
      <vt:lpstr>Wingdings</vt:lpstr>
      <vt:lpstr>Office Theme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33</cp:revision>
  <dcterms:created xsi:type="dcterms:W3CDTF">2023-11-09T11:17:37Z</dcterms:created>
  <dcterms:modified xsi:type="dcterms:W3CDTF">2025-03-25T09:54:59Z</dcterms:modified>
</cp:coreProperties>
</file>