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7" r:id="rId2"/>
    <p:sldId id="439" r:id="rId3"/>
    <p:sldId id="427" r:id="rId4"/>
    <p:sldId id="428" r:id="rId5"/>
    <p:sldId id="447" r:id="rId6"/>
    <p:sldId id="448" r:id="rId7"/>
    <p:sldId id="449" r:id="rId8"/>
    <p:sldId id="450" r:id="rId9"/>
    <p:sldId id="426" r:id="rId10"/>
    <p:sldId id="436" r:id="rId11"/>
    <p:sldId id="437" r:id="rId12"/>
    <p:sldId id="445" r:id="rId13"/>
    <p:sldId id="340"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CC"/>
    <a:srgbClr val="3333FF"/>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72" d="100"/>
          <a:sy n="72" d="100"/>
        </p:scale>
        <p:origin x="96" y="120"/>
      </p:cViewPr>
      <p:guideLst>
        <p:guide orient="horz" pos="288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so </a:t>
            </a:r>
            <a:r>
              <a:rPr lang="en-US" sz="3600" b="1" dirty="0" err="1">
                <a:solidFill>
                  <a:srgbClr val="FF0000"/>
                </a:solidFill>
                <a:latin typeface="Times New Roman" pitchFamily="18" charset="0"/>
                <a:cs typeface="Times New Roman" pitchFamily="18" charset="0"/>
              </a:rPr>
              <a:t>sánh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3962400"/>
            <a:ext cx="10210801" cy="2308324"/>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cuối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thu</a:t>
            </a:r>
            <a:r>
              <a:rPr lang="en-US" sz="3600" b="1" dirty="0">
                <a:solidFill>
                  <a:srgbClr val="0000CC"/>
                </a:solidFill>
                <a:latin typeface="Times New Roman" pitchFamily="18" charset="0"/>
                <a:cs typeface="Times New Roman" pitchFamily="18" charset="0"/>
              </a:rPr>
              <a:t> sang </a:t>
            </a:r>
            <a:r>
              <a:rPr lang="en-US" sz="3600" b="1" dirty="0" err="1">
                <a:solidFill>
                  <a:srgbClr val="0000CC"/>
                </a:solidFill>
                <a:latin typeface="Times New Roman" pitchFamily="18" charset="0"/>
                <a:cs typeface="Times New Roman" pitchFamily="18" charset="0"/>
              </a:rPr>
              <a:t>đông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đỉnh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mây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trắng</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tấm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khăn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mòng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lá</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cây</a:t>
            </a:r>
            <a:r>
              <a:rPr lang="en-US" sz="3600" b="1" dirty="0">
                <a:solidFill>
                  <a:srgbClr val="0000CC"/>
                </a:solidFill>
                <a:latin typeface="Times New Roman" pitchFamily="18" charset="0"/>
                <a:cs typeface="Times New Roman" pitchFamily="18" charset="0"/>
              </a:rPr>
              <a:t> bay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tóc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tiên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hướng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về</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phía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biển</a:t>
            </a:r>
            <a:r>
              <a:rPr lang="en-US" sz="3600" b="1" dirty="0">
                <a:solidFill>
                  <a:srgbClr val="0000CC"/>
                </a:solidFill>
                <a:latin typeface="Times New Roman" pitchFamily="18" charset="0"/>
                <a:cs typeface="Times New Roman" pitchFamily="18" charset="0"/>
              </a:rPr>
              <a:t>.</a:t>
            </a:r>
          </a:p>
        </p:txBody>
      </p:sp>
      <p:cxnSp>
        <p:nvCxnSpPr>
          <p:cNvPr id="22" name="Straight Connector 21"/>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a:t>
            </a:r>
            <a:r>
              <a:rPr lang="en-US" sz="3600" b="1" i="1" dirty="0" err="1" smtClean="0">
                <a:solidFill>
                  <a:srgbClr val="0000CC"/>
                </a:solidFill>
                <a:latin typeface="Times New Roman" pitchFamily="18" charset="0"/>
                <a:cs typeface="Times New Roman" pitchFamily="18" charset="0"/>
              </a:rPr>
              <a:t>ẫm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89719" y="4660880"/>
            <a:ext cx="4953000" cy="3416320"/>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err="1" smtClean="0">
                <a:solidFill>
                  <a:srgbClr val="0000CC"/>
                </a:solidFill>
                <a:latin typeface="Times New Roman" pitchFamily="18" charset="0"/>
                <a:cs typeface="Times New Roman" pitchFamily="18" charset="0"/>
              </a:rPr>
              <a:t>mây</a:t>
            </a:r>
            <a:r>
              <a:rPr lang="en-US" sz="3600" b="1" smtClean="0">
                <a:solidFill>
                  <a:srgbClr val="0000CC"/>
                </a:solidFill>
                <a:latin typeface="Times New Roman" pitchFamily="18" charset="0"/>
                <a:cs typeface="Times New Roman" pitchFamily="18" charset="0"/>
              </a:rPr>
              <a:t> trắng.</a:t>
            </a:r>
            <a:r>
              <a:rPr lang="en-US" sz="3600" b="1"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p:txBody>
      </p:sp>
      <p:sp>
        <p:nvSpPr>
          <p:cNvPr id="33" name="Rectangle 32"/>
          <p:cNvSpPr/>
          <p:nvPr/>
        </p:nvSpPr>
        <p:spPr>
          <a:xfrm>
            <a:off x="2842418" y="2975173"/>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2250337" y="3620869"/>
            <a:ext cx="2366797"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ượi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571653" y="3610192"/>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6" name="Text Box 14"/>
          <p:cNvSpPr txBox="1">
            <a:spLocks noChangeArrowheads="1"/>
          </p:cNvSpPr>
          <p:nvPr/>
        </p:nvSpPr>
        <p:spPr bwMode="auto">
          <a:xfrm>
            <a:off x="5623719" y="1235336"/>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754326"/>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thơm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quê</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mình</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4679990"/>
            <a:ext cx="10210801" cy="1754326"/>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-Từ xa xa, tác giả nghe thấy tiếng lá bạch đàn và lá tre reo, ngửi thấy hương thơm của chè xanh, của bếp nhà ai tỏa khói.</a:t>
            </a:r>
            <a:endParaRPr lang="en-US" sz="3600" b="1" dirty="0">
              <a:solidFill>
                <a:srgbClr val="0000CC"/>
              </a:solidFill>
              <a:latin typeface="Times New Roman" pitchFamily="18" charset="0"/>
              <a:cs typeface="Times New Roman" pitchFamily="18" charset="0"/>
            </a:endParaRPr>
          </a:p>
        </p:txBody>
      </p:sp>
      <p:cxnSp>
        <p:nvCxnSpPr>
          <p:cNvPr id="22" name="Straight Connector 21"/>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a:t>
            </a:r>
            <a:r>
              <a:rPr lang="en-US" sz="3600" b="1" i="1" dirty="0" err="1" smtClean="0">
                <a:solidFill>
                  <a:srgbClr val="0000CC"/>
                </a:solidFill>
                <a:latin typeface="Times New Roman" pitchFamily="18" charset="0"/>
                <a:cs typeface="Times New Roman" pitchFamily="18" charset="0"/>
              </a:rPr>
              <a:t>ẫm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89719" y="4660880"/>
            <a:ext cx="4953000" cy="3416320"/>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err="1" smtClean="0">
                <a:solidFill>
                  <a:srgbClr val="0000CC"/>
                </a:solidFill>
                <a:latin typeface="Times New Roman" pitchFamily="18" charset="0"/>
                <a:cs typeface="Times New Roman" pitchFamily="18" charset="0"/>
              </a:rPr>
              <a:t>mây</a:t>
            </a:r>
            <a:r>
              <a:rPr lang="en-US" sz="3600" b="1" smtClean="0">
                <a:solidFill>
                  <a:srgbClr val="0000CC"/>
                </a:solidFill>
                <a:latin typeface="Times New Roman" pitchFamily="18" charset="0"/>
                <a:cs typeface="Times New Roman" pitchFamily="18" charset="0"/>
              </a:rPr>
              <a:t> trắng.</a:t>
            </a:r>
            <a:r>
              <a:rPr lang="en-US" sz="3600" b="1"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p:txBody>
      </p:sp>
      <p:sp>
        <p:nvSpPr>
          <p:cNvPr id="33" name="Rectangle 32"/>
          <p:cNvSpPr/>
          <p:nvPr/>
        </p:nvSpPr>
        <p:spPr>
          <a:xfrm>
            <a:off x="2842418" y="2975173"/>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2250337" y="3620869"/>
            <a:ext cx="2366797"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ượi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571653" y="3610192"/>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6" name="Text Box 14"/>
          <p:cNvSpPr txBox="1">
            <a:spLocks noChangeArrowheads="1"/>
          </p:cNvSpPr>
          <p:nvPr/>
        </p:nvSpPr>
        <p:spPr bwMode="auto">
          <a:xfrm>
            <a:off x="5318919" y="1278433"/>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8069759" y="2743200"/>
            <a:ext cx="4335759" cy="646331"/>
          </a:xfrm>
          <a:prstGeom prst="rect">
            <a:avLst/>
          </a:prstGeom>
        </p:spPr>
        <p:txBody>
          <a:bodyPr wrap="square">
            <a:spAutoFit/>
          </a:bodyPr>
          <a:lstStyle/>
          <a:p>
            <a:pPr algn="ctr" eaLnBrk="1" hangingPunct="1"/>
            <a:r>
              <a:rPr lang="en-US" sz="3600" b="1" dirty="0" smtClean="0">
                <a:solidFill>
                  <a:srgbClr val="FF0000"/>
                </a:solidFill>
                <a:latin typeface="Times New Roman" pitchFamily="18" charset="0"/>
                <a:cs typeface="Times New Roman" pitchFamily="18" charset="0"/>
              </a:rPr>
              <a:t>     </a:t>
            </a:r>
            <a:r>
              <a:rPr lang="en-US" altLang="en-US" sz="3600" b="1" dirty="0">
                <a:solidFill>
                  <a:srgbClr val="FF0000"/>
                </a:solidFill>
                <a:latin typeface="Times New Roman" pitchFamily="18" charset="0"/>
                <a:cs typeface="Times New Roman" pitchFamily="18" charset="0"/>
              </a:rPr>
              <a:t>NỘI DUNG</a:t>
            </a:r>
          </a:p>
        </p:txBody>
      </p:sp>
      <p:grpSp>
        <p:nvGrpSpPr>
          <p:cNvPr id="33" name="Group 32"/>
          <p:cNvGrpSpPr/>
          <p:nvPr/>
        </p:nvGrpSpPr>
        <p:grpSpPr>
          <a:xfrm>
            <a:off x="6004721" y="3715822"/>
            <a:ext cx="9525001" cy="3446977"/>
            <a:chOff x="6004721" y="3715822"/>
            <a:chExt cx="9525001" cy="3446977"/>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043733" y="676810"/>
              <a:ext cx="3446977" cy="95250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702916" y="4346198"/>
              <a:ext cx="8137525" cy="1938992"/>
            </a:xfrm>
            <a:prstGeom prst="rect">
              <a:avLst/>
            </a:prstGeom>
          </p:spPr>
          <p:txBody>
            <a:bodyPr>
              <a:spAutoFit/>
            </a:bodyPr>
            <a:lstStyle/>
            <a:p>
              <a:pPr algn="just"/>
              <a:r>
                <a:rPr lang="en-US" sz="4000" b="1" i="1" dirty="0" err="1">
                  <a:solidFill>
                    <a:srgbClr val="FF0000"/>
                  </a:solidFill>
                  <a:latin typeface="Times New Roman" pitchFamily="18" charset="0"/>
                  <a:cs typeface="Times New Roman" pitchFamily="18" charset="0"/>
                </a:rPr>
                <a:t>Bài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văn</a:t>
              </a:r>
              <a:r>
                <a:rPr lang="en-US" sz="4000" b="1" i="1" dirty="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tả</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vẻ</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đẹp</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về</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núi</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quê</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hương</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của</a:t>
              </a:r>
              <a:r>
                <a:rPr lang="en-US" sz="4000" b="1" i="1" dirty="0" smtClean="0">
                  <a:solidFill>
                    <a:srgbClr val="FF0000"/>
                  </a:solidFill>
                  <a:latin typeface="Times New Roman" pitchFamily="18" charset="0"/>
                  <a:cs typeface="Times New Roman" pitchFamily="18" charset="0"/>
                </a:rPr>
                <a:t> </a:t>
              </a:r>
              <a:r>
                <a:rPr lang="en-US" sz="4000" b="1" i="1" err="1" smtClean="0">
                  <a:solidFill>
                    <a:srgbClr val="FF0000"/>
                  </a:solidFill>
                  <a:latin typeface="Times New Roman" pitchFamily="18" charset="0"/>
                  <a:cs typeface="Times New Roman" pitchFamily="18" charset="0"/>
                </a:rPr>
                <a:t>tác</a:t>
              </a:r>
              <a:r>
                <a:rPr lang="en-US" sz="4000" b="1" i="1" smtClean="0">
                  <a:solidFill>
                    <a:srgbClr val="FF0000"/>
                  </a:solidFill>
                  <a:latin typeface="Times New Roman" pitchFamily="18" charset="0"/>
                  <a:cs typeface="Times New Roman" pitchFamily="18" charset="0"/>
                </a:rPr>
                <a:t> giả, một địa danh nổi tiếng của miền Bắc.</a:t>
              </a:r>
              <a:endParaRPr lang="en-US" sz="4000" b="1" i="1" dirty="0" smtClean="0">
                <a:solidFill>
                  <a:srgbClr val="FF0000"/>
                </a:solidFill>
                <a:latin typeface="Times New Roman" pitchFamily="18" charset="0"/>
                <a:cs typeface="Times New Roman" pitchFamily="18" charset="0"/>
              </a:endParaRPr>
            </a:p>
          </p:txBody>
        </p:sp>
      </p:grpSp>
      <p:cxnSp>
        <p:nvCxnSpPr>
          <p:cNvPr id="24" name="Straight Connector 23"/>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6" name="Rectangle 35"/>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a:t>
            </a:r>
            <a:r>
              <a:rPr lang="en-US" sz="3600" b="1" i="1" dirty="0" err="1" smtClean="0">
                <a:solidFill>
                  <a:srgbClr val="0000CC"/>
                </a:solidFill>
                <a:latin typeface="Times New Roman" pitchFamily="18" charset="0"/>
                <a:cs typeface="Times New Roman" pitchFamily="18" charset="0"/>
              </a:rPr>
              <a:t>ẫm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289719" y="4660880"/>
            <a:ext cx="4953000" cy="3416320"/>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err="1" smtClean="0">
                <a:solidFill>
                  <a:srgbClr val="0000CC"/>
                </a:solidFill>
                <a:latin typeface="Times New Roman" pitchFamily="18" charset="0"/>
                <a:cs typeface="Times New Roman" pitchFamily="18" charset="0"/>
              </a:rPr>
              <a:t>mây</a:t>
            </a:r>
            <a:r>
              <a:rPr lang="en-US" sz="3600" b="1" smtClean="0">
                <a:solidFill>
                  <a:srgbClr val="0000CC"/>
                </a:solidFill>
                <a:latin typeface="Times New Roman" pitchFamily="18" charset="0"/>
                <a:cs typeface="Times New Roman" pitchFamily="18" charset="0"/>
              </a:rPr>
              <a:t> trắng.</a:t>
            </a:r>
            <a:r>
              <a:rPr lang="en-US" sz="3600" b="1"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p:txBody>
      </p:sp>
      <p:sp>
        <p:nvSpPr>
          <p:cNvPr id="38" name="Rectangle 37"/>
          <p:cNvSpPr/>
          <p:nvPr/>
        </p:nvSpPr>
        <p:spPr>
          <a:xfrm>
            <a:off x="2842418" y="2975173"/>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2250337" y="3620869"/>
            <a:ext cx="2366797"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ượi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5" name="Rectangle 44"/>
          <p:cNvSpPr/>
          <p:nvPr/>
        </p:nvSpPr>
        <p:spPr>
          <a:xfrm>
            <a:off x="571653" y="3610192"/>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6" name="Text Box 14"/>
          <p:cNvSpPr txBox="1">
            <a:spLocks noChangeArrowheads="1"/>
          </p:cNvSpPr>
          <p:nvPr/>
        </p:nvSpPr>
        <p:spPr bwMode="auto">
          <a:xfrm>
            <a:off x="5852319" y="1266918"/>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78767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19" y="457200"/>
            <a:ext cx="15544800" cy="845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852319" y="1266918"/>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1563435" y="2828092"/>
            <a:ext cx="13966284"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a:t>
            </a:r>
            <a:r>
              <a:rPr lang="en-US" sz="3800" b="1" dirty="0">
                <a:solidFill>
                  <a:srgbClr val="0000CC"/>
                </a:solidFill>
                <a:latin typeface="Times New Roman" pitchFamily="18" charset="0"/>
                <a:cs typeface="Times New Roman" pitchFamily="18" charset="0"/>
              </a:rPr>
              <a:t> ý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dài</a:t>
            </a:r>
            <a:r>
              <a:rPr lang="en-US" sz="3800" b="1" dirty="0">
                <a:solidFill>
                  <a:srgbClr val="0000CC"/>
                </a:solidFill>
                <a:latin typeface="Times New Roman" pitchFamily="18" charset="0"/>
                <a:cs typeface="Times New Roman" pitchFamily="18" charset="0"/>
              </a:rPr>
              <a:t>. </a:t>
            </a:r>
          </a:p>
        </p:txBody>
      </p:sp>
      <p:sp>
        <p:nvSpPr>
          <p:cNvPr id="3" name="Rectangle 2"/>
          <p:cNvSpPr/>
          <p:nvPr/>
        </p:nvSpPr>
        <p:spPr>
          <a:xfrm>
            <a:off x="1493838" y="5399452"/>
            <a:ext cx="13578681" cy="1846659"/>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đầu</a:t>
            </a:r>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nền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mây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trắng</a:t>
            </a:r>
            <a:r>
              <a:rPr lang="en-US" sz="3800" b="1" dirty="0">
                <a:solidFill>
                  <a:srgbClr val="0000CC"/>
                </a:solidFill>
                <a:latin typeface="Times New Roman" pitchFamily="18" charset="0"/>
                <a:cs typeface="Times New Roman" pitchFamily="18" charset="0"/>
              </a:rPr>
              <a:t>.</a:t>
            </a:r>
          </a:p>
          <a:p>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một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giếng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đá</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a:t>
            </a:r>
            <a:r>
              <a:rPr lang="en-US" sz="3800" b="1" dirty="0" smtClean="0">
                <a:solidFill>
                  <a:srgbClr val="0000CC"/>
                </a:solidFill>
                <a:latin typeface="Times New Roman" pitchFamily="18" charset="0"/>
                <a:cs typeface="Times New Roman" pitchFamily="18" charset="0"/>
              </a:rPr>
              <a:t>3: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042319" y="3056395"/>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a:t>
            </a:r>
            <a:r>
              <a:rPr lang="en-US" sz="3600" b="1" i="1" dirty="0" err="1" smtClean="0">
                <a:solidFill>
                  <a:srgbClr val="FF0000"/>
                </a:solidFill>
                <a:latin typeface="Times New Roman" pitchFamily="18" charset="0"/>
                <a:cs typeface="Times New Roman" pitchFamily="18" charset="0"/>
              </a:rPr>
              <a:t>ẫ</a:t>
            </a:r>
            <a:r>
              <a:rPr lang="en-US" sz="3600" b="1" i="1" dirty="0" err="1" smtClean="0">
                <a:solidFill>
                  <a:srgbClr val="0000CC"/>
                </a:solidFill>
                <a:latin typeface="Times New Roman" pitchFamily="18" charset="0"/>
                <a:cs typeface="Times New Roman" pitchFamily="18" charset="0"/>
              </a:rPr>
              <a:t>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204119" y="4038600"/>
            <a:ext cx="14048298" cy="1754326"/>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mây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trắng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cây</a:t>
            </a:r>
            <a:r>
              <a:rPr lang="en-US" sz="3600" b="1" dirty="0" smtClean="0">
                <a:solidFill>
                  <a:srgbClr val="0000CC"/>
                </a:solidFill>
                <a:latin typeface="Times New Roman" pitchFamily="18" charset="0"/>
                <a:cs typeface="Times New Roman" pitchFamily="18" charset="0"/>
              </a:rPr>
              <a:t> bay </a:t>
            </a:r>
            <a:r>
              <a:rPr lang="en-US" sz="3600" b="1" dirty="0" err="1" smtClean="0">
                <a:solidFill>
                  <a:srgbClr val="0000CC"/>
                </a:solidFill>
                <a:latin typeface="Times New Roman" pitchFamily="18" charset="0"/>
                <a:cs typeface="Times New Roman" pitchFamily="18" charset="0"/>
              </a:rPr>
              <a:t>như</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tóc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của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một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bà</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tiên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đang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hướng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phía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mặt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biển</a:t>
            </a:r>
            <a:r>
              <a:rPr lang="en-US" sz="3600" b="1" dirty="0" smtClean="0">
                <a:solidFill>
                  <a:srgbClr val="FF0000"/>
                </a:solidFill>
                <a:latin typeface="Times New Roman" pitchFamily="18" charset="0"/>
                <a:cs typeface="Times New Roman" pitchFamily="18" charset="0"/>
              </a:rPr>
              <a:t>.//</a:t>
            </a:r>
          </a:p>
        </p:txBody>
      </p:sp>
      <p:sp>
        <p:nvSpPr>
          <p:cNvPr id="22" name="Rectangle 21"/>
          <p:cNvSpPr/>
          <p:nvPr/>
        </p:nvSpPr>
        <p:spPr>
          <a:xfrm>
            <a:off x="4785518" y="3105428"/>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6346986" y="3105428"/>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8405019" y="3064292"/>
            <a:ext cx="3238500" cy="646331"/>
          </a:xfrm>
          <a:prstGeom prst="rect">
            <a:avLst/>
          </a:prstGeom>
        </p:spPr>
        <p:txBody>
          <a:bodyPr wrap="square">
            <a:spAutoFit/>
          </a:bodyPr>
          <a:lstStyle/>
          <a:p>
            <a:pPr algn="just"/>
            <a:r>
              <a:rPr lang="en-US" sz="3600" b="1" i="1" err="1" smtClean="0">
                <a:solidFill>
                  <a:srgbClr val="FF0000"/>
                </a:solidFill>
                <a:latin typeface="Times New Roman" pitchFamily="18" charset="0"/>
                <a:cs typeface="Times New Roman" pitchFamily="18" charset="0"/>
              </a:rPr>
              <a:t>r</a:t>
            </a:r>
            <a:r>
              <a:rPr lang="en-US" sz="3600" b="1" i="1" err="1" smtClean="0">
                <a:solidFill>
                  <a:srgbClr val="0000CC"/>
                </a:solidFill>
                <a:latin typeface="Times New Roman" pitchFamily="18" charset="0"/>
                <a:cs typeface="Times New Roman" pitchFamily="18" charset="0"/>
              </a:rPr>
              <a:t>ười</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r</a:t>
            </a:r>
            <a:r>
              <a:rPr lang="en-US" sz="3600" b="1" i="1" smtClean="0">
                <a:solidFill>
                  <a:srgbClr val="0000CC"/>
                </a:solidFill>
                <a:latin typeface="Times New Roman" pitchFamily="18" charset="0"/>
                <a:cs typeface="Times New Roman" pitchFamily="18" charset="0"/>
              </a:rPr>
              <a:t>ượi </a:t>
            </a:r>
            <a:endParaRPr lang="en-US" sz="3600" b="1" dirty="0">
              <a:solidFill>
                <a:srgbClr val="0000CC"/>
              </a:solidFill>
              <a:latin typeface="Times New Roman" pitchFamily="18" charset="0"/>
              <a:cs typeface="Times New Roman" pitchFamily="18" charset="0"/>
            </a:endParaRPr>
          </a:p>
        </p:txBody>
      </p:sp>
      <p:sp>
        <p:nvSpPr>
          <p:cNvPr id="19" name="Rectangle 18"/>
          <p:cNvSpPr/>
          <p:nvPr/>
        </p:nvSpPr>
        <p:spPr>
          <a:xfrm>
            <a:off x="1947068" y="6052520"/>
            <a:ext cx="3581400" cy="646331"/>
          </a:xfrm>
          <a:prstGeom prst="rect">
            <a:avLst/>
          </a:prstGeom>
        </p:spPr>
        <p:txBody>
          <a:bodyPr wrap="square">
            <a:spAutoFit/>
          </a:bodyPr>
          <a:lstStyle/>
          <a:p>
            <a:pPr algn="just"/>
            <a:r>
              <a:rPr lang="en-US" sz="3600" b="1" u="sng" smtClean="0">
                <a:solidFill>
                  <a:srgbClr val="FF0000"/>
                </a:solidFill>
                <a:latin typeface="Times New Roman" pitchFamily="18" charset="0"/>
                <a:cs typeface="Times New Roman"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1" name="Rectangle 20"/>
          <p:cNvSpPr/>
          <p:nvPr/>
        </p:nvSpPr>
        <p:spPr>
          <a:xfrm>
            <a:off x="1280319" y="6858000"/>
            <a:ext cx="14249400" cy="646331"/>
          </a:xfrm>
          <a:prstGeom prst="rect">
            <a:avLst/>
          </a:prstGeom>
        </p:spPr>
        <p:txBody>
          <a:bodyPr wrap="square">
            <a:spAutoFit/>
          </a:bodyPr>
          <a:lstStyle/>
          <a:p>
            <a:pPr algn="just"/>
            <a:r>
              <a:rPr lang="en-US" sz="3600" b="1" i="1" smtClean="0">
                <a:solidFill>
                  <a:srgbClr val="FF0066"/>
                </a:solidFill>
                <a:latin typeface="Times New Roman" pitchFamily="18" charset="0"/>
                <a:cs typeface="Times New Roman" pitchFamily="18" charset="0"/>
              </a:rPr>
              <a:t>     Rười rượi:</a:t>
            </a:r>
            <a:r>
              <a:rPr lang="en-US" sz="3600" b="1" i="1" smtClean="0">
                <a:solidFill>
                  <a:srgbClr val="0000CC"/>
                </a:solidFill>
                <a:latin typeface="Times New Roman" pitchFamily="18" charset="0"/>
                <a:cs typeface="Times New Roman" pitchFamily="18" charset="0"/>
              </a:rPr>
              <a:t> màu xanh cây lá, trải rộng, gợi cảm giác dịu mát, dễ chịu.</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737519" y="7848600"/>
            <a:ext cx="13056311" cy="646331"/>
          </a:xfrm>
          <a:prstGeom prst="rect">
            <a:avLst/>
          </a:prstGeom>
        </p:spPr>
        <p:txBody>
          <a:bodyPr wrap="square">
            <a:spAutoFit/>
          </a:bodyPr>
          <a:lstStyle/>
          <a:p>
            <a:pPr algn="just"/>
            <a:r>
              <a:rPr lang="en-US" sz="3600" b="1" i="1" smtClean="0">
                <a:solidFill>
                  <a:srgbClr val="FF0066"/>
                </a:solidFill>
                <a:latin typeface="Times New Roman" pitchFamily="18" charset="0"/>
                <a:cs typeface="Times New Roman" pitchFamily="18" charset="0"/>
              </a:rPr>
              <a:t>Khe: </a:t>
            </a:r>
            <a:r>
              <a:rPr lang="en-US" sz="3600" b="1" i="1" smtClean="0">
                <a:solidFill>
                  <a:srgbClr val="0000CC"/>
                </a:solidFill>
                <a:latin typeface="Times New Roman" pitchFamily="18" charset="0"/>
                <a:cs typeface="Times New Roman" pitchFamily="18" charset="0"/>
              </a:rPr>
              <a:t>khoang hở dài và hẹp giữa hai vách núi,</a:t>
            </a:r>
            <a:endParaRPr lang="en-US" sz="3600" b="1" dirty="0">
              <a:solidFill>
                <a:srgbClr val="0000CC"/>
              </a:solidFill>
              <a:latin typeface="Times New Roman" pitchFamily="18" charset="0"/>
              <a:cs typeface="Times New Roman" pitchFamily="18" charset="0"/>
            </a:endParaRPr>
          </a:p>
        </p:txBody>
      </p:sp>
      <p:sp>
        <p:nvSpPr>
          <p:cNvPr id="26" name="Text Box 14"/>
          <p:cNvSpPr txBox="1">
            <a:spLocks noChangeArrowheads="1"/>
          </p:cNvSpPr>
          <p:nvPr/>
        </p:nvSpPr>
        <p:spPr bwMode="auto">
          <a:xfrm>
            <a:off x="5852319" y="1266918"/>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fade">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319" y="557212"/>
            <a:ext cx="7239000" cy="7824788"/>
          </a:xfrm>
          <a:prstGeom prst="rect">
            <a:avLst/>
          </a:prstGeom>
        </p:spPr>
      </p:pic>
      <p:pic>
        <p:nvPicPr>
          <p:cNvPr id="5" name="Picture 4"/>
          <p:cNvPicPr>
            <a:picLocks noChangeAspect="1"/>
          </p:cNvPicPr>
          <p:nvPr/>
        </p:nvPicPr>
        <p:blipFill>
          <a:blip r:embed="rId3"/>
          <a:stretch>
            <a:fillRect/>
          </a:stretch>
        </p:blipFill>
        <p:spPr>
          <a:xfrm>
            <a:off x="7985919" y="557212"/>
            <a:ext cx="7296150" cy="8029575"/>
          </a:xfrm>
          <a:prstGeom prst="rect">
            <a:avLst/>
          </a:prstGeom>
        </p:spPr>
      </p:pic>
    </p:spTree>
    <p:extLst>
      <p:ext uri="{BB962C8B-B14F-4D97-AF65-F5344CB8AC3E}">
        <p14:creationId xmlns:p14="http://schemas.microsoft.com/office/powerpoint/2010/main" val="1813664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0319" y="685800"/>
            <a:ext cx="13563600" cy="7772400"/>
          </a:xfrm>
          <a:prstGeom prst="rect">
            <a:avLst/>
          </a:prstGeom>
        </p:spPr>
      </p:pic>
    </p:spTree>
    <p:extLst>
      <p:ext uri="{BB962C8B-B14F-4D97-AF65-F5344CB8AC3E}">
        <p14:creationId xmlns:p14="http://schemas.microsoft.com/office/powerpoint/2010/main" val="175666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2119" y="228600"/>
            <a:ext cx="8458200" cy="8534400"/>
          </a:xfrm>
          <a:prstGeom prst="rect">
            <a:avLst/>
          </a:prstGeom>
        </p:spPr>
      </p:pic>
      <p:pic>
        <p:nvPicPr>
          <p:cNvPr id="5" name="Picture 4"/>
          <p:cNvPicPr>
            <a:picLocks noChangeAspect="1"/>
          </p:cNvPicPr>
          <p:nvPr/>
        </p:nvPicPr>
        <p:blipFill>
          <a:blip r:embed="rId3"/>
          <a:stretch>
            <a:fillRect/>
          </a:stretch>
        </p:blipFill>
        <p:spPr>
          <a:xfrm>
            <a:off x="9052719" y="228600"/>
            <a:ext cx="6781800" cy="8305800"/>
          </a:xfrm>
          <a:prstGeom prst="rect">
            <a:avLst/>
          </a:prstGeom>
        </p:spPr>
      </p:pic>
    </p:spTree>
    <p:extLst>
      <p:ext uri="{BB962C8B-B14F-4D97-AF65-F5344CB8AC3E}">
        <p14:creationId xmlns:p14="http://schemas.microsoft.com/office/powerpoint/2010/main" val="2062426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3119" y="304801"/>
            <a:ext cx="14630400" cy="8382000"/>
          </a:xfrm>
          <a:prstGeom prst="rect">
            <a:avLst/>
          </a:prstGeom>
        </p:spPr>
      </p:pic>
    </p:spTree>
    <p:extLst>
      <p:ext uri="{BB962C8B-B14F-4D97-AF65-F5344CB8AC3E}">
        <p14:creationId xmlns:p14="http://schemas.microsoft.com/office/powerpoint/2010/main" val="22992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60198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1:Tìm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đỉnh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cuối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thu</a:t>
            </a:r>
            <a:r>
              <a:rPr lang="en-US" sz="3600" b="1" dirty="0">
                <a:solidFill>
                  <a:srgbClr val="FF0000"/>
                </a:solidFill>
                <a:latin typeface="Times New Roman" pitchFamily="18" charset="0"/>
                <a:cs typeface="Times New Roman" pitchFamily="18" charset="0"/>
              </a:rPr>
              <a:t> sang </a:t>
            </a:r>
            <a:r>
              <a:rPr lang="en-US" sz="3600" b="1" dirty="0" err="1">
                <a:solidFill>
                  <a:srgbClr val="FF0000"/>
                </a:solidFill>
                <a:latin typeface="Times New Roman" pitchFamily="18" charset="0"/>
                <a:cs typeface="Times New Roman" pitchFamily="18" charset="0"/>
              </a:rPr>
              <a:t>đông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hè</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623719" y="4044561"/>
            <a:ext cx="10210801" cy="1569660"/>
          </a:xfrm>
          <a:prstGeom prst="rect">
            <a:avLst/>
          </a:prstGeom>
        </p:spPr>
        <p:txBody>
          <a:bodyPr wrap="square">
            <a:spAutoFit/>
          </a:bodyPr>
          <a:lstStyle/>
          <a:p>
            <a:pPr algn="just"/>
            <a:r>
              <a:rPr lang="nl-NL" sz="3200" b="1" dirty="0" smtClean="0">
                <a:solidFill>
                  <a:srgbClr val="0000CC"/>
                </a:solidFill>
                <a:latin typeface="Times New Roman" pitchFamily="18" charset="0"/>
                <a:cs typeface="Times New Roman" pitchFamily="18" charset="0"/>
              </a:rPr>
              <a:t>  Về </a:t>
            </a:r>
            <a:r>
              <a:rPr lang="nl-NL" sz="3200" b="1" dirty="0">
                <a:solidFill>
                  <a:srgbClr val="0000CC"/>
                </a:solidFill>
                <a:latin typeface="Times New Roman" pitchFamily="18" charset="0"/>
                <a:cs typeface="Times New Roman" pitchFamily="18" charset="0"/>
              </a:rPr>
              <a:t>cuối thu sang đông, trên đỉnh núi có mây trắng bay như tấm khăn mỏng. Còn về mùa hè, trong ánh chớp sáng lóa của cơn giông, cả ngọn núi hiện ra xanh mướt.</a:t>
            </a:r>
            <a:endParaRPr lang="en-US" sz="3200" b="1" dirty="0">
              <a:solidFill>
                <a:srgbClr val="0000CC"/>
              </a:solidFill>
              <a:latin typeface="Times New Roman" pitchFamily="18" charset="0"/>
              <a:cs typeface="Times New Roman" pitchFamily="18" charset="0"/>
            </a:endParaRPr>
          </a:p>
        </p:txBody>
      </p:sp>
      <p:sp>
        <p:nvSpPr>
          <p:cNvPr id="40" name="Rectangle 39"/>
          <p:cNvSpPr/>
          <p:nvPr/>
        </p:nvSpPr>
        <p:spPr>
          <a:xfrm>
            <a:off x="5623878" y="5859713"/>
            <a:ext cx="10233818" cy="1077218"/>
          </a:xfrm>
          <a:prstGeom prst="rect">
            <a:avLst/>
          </a:prstGeom>
        </p:spPr>
        <p:txBody>
          <a:bodyPr wrap="square">
            <a:spAutoFit/>
          </a:bodyPr>
          <a:lstStyle/>
          <a:p>
            <a:pPr algn="just"/>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Chọn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ngữ</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 </a:t>
            </a:r>
            <a:r>
              <a:rPr lang="en-US" sz="3200" b="1" dirty="0" err="1">
                <a:solidFill>
                  <a:srgbClr val="0000CC"/>
                </a:solidFill>
                <a:latin typeface="Times New Roman" pitchFamily="18" charset="0"/>
                <a:cs typeface="Times New Roman" pitchFamily="18" charset="0"/>
              </a:rPr>
              <a:t>xanh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phù</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hợp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được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bài</a:t>
            </a:r>
            <a:r>
              <a:rPr lang="en-US" sz="3200" b="1" dirty="0">
                <a:solidFill>
                  <a:srgbClr val="0000CC"/>
                </a:solidFill>
                <a:latin typeface="Times New Roman" pitchFamily="18" charset="0"/>
                <a:cs typeface="Times New Roman" pitchFamily="18" charset="0"/>
              </a:rPr>
              <a:t>?</a:t>
            </a:r>
          </a:p>
        </p:txBody>
      </p:sp>
      <p:sp>
        <p:nvSpPr>
          <p:cNvPr id="43" name="Rectangle 42"/>
          <p:cNvSpPr/>
          <p:nvPr/>
        </p:nvSpPr>
        <p:spPr>
          <a:xfrm>
            <a:off x="425375" y="2989421"/>
            <a:ext cx="2743199"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a:t>
            </a:r>
            <a:r>
              <a:rPr lang="en-US" sz="3600" b="1" i="1" dirty="0" err="1" smtClean="0">
                <a:solidFill>
                  <a:srgbClr val="0000CC"/>
                </a:solidFill>
                <a:latin typeface="Times New Roman" pitchFamily="18" charset="0"/>
                <a:cs typeface="Times New Roman" pitchFamily="18" charset="0"/>
              </a:rPr>
              <a:t>ẫm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289719" y="4660880"/>
            <a:ext cx="4953000" cy="3416320"/>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Từ</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con </a:t>
            </a:r>
            <a:r>
              <a:rPr lang="en-US" sz="3600" b="1" dirty="0" err="1" smtClean="0">
                <a:solidFill>
                  <a:srgbClr val="0000CC"/>
                </a:solidFill>
                <a:latin typeface="Times New Roman" pitchFamily="18" charset="0"/>
                <a:cs typeface="Times New Roman" pitchFamily="18" charset="0"/>
              </a:rPr>
              <a:t>đường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đỏ</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chạy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làng</a:t>
            </a:r>
            <a:r>
              <a:rPr lang="en-US" sz="3600" b="1" dirty="0" smtClean="0">
                <a:solidFill>
                  <a:srgbClr val="0000CC"/>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đã</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trông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thấy</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bóng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núi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quê</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tôi</a:t>
            </a:r>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thẫm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trên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bầu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trời</a:t>
            </a:r>
            <a:r>
              <a:rPr lang="en-US" sz="3600" b="1" dirty="0" smtClean="0">
                <a:solidFill>
                  <a:srgbClr val="0000CC"/>
                </a:solidFill>
                <a:latin typeface="Times New Roman" pitchFamily="18" charset="0"/>
                <a:cs typeface="Times New Roman" pitchFamily="18" charset="0"/>
              </a:rPr>
              <a:t> </a:t>
            </a:r>
            <a:r>
              <a:rPr lang="en-US" sz="3600" b="1" err="1" smtClean="0">
                <a:solidFill>
                  <a:srgbClr val="0000CC"/>
                </a:solidFill>
                <a:latin typeface="Times New Roman" pitchFamily="18" charset="0"/>
                <a:cs typeface="Times New Roman" pitchFamily="18" charset="0"/>
              </a:rPr>
              <a:t>mây</a:t>
            </a:r>
            <a:r>
              <a:rPr lang="en-US" sz="3600" b="1" smtClean="0">
                <a:solidFill>
                  <a:srgbClr val="0000CC"/>
                </a:solidFill>
                <a:latin typeface="Times New Roman" pitchFamily="18" charset="0"/>
                <a:cs typeface="Times New Roman" pitchFamily="18" charset="0"/>
              </a:rPr>
              <a:t> trắng.</a:t>
            </a:r>
            <a:r>
              <a:rPr lang="en-US" sz="3600" b="1"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p:txBody>
      </p:sp>
      <p:sp>
        <p:nvSpPr>
          <p:cNvPr id="46" name="Rectangle 45"/>
          <p:cNvSpPr/>
          <p:nvPr/>
        </p:nvSpPr>
        <p:spPr>
          <a:xfrm>
            <a:off x="2842418" y="2975173"/>
            <a:ext cx="163830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250337" y="3620869"/>
            <a:ext cx="2366797"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ười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ượi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571653" y="3610192"/>
            <a:ext cx="2262982"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ch</a:t>
            </a:r>
            <a:r>
              <a:rPr lang="en-US" sz="3600" b="1" i="1" dirty="0" err="1" smtClean="0">
                <a:solidFill>
                  <a:srgbClr val="0000CC"/>
                </a:solidFill>
                <a:latin typeface="Times New Roman" pitchFamily="18" charset="0"/>
                <a:cs typeface="Times New Roman" pitchFamily="18" charset="0"/>
              </a:rPr>
              <a:t>e</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ợp</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pic>
        <p:nvPicPr>
          <p:cNvPr id="51" name="Picture 50"/>
          <p:cNvPicPr/>
          <p:nvPr/>
        </p:nvPicPr>
        <p:blipFill>
          <a:blip r:embed="rId2">
            <a:extLst>
              <a:ext uri="{28A0092B-C50C-407E-A947-70E740481C1C}">
                <a14:useLocalDpi xmlns:a14="http://schemas.microsoft.com/office/drawing/2010/main" val="0"/>
              </a:ext>
            </a:extLst>
          </a:blip>
          <a:srcRect/>
          <a:stretch>
            <a:fillRect/>
          </a:stretch>
        </p:blipFill>
        <p:spPr bwMode="auto">
          <a:xfrm>
            <a:off x="6910818" y="6936931"/>
            <a:ext cx="6136714" cy="1569719"/>
          </a:xfrm>
          <a:prstGeom prst="rect">
            <a:avLst/>
          </a:prstGeom>
          <a:noFill/>
          <a:ln>
            <a:noFill/>
          </a:ln>
        </p:spPr>
      </p:pic>
      <p:sp>
        <p:nvSpPr>
          <p:cNvPr id="24" name="Text Box 14"/>
          <p:cNvSpPr txBox="1">
            <a:spLocks noChangeArrowheads="1"/>
          </p:cNvSpPr>
          <p:nvPr/>
        </p:nvSpPr>
        <p:spPr bwMode="auto">
          <a:xfrm>
            <a:off x="5852319" y="1266918"/>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18: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Núi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quê</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tôi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9614</TotalTime>
  <Words>745</Words>
  <Application>Microsoft Office PowerPoint</Application>
  <PresentationFormat>Custom</PresentationFormat>
  <Paragraphs>80</Paragraphs>
  <Slides>13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MAIHUNG</cp:lastModifiedBy>
  <cp:revision>1061</cp:revision>
  <dcterms:created xsi:type="dcterms:W3CDTF">2008-09-09T22:52:10Z</dcterms:created>
  <dcterms:modified xsi:type="dcterms:W3CDTF">2025-03-25T05:25:04Z</dcterms:modified>
</cp:coreProperties>
</file>